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1" r:id="rId1"/>
  </p:sldMasterIdLst>
  <p:notesMasterIdLst>
    <p:notesMasterId r:id="rId68"/>
  </p:notesMasterIdLst>
  <p:handoutMasterIdLst>
    <p:handoutMasterId r:id="rId69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326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EC873-A85E-DB41-B67D-00DBC2E96984}" type="datetime1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E8F5E-84EF-214D-BCA4-B178683C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4D8FB-2590-9E45-B2BE-9ADBCE358401}" type="datetime1">
              <a:rPr lang="en-US" smtClean="0"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3192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3192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48FF-240D-D148-8484-F2DE2AFF7AD3}" type="datetime1">
              <a:rPr lang="en-US" smtClean="0"/>
              <a:t>9/16/15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FF10-EB94-BD43-98AB-AAD427B41C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3.org/TR/html4/sgml/dtd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ebstandards.org/learn/articles/prolog_problem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news.google.com/?output=rss" TargetMode="External"/><Relationship Id="rId3" Type="http://schemas.openxmlformats.org/officeDocument/2006/relationships/hyperlink" Target="http://www.xbrl.org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3.org/TR/html4/strict.dtd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angelfire.com/super/badwebs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en.wikipedia.org/wiki/RDFa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Markup Languages</a:t>
            </a:r>
            <a:br>
              <a:rPr lang="en-US" smtClean="0"/>
            </a:b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SGML, XML, HTML &amp; XHTML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Anatomy of an SGML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SGML Declaration</a:t>
            </a:r>
          </a:p>
          <a:p>
            <a:pPr lvl="0"/>
            <a:r>
              <a:rPr lang="en-US" dirty="0" smtClean="0"/>
              <a:t>Document Type Definition (DTD)</a:t>
            </a:r>
          </a:p>
          <a:p>
            <a:pPr lvl="0"/>
            <a:r>
              <a:rPr lang="en-US" dirty="0" smtClean="0"/>
              <a:t>Specification</a:t>
            </a:r>
          </a:p>
          <a:p>
            <a:pPr lvl="0"/>
            <a:r>
              <a:rPr lang="en-US" dirty="0" smtClean="0"/>
              <a:t>Document instances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SGML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Characters</a:t>
            </a:r>
          </a:p>
          <a:p>
            <a:pPr lvl="0"/>
            <a:r>
              <a:rPr lang="en-US" smtClean="0"/>
              <a:t>Delimiters</a:t>
            </a:r>
          </a:p>
          <a:p>
            <a:pPr lvl="0"/>
            <a:r>
              <a:rPr lang="en-US" smtClean="0"/>
              <a:t>Reserved Names</a:t>
            </a:r>
          </a:p>
          <a:p>
            <a:pPr lvl="0"/>
            <a:r>
              <a:rPr lang="en-US" smtClean="0"/>
              <a:t>Etc...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7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Document Type Definition (DTD)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Defines the general syntax using those characters and delimiters</a:t>
            </a:r>
          </a:p>
          <a:p>
            <a:pPr lvl="0"/>
            <a:r>
              <a:rPr lang="en-US" smtClean="0"/>
              <a:t>May be more than one per declaration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Sometimes natural language is still the best way to convey meaning!</a:t>
            </a:r>
          </a:p>
          <a:p>
            <a:pPr lvl="0"/>
            <a:r>
              <a:rPr lang="en-US" smtClean="0"/>
              <a:t>Specifications are used to define the semantics of the DTD</a:t>
            </a:r>
          </a:p>
          <a:p>
            <a:pPr lvl="0"/>
            <a:r>
              <a:rPr lang="en-US" smtClean="0"/>
              <a:t>Also used to specify any syntax rules not covered by the DTD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3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Instances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Refer to a DTD</a:t>
            </a:r>
          </a:p>
          <a:p>
            <a:pPr lvl="0"/>
            <a:r>
              <a:rPr lang="en-US" dirty="0" smtClean="0"/>
              <a:t>Contains...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Markup structuring the data (elements: &lt;tag&gt;&lt;/tag&gt;)</a:t>
            </a:r>
          </a:p>
          <a:p>
            <a:pPr lvl="0"/>
            <a:r>
              <a:rPr lang="en-US" dirty="0" smtClean="0"/>
              <a:t>Most of the time, we only worry about document instances, and link to the right DTD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http://www.w3.org/TR/html4/sgml/</a:t>
            </a:r>
            <a:r>
              <a:rPr lang="en-US" dirty="0" smtClean="0">
                <a:hlinkClick r:id="rId2"/>
              </a:rPr>
              <a:t>dtd.html</a:t>
            </a:r>
            <a:endParaRPr lang="en-US" dirty="0" smtClean="0"/>
          </a:p>
          <a:p>
            <a:pPr lvl="1"/>
            <a:r>
              <a:rPr lang="en-US" dirty="0" smtClean="0"/>
              <a:t>HTML 4 is a valid SGML Application and we use its DTD to validate our markup!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7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Elements, Tags and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Elements – everything between start- and end-tags</a:t>
            </a:r>
          </a:p>
          <a:p>
            <a:pPr marL="0" lvl="0" indent="0">
              <a:buNone/>
            </a:pPr>
            <a:endParaRPr lang="en-US" sz="1400" dirty="0" smtClean="0"/>
          </a:p>
          <a:p>
            <a:pPr lvl="1"/>
            <a:r>
              <a:rPr lang="en-US" sz="2400" dirty="0" smtClean="0"/>
              <a:t>Tags – define the structure of the document instance</a:t>
            </a:r>
          </a:p>
          <a:p>
            <a:pPr marL="349250" lvl="1" indent="0">
              <a:buNone/>
            </a:pPr>
            <a:endParaRPr lang="en-US" sz="1400" dirty="0" smtClean="0"/>
          </a:p>
          <a:p>
            <a:pPr lvl="2"/>
            <a:r>
              <a:rPr lang="en-US" sz="2400" dirty="0" smtClean="0"/>
              <a:t>Attributes – provide additional information about an element and its content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2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Consists of everything between the start and end tags</a:t>
            </a:r>
          </a:p>
          <a:p>
            <a:r>
              <a:rPr lang="en-US" dirty="0" smtClean="0"/>
              <a:t>Elements will be nested</a:t>
            </a:r>
          </a:p>
          <a:p>
            <a:r>
              <a:rPr lang="en-US" dirty="0" smtClean="0"/>
              <a:t>Example:</a:t>
            </a:r>
          </a:p>
          <a:p>
            <a:pPr marL="349250" lvl="1" indent="0">
              <a:buNone/>
            </a:pPr>
            <a:r>
              <a:rPr lang="en-US" dirty="0" smtClean="0"/>
              <a:t>&lt;html&gt;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&lt;p&gt; content &lt;/p&gt;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pPr marL="349250" lvl="1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Format: </a:t>
            </a:r>
            <a:r>
              <a:rPr lang="en-US" i="1" dirty="0" smtClean="0"/>
              <a:t>&lt;</a:t>
            </a:r>
            <a:r>
              <a:rPr lang="en-US" i="1" dirty="0" err="1" smtClean="0"/>
              <a:t>tagname</a:t>
            </a:r>
            <a:r>
              <a:rPr lang="en-US" i="1" dirty="0" smtClean="0"/>
              <a:t>&gt;</a:t>
            </a:r>
            <a:r>
              <a:rPr lang="en-US" dirty="0" smtClean="0"/>
              <a:t>Data</a:t>
            </a:r>
            <a:r>
              <a:rPr lang="en-US" i="1" dirty="0" smtClean="0"/>
              <a:t>&lt;/</a:t>
            </a:r>
            <a:r>
              <a:rPr lang="en-US" i="1" dirty="0" err="1" smtClean="0"/>
              <a:t>tagname</a:t>
            </a:r>
            <a:r>
              <a:rPr lang="en-US" i="1" dirty="0" smtClean="0"/>
              <a:t>&gt;</a:t>
            </a:r>
          </a:p>
          <a:p>
            <a:pPr lvl="0"/>
            <a:r>
              <a:rPr lang="en-US" i="1" dirty="0" smtClean="0"/>
              <a:t>Tags can be nested: </a:t>
            </a:r>
          </a:p>
          <a:p>
            <a:pPr marL="349250" lvl="1" indent="0">
              <a:buNone/>
            </a:pPr>
            <a:r>
              <a:rPr lang="en-US" i="1" dirty="0" smtClean="0"/>
              <a:t>&lt;strong&gt;&lt;</a:t>
            </a:r>
            <a:r>
              <a:rPr lang="en-US" i="1" dirty="0" err="1" smtClean="0"/>
              <a:t>em</a:t>
            </a:r>
            <a:r>
              <a:rPr lang="en-US" i="1" dirty="0" smtClean="0"/>
              <a:t>&gt;Hello World&lt;/</a:t>
            </a:r>
            <a:r>
              <a:rPr lang="en-US" i="1" dirty="0" err="1" smtClean="0"/>
              <a:t>em</a:t>
            </a:r>
            <a:r>
              <a:rPr lang="en-US" i="1" dirty="0" smtClean="0"/>
              <a:t>&gt;&lt;/strong&gt;</a:t>
            </a:r>
          </a:p>
          <a:p>
            <a:pPr lvl="0"/>
            <a:r>
              <a:rPr lang="en-US" dirty="0" smtClean="0"/>
              <a:t>Short-hand for empty tags: </a:t>
            </a:r>
            <a:r>
              <a:rPr lang="en-US" i="1" dirty="0" smtClean="0"/>
              <a:t>&lt;</a:t>
            </a:r>
            <a:r>
              <a:rPr lang="en-US" i="1" dirty="0" err="1" smtClean="0"/>
              <a:t>tagname</a:t>
            </a:r>
            <a:r>
              <a:rPr lang="en-US" i="1" dirty="0" smtClean="0"/>
              <a:t> /&gt;</a:t>
            </a:r>
          </a:p>
          <a:p>
            <a:pPr lvl="0"/>
            <a:r>
              <a:rPr lang="en-US" dirty="0" smtClean="0"/>
              <a:t>Data within a tag is given a certain structural, semantic and/or presentational (&lt;HTML5) meaning according to the tag used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1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Appear within an opening tag</a:t>
            </a:r>
          </a:p>
          <a:p>
            <a:pPr lvl="0"/>
            <a:r>
              <a:rPr lang="en-US" dirty="0" smtClean="0"/>
              <a:t>Values appear in quotes</a:t>
            </a:r>
          </a:p>
          <a:p>
            <a:pPr lvl="0"/>
            <a:r>
              <a:rPr lang="en-US" dirty="0" smtClean="0"/>
              <a:t>name=”value”</a:t>
            </a:r>
          </a:p>
          <a:p>
            <a:pPr lvl="1"/>
            <a:r>
              <a:rPr lang="en-US" dirty="0" smtClean="0"/>
              <a:t>Space-delimited if more than one</a:t>
            </a:r>
          </a:p>
          <a:p>
            <a:pPr lvl="0"/>
            <a:r>
              <a:rPr lang="en-US" dirty="0" smtClean="0"/>
              <a:t>Ex: </a:t>
            </a:r>
          </a:p>
          <a:p>
            <a:pPr lvl="1"/>
            <a:r>
              <a:rPr lang="en-US" dirty="0" smtClean="0"/>
              <a:t>&lt;h1 class=“Intro”&gt;…&lt;/h1&gt;</a:t>
            </a:r>
          </a:p>
          <a:p>
            <a:pPr lvl="1"/>
            <a:r>
              <a:rPr lang="en-US" dirty="0" smtClean="0"/>
              <a:t>&lt;leaf color=”red” /&gt;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0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&lt;!-- comment --&gt;</a:t>
            </a:r>
          </a:p>
          <a:p>
            <a:pPr lvl="0"/>
            <a:r>
              <a:rPr lang="fr-FR" smtClean="0"/>
              <a:t>Do not include “--” inside of a comment, or weirdness may ensue!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2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Markup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Used to </a:t>
            </a:r>
            <a:r>
              <a:rPr lang="en-US" i="1" dirty="0" smtClean="0"/>
              <a:t>mark</a:t>
            </a:r>
            <a:r>
              <a:rPr lang="en-US" dirty="0" smtClean="0"/>
              <a:t> </a:t>
            </a:r>
            <a:r>
              <a:rPr lang="en-US" i="1" dirty="0" smtClean="0"/>
              <a:t>up</a:t>
            </a:r>
            <a:r>
              <a:rPr lang="en-US" dirty="0" smtClean="0"/>
              <a:t> documents via annotations in a given format</a:t>
            </a:r>
          </a:p>
          <a:p>
            <a:pPr lvl="0"/>
            <a:r>
              <a:rPr lang="en-US" dirty="0" smtClean="0"/>
              <a:t>Markup adds...</a:t>
            </a:r>
          </a:p>
          <a:p>
            <a:pPr lvl="1"/>
            <a:r>
              <a:rPr lang="en-US" dirty="0" smtClean="0"/>
              <a:t>Structure</a:t>
            </a:r>
          </a:p>
          <a:p>
            <a:pPr lvl="2"/>
            <a:r>
              <a:rPr lang="en-US" dirty="0" smtClean="0"/>
              <a:t>Formatting, Definition</a:t>
            </a:r>
          </a:p>
          <a:p>
            <a:pPr lvl="1"/>
            <a:r>
              <a:rPr lang="en-US" dirty="0" smtClean="0"/>
              <a:t>Semantics</a:t>
            </a:r>
          </a:p>
          <a:p>
            <a:pPr lvl="2"/>
            <a:r>
              <a:rPr lang="en-US" dirty="0" smtClean="0"/>
              <a:t>Classification, meaning</a:t>
            </a:r>
          </a:p>
          <a:p>
            <a:pPr lvl="1"/>
            <a:r>
              <a:rPr lang="en-US" dirty="0" smtClean="0"/>
              <a:t>Presentation (to a lesser extent)</a:t>
            </a:r>
          </a:p>
          <a:p>
            <a:pPr lvl="2"/>
            <a:r>
              <a:rPr lang="en-US" dirty="0" smtClean="0"/>
              <a:t>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8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Who</a:t>
            </a:r>
            <a:r>
              <a:rPr lang="fr-FR" dirty="0" smtClean="0"/>
              <a:t> Cares?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 smtClean="0"/>
              <a:t>A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are </a:t>
            </a:r>
            <a:r>
              <a:rPr lang="fr-FR" dirty="0" err="1" smtClean="0"/>
              <a:t>based</a:t>
            </a:r>
            <a:r>
              <a:rPr lang="fr-FR" dirty="0" smtClean="0"/>
              <a:t> on (or have </a:t>
            </a:r>
            <a:r>
              <a:rPr lang="fr-FR" dirty="0" err="1" smtClean="0"/>
              <a:t>roots</a:t>
            </a:r>
            <a:r>
              <a:rPr lang="fr-FR" dirty="0" smtClean="0"/>
              <a:t> in) SGML</a:t>
            </a:r>
          </a:p>
          <a:p>
            <a:pPr lvl="0"/>
            <a:r>
              <a:rPr lang="fr-FR" dirty="0" smtClean="0"/>
              <a:t>You </a:t>
            </a:r>
            <a:r>
              <a:rPr lang="fr-FR" dirty="0" err="1" smtClean="0"/>
              <a:t>may</a:t>
            </a:r>
            <a:r>
              <a:rPr lang="fr-FR" dirty="0" smtClean="0"/>
              <a:t> have </a:t>
            </a:r>
            <a:r>
              <a:rPr lang="fr-FR" dirty="0" err="1" smtClean="0"/>
              <a:t>heard</a:t>
            </a:r>
            <a:r>
              <a:rPr lang="fr-FR" dirty="0" smtClean="0"/>
              <a:t> of a few...</a:t>
            </a:r>
          </a:p>
          <a:p>
            <a:pPr lvl="1"/>
            <a:r>
              <a:rPr lang="fr-FR" dirty="0" smtClean="0"/>
              <a:t>XML</a:t>
            </a:r>
          </a:p>
          <a:p>
            <a:pPr lvl="1"/>
            <a:r>
              <a:rPr lang="fr-FR" dirty="0" smtClean="0"/>
              <a:t>HTML</a:t>
            </a:r>
          </a:p>
          <a:p>
            <a:pPr lvl="1"/>
            <a:r>
              <a:rPr lang="fr-FR" dirty="0" smtClean="0"/>
              <a:t>XHTML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3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4484" y="108011"/>
            <a:ext cx="9438484" cy="4051420"/>
          </a:xfrm>
        </p:spPr>
        <p:txBody>
          <a:bodyPr/>
          <a:lstStyle/>
          <a:p>
            <a:r>
              <a:rPr lang="fr-FR" dirty="0" smtClean="0"/>
              <a:t>Extensible </a:t>
            </a:r>
            <a:r>
              <a:rPr lang="fr-FR" dirty="0" err="1" smtClean="0"/>
              <a:t>Markup</a:t>
            </a:r>
            <a:r>
              <a:rPr lang="fr-FR" dirty="0"/>
              <a:t> </a:t>
            </a:r>
            <a:r>
              <a:rPr lang="fr-FR" dirty="0" err="1" smtClean="0"/>
              <a:t>Language</a:t>
            </a:r>
            <a:r>
              <a:rPr lang="fr-FR" dirty="0"/>
              <a:t> </a:t>
            </a:r>
            <a:r>
              <a:rPr lang="fr-FR" dirty="0" smtClean="0"/>
              <a:t>(XML)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51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 is XML?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 err="1" smtClean="0"/>
              <a:t>eXtensible</a:t>
            </a:r>
            <a:r>
              <a:rPr lang="fr-FR" dirty="0" smtClean="0"/>
              <a:t>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lvl="0"/>
            <a:r>
              <a:rPr lang="fr-FR" dirty="0" smtClean="0"/>
              <a:t>Multipurpose document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lvl="0"/>
            <a:r>
              <a:rPr lang="fr-FR" dirty="0" err="1" smtClean="0"/>
              <a:t>Human-readable</a:t>
            </a:r>
            <a:r>
              <a:rPr lang="fr-FR" dirty="0" smtClean="0"/>
              <a:t> and machine-</a:t>
            </a:r>
            <a:r>
              <a:rPr lang="fr-FR" dirty="0" err="1" smtClean="0"/>
              <a:t>readable</a:t>
            </a:r>
            <a:endParaRPr lang="fr-FR" dirty="0" smtClean="0"/>
          </a:p>
          <a:p>
            <a:pPr lvl="0"/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SGML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8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i="1" dirty="0" smtClean="0"/>
              <a:t>Must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well-formed</a:t>
            </a:r>
            <a:endParaRPr lang="fr-FR" dirty="0" smtClean="0"/>
          </a:p>
          <a:p>
            <a:pPr lvl="1"/>
            <a:r>
              <a:rPr lang="fr-FR" dirty="0" err="1" smtClean="0"/>
              <a:t>Valid</a:t>
            </a:r>
            <a:r>
              <a:rPr lang="fr-FR" dirty="0" smtClean="0"/>
              <a:t> XML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0"/>
            <a:r>
              <a:rPr lang="fr-FR" i="1" dirty="0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endParaRPr lang="fr-FR" dirty="0" smtClean="0"/>
          </a:p>
          <a:p>
            <a:pPr lvl="1"/>
            <a:r>
              <a:rPr lang="fr-FR" dirty="0" err="1" smtClean="0"/>
              <a:t>Refers</a:t>
            </a:r>
            <a:r>
              <a:rPr lang="fr-FR" dirty="0" smtClean="0"/>
              <a:t> to a DTD</a:t>
            </a:r>
          </a:p>
          <a:p>
            <a:pPr lvl="1"/>
            <a:r>
              <a:rPr lang="fr-FR" dirty="0" err="1" smtClean="0"/>
              <a:t>Adheres</a:t>
            </a:r>
            <a:r>
              <a:rPr lang="fr-FR" dirty="0" smtClean="0"/>
              <a:t> to the </a:t>
            </a:r>
            <a:r>
              <a:rPr lang="fr-FR" dirty="0" err="1" smtClean="0"/>
              <a:t>rules</a:t>
            </a:r>
            <a:r>
              <a:rPr lang="fr-FR" dirty="0" smtClean="0"/>
              <a:t> of </a:t>
            </a:r>
            <a:r>
              <a:rPr lang="fr-FR" dirty="0" err="1" smtClean="0"/>
              <a:t>that</a:t>
            </a:r>
            <a:r>
              <a:rPr lang="fr-FR" dirty="0" smtClean="0"/>
              <a:t> DTD</a:t>
            </a:r>
          </a:p>
          <a:p>
            <a:pPr lvl="0"/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served</a:t>
            </a:r>
            <a:r>
              <a:rPr lang="fr-FR" dirty="0" smtClean="0"/>
              <a:t> as</a:t>
            </a:r>
          </a:p>
          <a:p>
            <a:pPr lvl="1"/>
            <a:r>
              <a:rPr lang="fr-FR" dirty="0" smtClean="0"/>
              <a:t>application/</a:t>
            </a:r>
            <a:r>
              <a:rPr lang="fr-FR" dirty="0" err="1" smtClean="0"/>
              <a:t>xml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text</a:t>
            </a:r>
            <a:r>
              <a:rPr lang="fr-FR" dirty="0" smtClean="0"/>
              <a:t>/</a:t>
            </a:r>
            <a:r>
              <a:rPr lang="fr-FR" dirty="0" err="1" smtClean="0"/>
              <a:t>xml</a:t>
            </a:r>
            <a:endParaRPr lang="fr-FR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57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Well-formedness : Tags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mtClean="0"/>
              <a:t>Tags are case-sensitive, angle-brace delimited</a:t>
            </a:r>
          </a:p>
          <a:p>
            <a:pPr lvl="0"/>
            <a:r>
              <a:rPr lang="fr-FR" smtClean="0"/>
              <a:t>Start and end tags must match exactly, all tags must be closed</a:t>
            </a:r>
          </a:p>
          <a:p>
            <a:pPr lvl="1"/>
            <a:r>
              <a:rPr lang="fr-FR" smtClean="0"/>
              <a:t>&lt;tag&gt;Hello&lt;/tag&gt;</a:t>
            </a:r>
          </a:p>
          <a:p>
            <a:pPr lvl="1"/>
            <a:r>
              <a:rPr lang="fr-FR" smtClean="0"/>
              <a:t>Empty tags: &lt;tag attr=”hi” /&gt;</a:t>
            </a:r>
          </a:p>
          <a:p>
            <a:pPr lvl="0"/>
            <a:r>
              <a:rPr lang="fr-FR" smtClean="0"/>
              <a:t>Tags and attribute names cannot include special characters</a:t>
            </a:r>
          </a:p>
          <a:p>
            <a:pPr lvl="0"/>
            <a:r>
              <a:rPr lang="fr-FR" smtClean="0"/>
              <a:t>Markup characters must only be used for markup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3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aside</a:t>
            </a:r>
            <a:r>
              <a:rPr lang="fr-FR" dirty="0" smtClean="0"/>
              <a:t>&gt; </a:t>
            </a:r>
            <a:br>
              <a:rPr lang="fr-FR" dirty="0" smtClean="0"/>
            </a:br>
            <a:r>
              <a:rPr lang="fr-FR" dirty="0" err="1" smtClean="0"/>
              <a:t>Predefined</a:t>
            </a:r>
            <a:r>
              <a:rPr lang="fr-FR" dirty="0" smtClean="0"/>
              <a:t> </a:t>
            </a:r>
            <a:r>
              <a:rPr lang="fr-FR" dirty="0" err="1" smtClean="0"/>
              <a:t>entities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endParaRPr lang="fr-F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 err="1" smtClean="0"/>
              <a:t>Used</a:t>
            </a:r>
            <a:r>
              <a:rPr lang="fr-FR" dirty="0" smtClean="0"/>
              <a:t> to substitute </a:t>
            </a:r>
            <a:r>
              <a:rPr lang="fr-FR" dirty="0" err="1" smtClean="0"/>
              <a:t>characters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treated</a:t>
            </a:r>
            <a:r>
              <a:rPr lang="fr-FR" dirty="0" smtClean="0"/>
              <a:t> as </a:t>
            </a:r>
            <a:r>
              <a:rPr lang="fr-FR" dirty="0" err="1" smtClean="0"/>
              <a:t>markup</a:t>
            </a:r>
            <a:endParaRPr lang="fr-FR" dirty="0" smtClean="0"/>
          </a:p>
          <a:p>
            <a:pPr lvl="0"/>
            <a:r>
              <a:rPr lang="fr-FR" dirty="0" smtClean="0"/>
              <a:t>XML </a:t>
            </a:r>
            <a:r>
              <a:rPr lang="fr-FR" dirty="0" err="1" smtClean="0"/>
              <a:t>defines</a:t>
            </a:r>
            <a:r>
              <a:rPr lang="fr-FR" dirty="0" smtClean="0"/>
              <a:t> five of </a:t>
            </a:r>
            <a:r>
              <a:rPr lang="fr-FR" dirty="0" err="1" smtClean="0"/>
              <a:t>them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&amp;gt;	&gt;</a:t>
            </a:r>
          </a:p>
          <a:p>
            <a:pPr lvl="1"/>
            <a:r>
              <a:rPr lang="fr-FR" dirty="0" smtClean="0"/>
              <a:t>&amp;</a:t>
            </a:r>
            <a:r>
              <a:rPr lang="fr-FR" dirty="0" err="1" smtClean="0"/>
              <a:t>lt</a:t>
            </a:r>
            <a:r>
              <a:rPr lang="fr-FR" dirty="0" smtClean="0"/>
              <a:t>;	&lt;</a:t>
            </a:r>
          </a:p>
          <a:p>
            <a:pPr lvl="1"/>
            <a:r>
              <a:rPr lang="fr-FR" dirty="0" smtClean="0"/>
              <a:t>&amp;</a:t>
            </a:r>
            <a:r>
              <a:rPr lang="fr-FR" dirty="0" err="1" smtClean="0"/>
              <a:t>amp</a:t>
            </a:r>
            <a:r>
              <a:rPr lang="fr-FR" dirty="0" smtClean="0"/>
              <a:t>;	&amp;</a:t>
            </a:r>
          </a:p>
          <a:p>
            <a:pPr lvl="1"/>
            <a:r>
              <a:rPr lang="fi-FI" dirty="0" smtClean="0"/>
              <a:t>&amp;</a:t>
            </a:r>
            <a:r>
              <a:rPr lang="fi-FI" dirty="0" err="1" smtClean="0"/>
              <a:t>quot</a:t>
            </a:r>
            <a:r>
              <a:rPr lang="fi-FI" dirty="0" smtClean="0"/>
              <a:t>;	"</a:t>
            </a:r>
          </a:p>
          <a:p>
            <a:pPr lvl="1"/>
            <a:r>
              <a:rPr lang="fr-FR" dirty="0" smtClean="0"/>
              <a:t>&amp;</a:t>
            </a:r>
            <a:r>
              <a:rPr lang="fr-FR" dirty="0" err="1" smtClean="0"/>
              <a:t>apos</a:t>
            </a:r>
            <a:r>
              <a:rPr lang="fr-FR" dirty="0" smtClean="0"/>
              <a:t>;	’</a:t>
            </a:r>
          </a:p>
          <a:p>
            <a:r>
              <a:rPr lang="fr-FR" dirty="0" smtClean="0"/>
              <a:t>HTML 4 has 252.  %20 </a:t>
            </a:r>
            <a:r>
              <a:rPr lang="fr-FR" dirty="0" err="1" smtClean="0"/>
              <a:t>anyone</a:t>
            </a:r>
            <a:r>
              <a:rPr lang="fr-FR" dirty="0" smtClean="0"/>
              <a:t>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69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Well-formedness</a:t>
            </a:r>
            <a:r>
              <a:rPr lang="fr-FR" dirty="0" smtClean="0"/>
              <a:t>: </a:t>
            </a:r>
            <a:r>
              <a:rPr lang="fr-FR" dirty="0" err="1" smtClean="0"/>
              <a:t>Heirarchy</a:t>
            </a:r>
            <a:endParaRPr lang="fr-F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 smtClean="0"/>
              <a:t>XML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hierarchical</a:t>
            </a:r>
            <a:r>
              <a:rPr lang="fr-FR" dirty="0" smtClean="0"/>
              <a:t> (</a:t>
            </a:r>
            <a:r>
              <a:rPr lang="fr-FR" dirty="0" err="1" smtClean="0"/>
              <a:t>tree</a:t>
            </a:r>
            <a:r>
              <a:rPr lang="fr-FR" dirty="0" smtClean="0"/>
              <a:t>)</a:t>
            </a:r>
          </a:p>
          <a:p>
            <a:pPr lvl="0"/>
            <a:r>
              <a:rPr lang="fr-FR" dirty="0" smtClean="0"/>
              <a:t>Must </a:t>
            </a:r>
            <a:r>
              <a:rPr lang="fr-FR" dirty="0" err="1" smtClean="0"/>
              <a:t>be</a:t>
            </a:r>
            <a:r>
              <a:rPr lang="fr-FR" dirty="0"/>
              <a:t> </a:t>
            </a:r>
            <a:r>
              <a:rPr lang="fr-FR" dirty="0" err="1" smtClean="0"/>
              <a:t>properly</a:t>
            </a:r>
            <a:r>
              <a:rPr lang="fr-FR" dirty="0"/>
              <a:t> </a:t>
            </a:r>
            <a:r>
              <a:rPr lang="fr-FR" dirty="0" err="1" smtClean="0"/>
              <a:t>nested</a:t>
            </a:r>
            <a:r>
              <a:rPr lang="fr-FR" dirty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to </a:t>
            </a:r>
            <a:r>
              <a:rPr lang="fr-FR" dirty="0" err="1" smtClean="0"/>
              <a:t>hierarchy</a:t>
            </a:r>
            <a:endParaRPr lang="fr-FR" dirty="0" smtClean="0"/>
          </a:p>
          <a:p>
            <a:pPr marL="349925" lvl="1" indent="0">
              <a:buNone/>
            </a:pPr>
            <a:r>
              <a:rPr lang="fr-FR" dirty="0" smtClean="0"/>
              <a:t>&lt;!-- OK: --&gt;</a:t>
            </a:r>
          </a:p>
          <a:p>
            <a:pPr marL="349925" lvl="1" indent="0">
              <a:buNone/>
            </a:pPr>
            <a:r>
              <a:rPr lang="fr-FR" dirty="0" smtClean="0"/>
              <a:t>&lt;class&gt;</a:t>
            </a:r>
          </a:p>
          <a:p>
            <a:pPr marL="349925" lvl="1" indent="0">
              <a:buNone/>
            </a:pPr>
            <a:r>
              <a:rPr lang="fr-FR" dirty="0" smtClean="0"/>
              <a:t>   &lt;</a:t>
            </a:r>
            <a:r>
              <a:rPr lang="fr-FR" dirty="0" err="1" smtClean="0"/>
              <a:t>student</a:t>
            </a:r>
            <a:r>
              <a:rPr lang="fr-FR" dirty="0" smtClean="0"/>
              <a:t>&gt;Jane Smith&lt;/</a:t>
            </a:r>
            <a:r>
              <a:rPr lang="fr-FR" dirty="0" err="1" smtClean="0"/>
              <a:t>student</a:t>
            </a:r>
            <a:r>
              <a:rPr lang="fr-FR" dirty="0" smtClean="0"/>
              <a:t>&gt;</a:t>
            </a:r>
          </a:p>
          <a:p>
            <a:pPr marL="349925" lvl="1" indent="0">
              <a:buNone/>
            </a:pPr>
            <a:r>
              <a:rPr lang="fr-FR" dirty="0" smtClean="0"/>
              <a:t>&lt;/class&gt;</a:t>
            </a:r>
          </a:p>
          <a:p>
            <a:pPr lvl="1"/>
            <a:endParaRPr lang="fr-FR" dirty="0" smtClean="0"/>
          </a:p>
          <a:p>
            <a:pPr marL="349925" lvl="1" indent="0">
              <a:buNone/>
            </a:pPr>
            <a:r>
              <a:rPr lang="fr-FR" dirty="0" smtClean="0"/>
              <a:t>&lt;!-- </a:t>
            </a:r>
            <a:r>
              <a:rPr lang="fr-FR" dirty="0" err="1" smtClean="0"/>
              <a:t>Wrong</a:t>
            </a:r>
            <a:r>
              <a:rPr lang="fr-FR" dirty="0" smtClean="0"/>
              <a:t>: --&gt;</a:t>
            </a:r>
          </a:p>
          <a:p>
            <a:pPr marL="349925" lvl="1" indent="0">
              <a:buNone/>
            </a:pPr>
            <a:r>
              <a:rPr lang="fr-FR" dirty="0" smtClean="0"/>
              <a:t>&lt;</a:t>
            </a:r>
            <a:r>
              <a:rPr lang="fr-FR" dirty="0" err="1" smtClean="0"/>
              <a:t>student</a:t>
            </a:r>
            <a:r>
              <a:rPr lang="fr-FR" dirty="0" smtClean="0"/>
              <a:t>&gt;</a:t>
            </a:r>
          </a:p>
          <a:p>
            <a:pPr marL="349925" lvl="1" indent="0">
              <a:buNone/>
            </a:pPr>
            <a:r>
              <a:rPr lang="fr-FR" dirty="0" smtClean="0"/>
              <a:t>   &lt;class&gt;Jane Smith&lt;/</a:t>
            </a:r>
            <a:r>
              <a:rPr lang="fr-FR" dirty="0" err="1" smtClean="0"/>
              <a:t>student</a:t>
            </a:r>
            <a:r>
              <a:rPr lang="fr-FR" dirty="0" smtClean="0"/>
              <a:t>&gt;</a:t>
            </a:r>
          </a:p>
          <a:p>
            <a:pPr marL="349925" lvl="1" indent="0">
              <a:buNone/>
            </a:pPr>
            <a:r>
              <a:rPr lang="fr-FR" dirty="0" smtClean="0"/>
              <a:t>&lt;/class&gt;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9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Well-formedness</a:t>
            </a:r>
            <a:r>
              <a:rPr lang="fr-FR" dirty="0" smtClean="0"/>
              <a:t>: </a:t>
            </a:r>
            <a:r>
              <a:rPr lang="fr-FR" dirty="0" err="1" smtClean="0"/>
              <a:t>Heirarchy</a:t>
            </a:r>
            <a:endParaRPr lang="fr-F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Single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endParaRPr lang="fr-FR" dirty="0" smtClean="0"/>
          </a:p>
          <a:p>
            <a:pPr marL="349925" lvl="1" indent="0">
              <a:buNone/>
            </a:pPr>
            <a:r>
              <a:rPr lang="fr-FR" dirty="0" smtClean="0"/>
              <a:t>&lt;!-- OK: --&gt;</a:t>
            </a:r>
          </a:p>
          <a:p>
            <a:pPr marL="349925" lvl="1" indent="0">
              <a:buNone/>
            </a:pPr>
            <a:r>
              <a:rPr lang="fr-FR" dirty="0" smtClean="0"/>
              <a:t>&lt;classes&gt;</a:t>
            </a:r>
          </a:p>
          <a:p>
            <a:pPr marL="349925" lvl="1" indent="0">
              <a:buNone/>
            </a:pPr>
            <a:r>
              <a:rPr lang="en-US" dirty="0" smtClean="0"/>
              <a:t>   &lt;class&gt;ITWS-2110&lt;/class&gt;</a:t>
            </a:r>
          </a:p>
          <a:p>
            <a:pPr marL="349925" lvl="1" indent="0">
              <a:buNone/>
            </a:pPr>
            <a:r>
              <a:rPr lang="en-US" dirty="0" smtClean="0"/>
              <a:t>   &lt;class&gt;CSCI-4961&lt;/class&gt;</a:t>
            </a:r>
          </a:p>
          <a:p>
            <a:pPr marL="349925" lvl="1" indent="0">
              <a:buNone/>
            </a:pPr>
            <a:r>
              <a:rPr lang="en-US" dirty="0" smtClean="0"/>
              <a:t>&lt;/classes&gt;</a:t>
            </a:r>
          </a:p>
          <a:p>
            <a:pPr lvl="1"/>
            <a:endParaRPr lang="en-US" dirty="0" smtClean="0"/>
          </a:p>
          <a:p>
            <a:pPr marL="349925" lvl="1" indent="0">
              <a:buNone/>
            </a:pPr>
            <a:r>
              <a:rPr lang="en-US" dirty="0" smtClean="0"/>
              <a:t>&lt;!-- Wrong: --&gt;</a:t>
            </a:r>
          </a:p>
          <a:p>
            <a:pPr marL="349925" lvl="1" indent="0">
              <a:buNone/>
            </a:pPr>
            <a:r>
              <a:rPr lang="en-US" dirty="0" smtClean="0"/>
              <a:t>   &lt;class&gt;ITWS-2110&lt;/class&gt;</a:t>
            </a:r>
          </a:p>
          <a:p>
            <a:pPr marL="349925" lvl="1" indent="0">
              <a:buNone/>
            </a:pPr>
            <a:r>
              <a:rPr lang="en-US" dirty="0" smtClean="0"/>
              <a:t>   &lt;class&gt;CSCI-4961&lt;/class&gt;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92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Adheres to the DTD (if present)</a:t>
            </a:r>
          </a:p>
          <a:p>
            <a:pPr lvl="0"/>
            <a:r>
              <a:rPr lang="en-US" smtClean="0"/>
              <a:t>A  DTD doesn't have to be used in order to be XML!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Anatomy of an XML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XML Prologue (Suggested)</a:t>
            </a:r>
          </a:p>
          <a:p>
            <a:pPr lvl="0"/>
            <a:r>
              <a:rPr lang="en-US" dirty="0" smtClean="0"/>
              <a:t>DTD (Required if validating against one)</a:t>
            </a:r>
          </a:p>
          <a:p>
            <a:pPr lvl="1"/>
            <a:r>
              <a:rPr lang="en-US" dirty="0" smtClean="0"/>
              <a:t>XSL – XML Schema – a more sophisticated OO way to describe</a:t>
            </a:r>
          </a:p>
          <a:p>
            <a:pPr lvl="0"/>
            <a:r>
              <a:rPr lang="en-US" dirty="0" smtClean="0"/>
              <a:t>Root element with child elements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7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&lt;aside&gt;</a:t>
            </a:r>
            <a:br>
              <a:rPr lang="en-US" sz="4000" dirty="0" smtClean="0"/>
            </a:br>
            <a:r>
              <a:rPr lang="en-US" sz="4000" dirty="0" smtClean="0"/>
              <a:t>Programming </a:t>
            </a:r>
            <a:r>
              <a:rPr lang="en-US" sz="4000" dirty="0" err="1" smtClean="0"/>
              <a:t>vs</a:t>
            </a:r>
            <a:r>
              <a:rPr lang="en-US" sz="4000" dirty="0" smtClean="0"/>
              <a:t> Markup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Markup: Annotating text</a:t>
            </a:r>
          </a:p>
          <a:p>
            <a:pPr lvl="0"/>
            <a:r>
              <a:rPr lang="en-US" dirty="0" smtClean="0"/>
              <a:t>Programming: Writing code</a:t>
            </a:r>
          </a:p>
          <a:p>
            <a:pPr lvl="0"/>
            <a:r>
              <a:rPr lang="en-US" dirty="0" smtClean="0"/>
              <a:t>HTML != Programming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5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Prologue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&lt;?xml version=”1.0” encoding=”UTF-8”?&gt;</a:t>
            </a:r>
          </a:p>
          <a:p>
            <a:pPr lvl="0"/>
            <a:r>
              <a:rPr lang="en-US" dirty="0" smtClean="0"/>
              <a:t>Defines the version of XML, the character encoding used, and potentially other information</a:t>
            </a:r>
          </a:p>
          <a:p>
            <a:pPr lvl="0"/>
            <a:r>
              <a:rPr lang="en-US" dirty="0" smtClean="0"/>
              <a:t>The XML Prologue is suggested, but not required—in some cases there are good reasons to leave it out</a:t>
            </a:r>
            <a:r>
              <a:rPr lang="en-US" dirty="0" smtClean="0">
                <a:hlinkClick r:id="rId2"/>
              </a:rPr>
              <a:t>…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4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XML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50000"/>
              </a:lnSpc>
              <a:buNone/>
            </a:pPr>
            <a:endParaRPr lang="en-US" dirty="0" smtClean="0"/>
          </a:p>
          <a:p>
            <a:pPr marL="0" lvl="0" indent="0">
              <a:lnSpc>
                <a:spcPct val="50000"/>
              </a:lnSpc>
              <a:buNone/>
            </a:pPr>
            <a:endParaRPr lang="en-US" dirty="0"/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&lt;?xml version=”1.0” encoding=”UTF-8”?&gt;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&lt;root&gt;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 &lt;branch&gt;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    &lt;leaf color=”red”&gt;L1&lt;/leaf&gt;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 &lt;/branch&gt;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 &lt;leaf color=”orange”&gt;L2&lt;/leaf&gt;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nl-NL" dirty="0" smtClean="0"/>
              <a:t>&lt;/root&gt;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0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Why XML?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Data structure is easy to parse/iterate through</a:t>
            </a:r>
          </a:p>
          <a:p>
            <a:pPr lvl="0"/>
            <a:r>
              <a:rPr lang="nl-NL" smtClean="0"/>
              <a:t>Human-readable and machine-readable</a:t>
            </a:r>
          </a:p>
          <a:p>
            <a:pPr lvl="0"/>
            <a:r>
              <a:rPr lang="nl-NL" smtClean="0"/>
              <a:t>Extensibility</a:t>
            </a:r>
          </a:p>
          <a:p>
            <a:pPr lvl="1"/>
            <a:r>
              <a:rPr lang="nl-NL" smtClean="0"/>
              <a:t>Open-ended base specification</a:t>
            </a:r>
          </a:p>
          <a:p>
            <a:pPr lvl="1"/>
            <a:r>
              <a:rPr lang="nl-NL" smtClean="0"/>
              <a:t>Format is robust when new tags are added</a:t>
            </a:r>
          </a:p>
          <a:p>
            <a:pPr lvl="1"/>
            <a:r>
              <a:rPr lang="nl-NL" smtClean="0"/>
              <a:t>Given definition through DTDs, Schemas, Namespaces when needed (we'll go over this later)</a:t>
            </a:r>
          </a:p>
          <a:p>
            <a:pPr lvl="0"/>
            <a:r>
              <a:rPr lang="nl-NL" smtClean="0"/>
              <a:t>Documents have the meaning you give them</a:t>
            </a:r>
          </a:p>
          <a:p>
            <a:pPr lvl="1"/>
            <a:r>
              <a:rPr lang="nl-NL" smtClean="0"/>
              <a:t>Or some previously agreed-upon meaning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5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XML in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err="1" smtClean="0"/>
              <a:t>Really</a:t>
            </a:r>
            <a:r>
              <a:rPr lang="nl-NL" dirty="0" smtClean="0"/>
              <a:t> Simple </a:t>
            </a:r>
            <a:r>
              <a:rPr lang="nl-NL" dirty="0" err="1" smtClean="0"/>
              <a:t>Syndication</a:t>
            </a:r>
            <a:r>
              <a:rPr lang="nl-NL" dirty="0" smtClean="0"/>
              <a:t> (</a:t>
            </a:r>
            <a:r>
              <a:rPr lang="nl-NL" dirty="0" smtClean="0">
                <a:hlinkClick r:id="rId2"/>
              </a:rPr>
              <a:t>RSS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updated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r>
              <a:rPr lang="nl-NL" dirty="0" smtClean="0"/>
              <a:t> of content</a:t>
            </a:r>
          </a:p>
          <a:p>
            <a:pPr lvl="0"/>
            <a:r>
              <a:rPr lang="nl-NL" dirty="0" smtClean="0"/>
              <a:t>Document formats </a:t>
            </a:r>
          </a:p>
          <a:p>
            <a:pPr lvl="1"/>
            <a:r>
              <a:rPr lang="nl-NL" dirty="0" err="1" smtClean="0"/>
              <a:t>OfficeXML</a:t>
            </a:r>
            <a:r>
              <a:rPr lang="nl-NL" dirty="0" smtClean="0"/>
              <a:t> – </a:t>
            </a:r>
            <a:r>
              <a:rPr lang="nl-NL" dirty="0" err="1" smtClean="0"/>
              <a:t>docx</a:t>
            </a:r>
            <a:r>
              <a:rPr lang="nl-NL" dirty="0" smtClean="0"/>
              <a:t>, </a:t>
            </a:r>
            <a:r>
              <a:rPr lang="nl-NL" dirty="0" err="1" smtClean="0"/>
              <a:t>xlsx</a:t>
            </a:r>
            <a:r>
              <a:rPr lang="nl-NL" dirty="0" smtClean="0"/>
              <a:t>, </a:t>
            </a:r>
            <a:r>
              <a:rPr lang="nl-NL" dirty="0" err="1" smtClean="0"/>
              <a:t>DocBook</a:t>
            </a:r>
            <a:r>
              <a:rPr lang="nl-NL" dirty="0" smtClean="0"/>
              <a:t>, DITA</a:t>
            </a:r>
          </a:p>
          <a:p>
            <a:pPr lvl="0"/>
            <a:r>
              <a:rPr lang="nl-NL" dirty="0" smtClean="0"/>
              <a:t>Basis of </a:t>
            </a:r>
            <a:r>
              <a:rPr lang="nl-NL" dirty="0" err="1" smtClean="0"/>
              <a:t>communications</a:t>
            </a:r>
            <a:r>
              <a:rPr lang="nl-NL" dirty="0" smtClean="0"/>
              <a:t> </a:t>
            </a:r>
            <a:r>
              <a:rPr lang="nl-NL" dirty="0" err="1" smtClean="0"/>
              <a:t>protocols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XMPP </a:t>
            </a:r>
            <a:r>
              <a:rPr lang="nl-NL" dirty="0" err="1" smtClean="0"/>
              <a:t>fka</a:t>
            </a:r>
            <a:r>
              <a:rPr lang="nl-NL" dirty="0" smtClean="0"/>
              <a:t> </a:t>
            </a:r>
            <a:r>
              <a:rPr lang="nl-NL" dirty="0" err="1" smtClean="0"/>
              <a:t>Jabber</a:t>
            </a:r>
            <a:endParaRPr lang="nl-NL" dirty="0" smtClean="0"/>
          </a:p>
          <a:p>
            <a:pPr lvl="0"/>
            <a:r>
              <a:rPr lang="nl-NL" dirty="0" smtClean="0"/>
              <a:t>B2B </a:t>
            </a:r>
            <a:r>
              <a:rPr lang="nl-NL" dirty="0" err="1" smtClean="0"/>
              <a:t>applications</a:t>
            </a:r>
            <a:r>
              <a:rPr lang="nl-NL" dirty="0" smtClean="0"/>
              <a:t>/compliance </a:t>
            </a:r>
          </a:p>
          <a:p>
            <a:pPr lvl="1"/>
            <a:r>
              <a:rPr lang="nl-NL" dirty="0" smtClean="0">
                <a:hlinkClick r:id="rId3"/>
              </a:rPr>
              <a:t>XBRL</a:t>
            </a:r>
            <a:endParaRPr lang="nl-NL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35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2215335"/>
            <a:ext cx="8042400" cy="1336460"/>
          </a:xfrm>
        </p:spPr>
        <p:txBody>
          <a:bodyPr/>
          <a:lstStyle/>
          <a:p>
            <a:r>
              <a:rPr lang="nl-NL" dirty="0" smtClean="0"/>
              <a:t>Hypertext </a:t>
            </a:r>
            <a:r>
              <a:rPr lang="nl-NL" dirty="0" err="1" smtClean="0"/>
              <a:t>Markup</a:t>
            </a:r>
            <a:r>
              <a:rPr lang="nl-NL" dirty="0" smtClean="0"/>
              <a:t> Language (HTML)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97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err="1" smtClean="0"/>
              <a:t>Defines</a:t>
            </a:r>
            <a:r>
              <a:rPr lang="nl-NL" dirty="0" smtClean="0"/>
              <a:t> the overall </a:t>
            </a:r>
            <a:r>
              <a:rPr lang="nl-NL" dirty="0" err="1" smtClean="0"/>
              <a:t>structure</a:t>
            </a:r>
            <a:r>
              <a:rPr lang="nl-NL" dirty="0" smtClean="0"/>
              <a:t> of a Web page</a:t>
            </a:r>
          </a:p>
          <a:p>
            <a:pPr lvl="1"/>
            <a:r>
              <a:rPr lang="nl-NL" dirty="0" err="1" smtClean="0"/>
              <a:t>Structurally</a:t>
            </a:r>
            <a:endParaRPr lang="nl-NL" dirty="0" smtClean="0"/>
          </a:p>
          <a:p>
            <a:pPr lvl="1"/>
            <a:r>
              <a:rPr lang="nl-NL" dirty="0" err="1" smtClean="0"/>
              <a:t>Semantically</a:t>
            </a:r>
            <a:endParaRPr lang="nl-NL" dirty="0" smtClean="0"/>
          </a:p>
          <a:p>
            <a:pPr lvl="1"/>
            <a:r>
              <a:rPr lang="nl-NL" dirty="0" err="1" smtClean="0"/>
              <a:t>Visually</a:t>
            </a:r>
            <a:r>
              <a:rPr lang="nl-NL" dirty="0" smtClean="0"/>
              <a:t> (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lesser</a:t>
            </a:r>
            <a:r>
              <a:rPr lang="nl-NL" dirty="0" smtClean="0"/>
              <a:t> </a:t>
            </a:r>
            <a:r>
              <a:rPr lang="nl-NL" dirty="0" err="1" smtClean="0"/>
              <a:t>extent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Served</a:t>
            </a:r>
            <a:r>
              <a:rPr lang="nl-NL" dirty="0" smtClean="0"/>
              <a:t> as </a:t>
            </a:r>
          </a:p>
          <a:p>
            <a:pPr lvl="1"/>
            <a:r>
              <a:rPr lang="nl-NL" dirty="0" err="1" smtClean="0"/>
              <a:t>text</a:t>
            </a:r>
            <a:r>
              <a:rPr lang="nl-NL" dirty="0" smtClean="0"/>
              <a:t>/html</a:t>
            </a:r>
          </a:p>
          <a:p>
            <a:pPr lvl="0"/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defined</a:t>
            </a:r>
            <a:r>
              <a:rPr lang="nl-NL" dirty="0" smtClean="0"/>
              <a:t> in SGML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27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Semantics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The intended meaning of a document and its constituent parts</a:t>
            </a:r>
          </a:p>
          <a:p>
            <a:pPr lvl="0"/>
            <a:r>
              <a:rPr lang="nl-NL" smtClean="0"/>
              <a:t>Context-dependent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92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(Visual)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How the document is displayed to the user</a:t>
            </a:r>
          </a:p>
          <a:p>
            <a:pPr lvl="0"/>
            <a:r>
              <a:rPr lang="nl-NL" smtClean="0"/>
              <a:t>Browser defaults, modified by Cascading Style Sheets (CSS) included in the document</a:t>
            </a:r>
          </a:p>
          <a:p>
            <a:pPr lvl="1"/>
            <a:r>
              <a:rPr lang="nl-NL" smtClean="0"/>
              <a:t>We'll go over this next week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85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The Goal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Use semantically correct markup</a:t>
            </a:r>
          </a:p>
          <a:p>
            <a:pPr lvl="1"/>
            <a:r>
              <a:rPr lang="nl-NL" smtClean="0"/>
              <a:t>Accessibility</a:t>
            </a:r>
          </a:p>
          <a:p>
            <a:pPr lvl="1"/>
            <a:r>
              <a:rPr lang="nl-NL" smtClean="0"/>
              <a:t>Makes parsing easier</a:t>
            </a:r>
          </a:p>
          <a:p>
            <a:pPr lvl="0"/>
            <a:r>
              <a:rPr lang="nl-NL" smtClean="0"/>
              <a:t>Acceptable presentation in all supported browsers</a:t>
            </a:r>
          </a:p>
          <a:p>
            <a:pPr lvl="1"/>
            <a:r>
              <a:rPr lang="nl-NL" smtClean="0"/>
              <a:t>Not the same as identical or pixel-perfect presentation!</a:t>
            </a:r>
          </a:p>
          <a:p>
            <a:pPr lvl="0"/>
            <a:r>
              <a:rPr lang="nl-NL" smtClean="0"/>
              <a:t>Separate presentation from semantics</a:t>
            </a:r>
          </a:p>
          <a:p>
            <a:pPr lvl="1"/>
            <a:r>
              <a:rPr lang="nl-NL" smtClean="0"/>
              <a:t>Decouple meaning (HTML) from style (CSS)</a:t>
            </a:r>
          </a:p>
          <a:p>
            <a:pPr lvl="0"/>
            <a:r>
              <a:rPr lang="nl-NL" smtClean="0"/>
              <a:t>Sometimes trade-offs are involved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35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Anatomy of an HTML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smtClean="0"/>
              <a:t>DTD </a:t>
            </a:r>
            <a:r>
              <a:rPr lang="nl-NL" dirty="0" err="1" smtClean="0"/>
              <a:t>declaration</a:t>
            </a:r>
            <a:endParaRPr lang="nl-NL" dirty="0" smtClean="0"/>
          </a:p>
          <a:p>
            <a:pPr lvl="0"/>
            <a:r>
              <a:rPr lang="nl-NL" dirty="0" err="1" smtClean="0"/>
              <a:t>Nested</a:t>
            </a:r>
            <a:r>
              <a:rPr lang="nl-NL" dirty="0" smtClean="0"/>
              <a:t> HTML </a:t>
            </a:r>
            <a:r>
              <a:rPr lang="nl-NL" i="1" dirty="0" err="1" smtClean="0"/>
              <a:t>elements</a:t>
            </a:r>
            <a:endParaRPr lang="nl-NL" i="1" dirty="0" smtClean="0"/>
          </a:p>
          <a:p>
            <a:pPr lvl="1"/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start tag </a:t>
            </a:r>
            <a:r>
              <a:rPr lang="nl-NL" dirty="0" err="1" smtClean="0"/>
              <a:t>to</a:t>
            </a:r>
            <a:r>
              <a:rPr lang="nl-NL" dirty="0" smtClean="0"/>
              <a:t> end tag</a:t>
            </a:r>
          </a:p>
          <a:p>
            <a:pPr lvl="1"/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more </a:t>
            </a:r>
            <a:r>
              <a:rPr lang="nl-NL" dirty="0" err="1" smtClean="0"/>
              <a:t>elements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/or </a:t>
            </a:r>
            <a:r>
              <a:rPr lang="nl-NL" dirty="0" err="1" smtClean="0"/>
              <a:t>text</a:t>
            </a:r>
            <a:endParaRPr lang="nl-NL" dirty="0" smtClean="0"/>
          </a:p>
          <a:p>
            <a:pPr lvl="1"/>
            <a:r>
              <a:rPr lang="nl-NL" dirty="0" err="1" smtClean="0"/>
              <a:t>Some</a:t>
            </a:r>
            <a:r>
              <a:rPr lang="nl-NL" dirty="0" smtClean="0"/>
              <a:t> are empty tags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no content</a:t>
            </a:r>
          </a:p>
          <a:p>
            <a:pPr lvl="1"/>
            <a:r>
              <a:rPr lang="nl-NL" dirty="0" smtClean="0"/>
              <a:t>Same basic </a:t>
            </a:r>
            <a:r>
              <a:rPr lang="nl-NL" dirty="0" err="1" smtClean="0"/>
              <a:t>rules</a:t>
            </a:r>
            <a:r>
              <a:rPr lang="nl-NL" dirty="0" smtClean="0"/>
              <a:t> as XML nesting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4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It’s (Not) Just Semantics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Writing markup is easy.</a:t>
            </a:r>
          </a:p>
          <a:p>
            <a:pPr lvl="0"/>
            <a:r>
              <a:rPr lang="en-US" dirty="0" smtClean="0"/>
              <a:t>Writing good markup is hard!</a:t>
            </a:r>
          </a:p>
          <a:p>
            <a:pPr lvl="0"/>
            <a:r>
              <a:rPr lang="en-US" i="1" dirty="0" smtClean="0"/>
              <a:t>Semantic markup </a:t>
            </a:r>
            <a:r>
              <a:rPr lang="en-US" dirty="0" smtClean="0"/>
              <a:t>is a matter of making the choices in hierarchy and component elements that best reflect the underlying meaning of the document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Anatomy of an HTML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50000"/>
              </a:lnSpc>
              <a:buNone/>
            </a:pPr>
            <a:r>
              <a:rPr lang="nl-NL" dirty="0" smtClean="0"/>
              <a:t>&lt;!</a:t>
            </a:r>
            <a:r>
              <a:rPr lang="nl-NL" dirty="0" err="1" smtClean="0"/>
              <a:t>doctype</a:t>
            </a:r>
            <a:r>
              <a:rPr lang="nl-NL" dirty="0" smtClean="0"/>
              <a:t> &gt;</a:t>
            </a:r>
          </a:p>
          <a:p>
            <a:pPr marL="0" lvl="0" indent="0">
              <a:lnSpc>
                <a:spcPct val="50000"/>
              </a:lnSpc>
              <a:buNone/>
            </a:pPr>
            <a:endParaRPr lang="nl-NL" dirty="0" smtClean="0"/>
          </a:p>
          <a:p>
            <a:pPr marL="0" lvl="0" indent="0">
              <a:lnSpc>
                <a:spcPct val="50000"/>
              </a:lnSpc>
              <a:buNone/>
            </a:pPr>
            <a:r>
              <a:rPr lang="nl-NL" dirty="0" smtClean="0"/>
              <a:t>&lt;html&gt;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&lt;head&gt;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  &lt;title&gt;Title of document&lt;/title&gt;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&lt;/head&gt;</a:t>
            </a:r>
          </a:p>
          <a:p>
            <a:pPr marL="0" lvl="0" indent="0">
              <a:lnSpc>
                <a:spcPct val="50000"/>
              </a:lnSpc>
              <a:buNone/>
            </a:pPr>
            <a:endParaRPr lang="en-US" dirty="0" smtClean="0"/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&lt;body&gt;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  &lt;p&gt;This is HTML!&lt;/p&gt;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  &lt;/body&gt;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67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&lt;!DOCTYPE&gt;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Defines the rules used to structure the document</a:t>
            </a:r>
          </a:p>
          <a:p>
            <a:pPr lvl="0"/>
            <a:r>
              <a:rPr lang="en-US" dirty="0" smtClean="0"/>
              <a:t>DTD linked to from w3.org</a:t>
            </a:r>
          </a:p>
          <a:p>
            <a:pPr lvl="1"/>
            <a:r>
              <a:rPr lang="en-US" sz="1800" dirty="0" smtClean="0"/>
              <a:t>&lt;!DOCTYPE HTML PUBLIC "-//W3C//DTD HTML  4.01//EN</a:t>
            </a:r>
            <a:r>
              <a:rPr lang="en-US" sz="1800" dirty="0" smtClean="0">
                <a:hlinkClick r:id="rId2"/>
              </a:rPr>
              <a:t>”</a:t>
            </a:r>
          </a:p>
          <a:p>
            <a:pPr marL="349250" lvl="1" indent="0">
              <a:buNone/>
            </a:pPr>
            <a:r>
              <a:rPr lang="en-US" sz="2000" dirty="0" smtClean="0">
                <a:hlinkClick r:id="rId2"/>
              </a:rPr>
              <a:t>"http://www.w3.org/TR/html4/strict.dtd"&gt;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34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&lt;html&gt;</a:t>
            </a:r>
            <a:r>
              <a:rPr lang="en-US" i="1" dirty="0" smtClean="0"/>
              <a:t>document</a:t>
            </a:r>
            <a:r>
              <a:rPr lang="en-US" dirty="0" smtClean="0"/>
              <a:t>...&lt;/html&gt; - Defines the document's start/end</a:t>
            </a:r>
          </a:p>
          <a:p>
            <a:pPr lvl="0"/>
            <a:r>
              <a:rPr lang="en-US" dirty="0" smtClean="0"/>
              <a:t>&lt;head&gt;</a:t>
            </a:r>
            <a:r>
              <a:rPr lang="en-US" i="1" dirty="0" smtClean="0"/>
              <a:t>head elements</a:t>
            </a:r>
            <a:r>
              <a:rPr lang="en-US" dirty="0" smtClean="0"/>
              <a:t>...&lt;/head&gt; - Defines document metadata and linked files (CSS, JS)</a:t>
            </a:r>
          </a:p>
          <a:p>
            <a:pPr lvl="0"/>
            <a:r>
              <a:rPr lang="en-US" dirty="0" smtClean="0"/>
              <a:t>&lt;title&gt;</a:t>
            </a:r>
            <a:r>
              <a:rPr lang="en-US" i="1" dirty="0" smtClean="0"/>
              <a:t>title</a:t>
            </a:r>
            <a:r>
              <a:rPr lang="en-US" dirty="0" smtClean="0"/>
              <a:t>...&lt;/title&gt; - Document title</a:t>
            </a:r>
          </a:p>
          <a:p>
            <a:pPr lvl="0"/>
            <a:r>
              <a:rPr lang="en-US" dirty="0" smtClean="0"/>
              <a:t>&lt;body&gt;</a:t>
            </a:r>
            <a:r>
              <a:rPr lang="en-US" i="1" dirty="0" smtClean="0"/>
              <a:t>body</a:t>
            </a:r>
            <a:r>
              <a:rPr lang="en-US" dirty="0" smtClean="0"/>
              <a:t>...&lt;/body&gt; - Document body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38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HTML head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&lt;meta&gt; - Used to define metadata about the page and how it should be rendered</a:t>
            </a:r>
          </a:p>
          <a:p>
            <a:pPr lvl="0"/>
            <a:r>
              <a:rPr lang="en-US" smtClean="0"/>
              <a:t>&lt;link&gt; - Used to fetch a resource for use in rendering this document (usually CSS)</a:t>
            </a:r>
          </a:p>
          <a:p>
            <a:pPr lvl="0"/>
            <a:r>
              <a:rPr lang="en-US" smtClean="0"/>
              <a:t>&lt;script&gt; - Used to fetch a script for use with this document (usually JavaScript)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68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Body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Block-level elements</a:t>
            </a:r>
          </a:p>
          <a:p>
            <a:pPr lvl="0"/>
            <a:r>
              <a:rPr lang="en-US" smtClean="0"/>
              <a:t>Inline elements</a:t>
            </a:r>
          </a:p>
          <a:p>
            <a:pPr lvl="0"/>
            <a:r>
              <a:rPr lang="en-US" smtClean="0"/>
              <a:t>Full list available online, make sure you're using the most semantically correct element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36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Block-level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Containers for other block-level or inline elements</a:t>
            </a:r>
          </a:p>
          <a:p>
            <a:pPr lvl="0"/>
            <a:r>
              <a:rPr lang="en-US" smtClean="0"/>
              <a:t>Begin on new lines when rendered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73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Block-level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mtClean="0"/>
              <a:t>&lt;div&gt;</a:t>
            </a:r>
          </a:p>
          <a:p>
            <a:pPr lvl="1"/>
            <a:r>
              <a:rPr lang="en-US" smtClean="0"/>
              <a:t>Generic block-level element</a:t>
            </a:r>
          </a:p>
          <a:p>
            <a:pPr lvl="1"/>
            <a:r>
              <a:rPr lang="en-US" smtClean="0"/>
              <a:t>No semantic meaning</a:t>
            </a:r>
          </a:p>
          <a:p>
            <a:pPr lvl="0"/>
            <a:r>
              <a:rPr lang="en-US" smtClean="0"/>
              <a:t>&lt;p&gt;</a:t>
            </a:r>
          </a:p>
          <a:p>
            <a:pPr lvl="1"/>
            <a:r>
              <a:rPr lang="en-US" smtClean="0"/>
              <a:t>Paragraph</a:t>
            </a:r>
          </a:p>
          <a:p>
            <a:pPr lvl="0"/>
            <a:r>
              <a:rPr lang="en-US" smtClean="0"/>
              <a:t>&lt;ul&gt; &lt;ol&gt; &lt;dl&gt;</a:t>
            </a:r>
          </a:p>
          <a:p>
            <a:pPr lvl="1"/>
            <a:r>
              <a:rPr lang="en-US" smtClean="0"/>
              <a:t>Unordered list</a:t>
            </a:r>
          </a:p>
          <a:p>
            <a:pPr lvl="1"/>
            <a:r>
              <a:rPr lang="en-US" smtClean="0"/>
              <a:t>Ordered list</a:t>
            </a:r>
          </a:p>
          <a:p>
            <a:pPr lvl="1"/>
            <a:r>
              <a:rPr lang="en-US" smtClean="0"/>
              <a:t>Definition List</a:t>
            </a:r>
          </a:p>
          <a:p>
            <a:pPr lvl="0"/>
            <a:r>
              <a:rPr lang="en-US" smtClean="0"/>
              <a:t>&lt;address&gt;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16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Contain inline elements or raw data</a:t>
            </a:r>
          </a:p>
          <a:p>
            <a:pPr lvl="0"/>
            <a:r>
              <a:rPr lang="en-US" smtClean="0"/>
              <a:t>Continue on same line while rendered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27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&lt;span&gt;</a:t>
            </a:r>
          </a:p>
          <a:p>
            <a:pPr lvl="1"/>
            <a:r>
              <a:rPr lang="en-US" smtClean="0"/>
              <a:t>Generic inline element</a:t>
            </a:r>
          </a:p>
          <a:p>
            <a:pPr lvl="1"/>
            <a:r>
              <a:rPr lang="en-US" smtClean="0"/>
              <a:t>No semantic meaning</a:t>
            </a:r>
          </a:p>
          <a:p>
            <a:pPr lvl="0"/>
            <a:r>
              <a:rPr lang="en-US" smtClean="0"/>
              <a:t>&lt;img src=”image.gif”&gt;</a:t>
            </a:r>
          </a:p>
          <a:p>
            <a:pPr lvl="1"/>
            <a:r>
              <a:rPr lang="en-US" smtClean="0"/>
              <a:t>Image</a:t>
            </a:r>
          </a:p>
          <a:p>
            <a:pPr lvl="0"/>
            <a:r>
              <a:rPr lang="en-US" smtClean="0"/>
              <a:t>&lt;em&gt; &lt;strong&gt;</a:t>
            </a:r>
          </a:p>
          <a:p>
            <a:pPr lvl="1"/>
            <a:r>
              <a:rPr lang="en-US" smtClean="0"/>
              <a:t>Emphasis</a:t>
            </a:r>
          </a:p>
          <a:p>
            <a:pPr lvl="1"/>
            <a:r>
              <a:rPr lang="en-US" smtClean="0"/>
              <a:t>Strong emphasis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62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&lt;div&gt; and &lt;span&gt;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No inherent semantic meaning</a:t>
            </a:r>
          </a:p>
          <a:p>
            <a:pPr lvl="0"/>
            <a:r>
              <a:rPr lang="en-US" smtClean="0"/>
              <a:t>Use only when no other container has a more fitting semantic meaning!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8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It’s (Not) Just Semantics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Sometimes we </a:t>
            </a:r>
            <a:r>
              <a:rPr lang="en-US" i="1" dirty="0" smtClean="0"/>
              <a:t>just</a:t>
            </a:r>
            <a:r>
              <a:rPr lang="en-US" dirty="0" smtClean="0"/>
              <a:t> want the meaning of the document...</a:t>
            </a:r>
          </a:p>
          <a:p>
            <a:pPr lvl="1"/>
            <a:r>
              <a:rPr lang="en-US" dirty="0" smtClean="0"/>
              <a:t>Screen readers interpret content differently based on the underlying markup</a:t>
            </a:r>
          </a:p>
          <a:p>
            <a:pPr lvl="1"/>
            <a:r>
              <a:rPr lang="en-US" dirty="0" smtClean="0"/>
              <a:t>Search engines rank pages better or worse depending on the markup used in relation to the inferred meaning of the content</a:t>
            </a:r>
          </a:p>
          <a:p>
            <a:pPr lvl="1"/>
            <a:r>
              <a:rPr lang="en-US" dirty="0" smtClean="0"/>
              <a:t>May be interpreted differently when exchanged between systems</a:t>
            </a:r>
          </a:p>
          <a:p>
            <a:pPr lvl="0"/>
            <a:r>
              <a:rPr lang="en-US" dirty="0" smtClean="0"/>
              <a:t>Semantically correct documents are inherently easier to maintain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6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Same as SGML attributes</a:t>
            </a:r>
          </a:p>
          <a:p>
            <a:pPr lvl="0"/>
            <a:r>
              <a:rPr lang="en-US" dirty="0" smtClean="0"/>
              <a:t>Tag-dependent</a:t>
            </a:r>
          </a:p>
          <a:p>
            <a:pPr lvl="0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=”</a:t>
            </a:r>
            <a:r>
              <a:rPr lang="en-US" dirty="0" err="1" smtClean="0"/>
              <a:t>index.html</a:t>
            </a:r>
            <a:r>
              <a:rPr lang="en-US" dirty="0" smtClean="0"/>
              <a:t>”&gt;Link&lt;/a&gt;</a:t>
            </a:r>
          </a:p>
          <a:p>
            <a:pPr lvl="0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=”/images/</a:t>
            </a:r>
            <a:r>
              <a:rPr lang="en-US" dirty="0" err="1" smtClean="0"/>
              <a:t>logo.png</a:t>
            </a:r>
            <a:r>
              <a:rPr lang="en-US" dirty="0" smtClean="0"/>
              <a:t>”&gt;</a:t>
            </a:r>
          </a:p>
          <a:p>
            <a:pPr lvl="0"/>
            <a:r>
              <a:rPr lang="en-US" dirty="0" smtClean="0"/>
              <a:t>Two very important attributes: id and class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23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435970" cy="4343400"/>
          </a:xfrm>
        </p:spPr>
        <p:txBody>
          <a:bodyPr/>
          <a:lstStyle/>
          <a:p>
            <a:pPr lvl="0"/>
            <a:r>
              <a:rPr lang="en-US" i="1" u="sng" dirty="0" smtClean="0"/>
              <a:t>Unique</a:t>
            </a:r>
            <a:r>
              <a:rPr lang="en-US" dirty="0" smtClean="0"/>
              <a:t> identifier for an element</a:t>
            </a:r>
          </a:p>
          <a:p>
            <a:pPr lvl="0"/>
            <a:r>
              <a:rPr lang="en-US" dirty="0" smtClean="0"/>
              <a:t>Only one ID of a given name may exist in a document</a:t>
            </a:r>
          </a:p>
          <a:p>
            <a:pPr lvl="0"/>
            <a:r>
              <a:rPr lang="en-US" dirty="0" smtClean="0"/>
              <a:t>&lt;a id=”special-link” </a:t>
            </a:r>
            <a:r>
              <a:rPr lang="en-US" dirty="0" err="1" smtClean="0"/>
              <a:t>href</a:t>
            </a:r>
            <a:r>
              <a:rPr lang="en-US" dirty="0" smtClean="0"/>
              <a:t>=”</a:t>
            </a:r>
            <a:r>
              <a:rPr lang="en-US" dirty="0" err="1" smtClean="0"/>
              <a:t>index.html</a:t>
            </a:r>
            <a:r>
              <a:rPr lang="en-US" dirty="0" smtClean="0"/>
              <a:t>”&gt;Link&lt;/a&gt;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28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#id: Uses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Fragment ID anchor in a document</a:t>
            </a:r>
          </a:p>
          <a:p>
            <a:pPr lvl="1"/>
            <a:r>
              <a:rPr lang="en-US" dirty="0" smtClean="0"/>
              <a:t>&lt;p id=”</a:t>
            </a:r>
            <a:r>
              <a:rPr lang="en-US" b="1" dirty="0" smtClean="0">
                <a:solidFill>
                  <a:schemeClr val="tx1"/>
                </a:solidFill>
              </a:rPr>
              <a:t>top</a:t>
            </a:r>
            <a:r>
              <a:rPr lang="en-US" dirty="0" smtClean="0"/>
              <a:t>”&gt;Text&lt;/p&gt;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=”</a:t>
            </a:r>
            <a:r>
              <a:rPr lang="en-US" dirty="0" err="1" smtClean="0"/>
              <a:t>index.html#</a:t>
            </a:r>
            <a:r>
              <a:rPr lang="en-US" b="1" dirty="0" err="1" smtClean="0">
                <a:solidFill>
                  <a:srgbClr val="000000"/>
                </a:solidFill>
              </a:rPr>
              <a:t>top</a:t>
            </a:r>
            <a:r>
              <a:rPr lang="en-US" dirty="0" smtClean="0"/>
              <a:t>”&gt;Back to top&lt;/a&gt;</a:t>
            </a:r>
          </a:p>
          <a:p>
            <a:pPr lvl="0"/>
            <a:r>
              <a:rPr lang="en-US" dirty="0" smtClean="0"/>
              <a:t>Target specific element with...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Other parsers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5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Assign one or more class (group) names to an element</a:t>
            </a:r>
          </a:p>
          <a:p>
            <a:pPr lvl="1"/>
            <a:r>
              <a:rPr lang="en-US" dirty="0" smtClean="0"/>
              <a:t>Multiple classes are space-delimited</a:t>
            </a:r>
          </a:p>
          <a:p>
            <a:pPr lvl="0"/>
            <a:r>
              <a:rPr lang="en-US" dirty="0" smtClean="0"/>
              <a:t>May be shared by multiple elements</a:t>
            </a:r>
          </a:p>
          <a:p>
            <a:pPr lvl="0"/>
            <a:r>
              <a:rPr lang="en-US" dirty="0" smtClean="0"/>
              <a:t>&lt;a id=”special-link” class=”awesome-links” </a:t>
            </a:r>
            <a:r>
              <a:rPr lang="en-US" dirty="0" err="1" smtClean="0"/>
              <a:t>href</a:t>
            </a:r>
            <a:r>
              <a:rPr lang="en-US" dirty="0" smtClean="0"/>
              <a:t>=”</a:t>
            </a:r>
            <a:r>
              <a:rPr lang="en-US" dirty="0" err="1" smtClean="0"/>
              <a:t>index.html</a:t>
            </a:r>
            <a:r>
              <a:rPr lang="en-US" dirty="0" smtClean="0"/>
              <a:t>”&gt;Link&lt;/a&gt;</a:t>
            </a:r>
          </a:p>
          <a:p>
            <a:pPr lvl="0"/>
            <a:r>
              <a:rPr lang="en-US" dirty="0" smtClean="0"/>
              <a:t>&lt;a class=”awesome-links less-awesome” </a:t>
            </a:r>
            <a:r>
              <a:rPr lang="en-US" dirty="0" err="1" smtClean="0"/>
              <a:t>href</a:t>
            </a:r>
            <a:r>
              <a:rPr lang="en-US" dirty="0" smtClean="0"/>
              <a:t>=”</a:t>
            </a:r>
            <a:r>
              <a:rPr lang="en-US" dirty="0" err="1" smtClean="0"/>
              <a:t>index.html</a:t>
            </a:r>
            <a:r>
              <a:rPr lang="en-US" dirty="0" smtClean="0"/>
              <a:t>”&gt;Link&lt;/a&gt;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33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.class: Uses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Target specific element with...</a:t>
            </a:r>
          </a:p>
          <a:p>
            <a:pPr lvl="1"/>
            <a:r>
              <a:rPr lang="en-US" smtClean="0"/>
              <a:t>CSS</a:t>
            </a:r>
          </a:p>
          <a:p>
            <a:pPr lvl="1"/>
            <a:r>
              <a:rPr lang="en-US" smtClean="0"/>
              <a:t>JavaScript</a:t>
            </a:r>
          </a:p>
          <a:p>
            <a:pPr lvl="1"/>
            <a:r>
              <a:rPr lang="en-US" smtClean="0"/>
              <a:t>Other parsers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77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DTDs Used Today: HTML 4.01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Three DTDs</a:t>
            </a:r>
          </a:p>
          <a:p>
            <a:pPr lvl="1"/>
            <a:r>
              <a:rPr lang="en-US" dirty="0" smtClean="0"/>
              <a:t>HTML 4.01 Transitional</a:t>
            </a:r>
          </a:p>
          <a:p>
            <a:pPr lvl="1"/>
            <a:r>
              <a:rPr lang="en-US" dirty="0" smtClean="0"/>
              <a:t>HTML 4.01 Frameset</a:t>
            </a:r>
          </a:p>
          <a:p>
            <a:pPr lvl="1"/>
            <a:r>
              <a:rPr lang="en-US" dirty="0" smtClean="0"/>
              <a:t>HTML 4.01 Strict</a:t>
            </a:r>
          </a:p>
          <a:p>
            <a:pPr lvl="0"/>
            <a:r>
              <a:rPr lang="en-US" dirty="0" smtClean="0"/>
              <a:t>Seen on older sites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65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4.01 Transitional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HTML 4.01 spec, plus deprecated elements are allowed. Framesets are not allowed.</a:t>
            </a:r>
          </a:p>
          <a:p>
            <a:pPr lvl="0"/>
            <a:r>
              <a:rPr lang="en-US" smtClean="0"/>
              <a:t>Examples:</a:t>
            </a:r>
          </a:p>
          <a:p>
            <a:pPr lvl="1"/>
            <a:r>
              <a:rPr lang="en-US" smtClean="0"/>
              <a:t>&lt;center&gt; - Centers text</a:t>
            </a:r>
          </a:p>
          <a:p>
            <a:pPr lvl="1"/>
            <a:r>
              <a:rPr lang="en-US" smtClean="0"/>
              <a:t>&lt;font&gt; - Defines font style</a:t>
            </a:r>
          </a:p>
          <a:p>
            <a:pPr lvl="1"/>
            <a:r>
              <a:rPr lang="en-US" smtClean="0"/>
              <a:t>&lt;u&gt; - Underline</a:t>
            </a:r>
          </a:p>
          <a:p>
            <a:pPr lvl="1"/>
            <a:r>
              <a:rPr lang="en-US" smtClean="0"/>
              <a:t>&lt;s&gt; - Strikethrough</a:t>
            </a:r>
          </a:p>
          <a:p>
            <a:pPr lvl="0"/>
            <a:r>
              <a:rPr lang="en-US" smtClean="0"/>
              <a:t>Even if not deprecated, use of presentational markup is discouraged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03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Presentational</a:t>
            </a:r>
            <a:r>
              <a:rPr lang="en-US" dirty="0"/>
              <a:t> </a:t>
            </a:r>
            <a:r>
              <a:rPr lang="en-US" dirty="0" smtClean="0"/>
              <a:t>Markup in	HTML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Use &lt;</a:t>
            </a:r>
            <a:r>
              <a:rPr lang="en-US" dirty="0" err="1" smtClean="0"/>
              <a:t>em</a:t>
            </a:r>
            <a:r>
              <a:rPr lang="en-US" dirty="0" smtClean="0"/>
              <a:t>&gt; for text that needs emphasis</a:t>
            </a:r>
          </a:p>
          <a:p>
            <a:pPr lvl="1"/>
            <a:r>
              <a:rPr lang="en-US" dirty="0" smtClean="0"/>
              <a:t>Not 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lvl="0"/>
            <a:r>
              <a:rPr lang="en-US" dirty="0" smtClean="0"/>
              <a:t>Use &lt;strong&gt; for text that needs </a:t>
            </a:r>
            <a:r>
              <a:rPr lang="en-US" b="1" dirty="0" smtClean="0"/>
              <a:t>strong</a:t>
            </a:r>
            <a:r>
              <a:rPr lang="en-US" dirty="0" smtClean="0"/>
              <a:t> emphasis</a:t>
            </a:r>
          </a:p>
          <a:p>
            <a:pPr lvl="1"/>
            <a:r>
              <a:rPr lang="en-US" dirty="0" smtClean="0"/>
              <a:t>Not &lt;b&gt;</a:t>
            </a:r>
          </a:p>
          <a:p>
            <a:pPr lvl="0"/>
            <a:r>
              <a:rPr lang="en-US" dirty="0" smtClean="0"/>
              <a:t>If you just want to apply style, you want CSS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64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4.01 Frameset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As HTML 4.01, but framesets are allowed</a:t>
            </a:r>
          </a:p>
          <a:p>
            <a:pPr lvl="1"/>
            <a:r>
              <a:rPr lang="en-US" dirty="0" smtClean="0"/>
              <a:t>Load multiple pages within frames of this one</a:t>
            </a:r>
          </a:p>
          <a:p>
            <a:pPr lvl="0"/>
            <a:r>
              <a:rPr lang="en-US" dirty="0" smtClean="0"/>
              <a:t>Don't bother. Websites that use frames are </a:t>
            </a:r>
            <a:r>
              <a:rPr lang="en-US" dirty="0" smtClean="0">
                <a:hlinkClick r:id="rId2"/>
              </a:rPr>
              <a:t>difficult</a:t>
            </a:r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to navigate</a:t>
            </a:r>
          </a:p>
          <a:p>
            <a:pPr lvl="1"/>
            <a:r>
              <a:rPr lang="en-US" dirty="0" smtClean="0"/>
              <a:t>to bookmark</a:t>
            </a:r>
          </a:p>
          <a:p>
            <a:pPr lvl="1"/>
            <a:r>
              <a:rPr lang="en-US" dirty="0" smtClean="0"/>
              <a:t>for search engines to process</a:t>
            </a:r>
          </a:p>
          <a:p>
            <a:pPr lvl="1"/>
            <a:r>
              <a:rPr lang="en-US" dirty="0" smtClean="0"/>
              <a:t>for screen readers to process</a:t>
            </a:r>
          </a:p>
          <a:p>
            <a:pPr lvl="0"/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 tag (inline frames) does the same thing, doesn't require Frameset DTD</a:t>
            </a:r>
          </a:p>
          <a:p>
            <a:pPr lvl="1"/>
            <a:r>
              <a:rPr lang="en-US" dirty="0" smtClean="0"/>
              <a:t>Used most often in advanced scripting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97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4.01 Strict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Deprecated elements are not allowed.</a:t>
            </a:r>
          </a:p>
          <a:p>
            <a:pPr lvl="0"/>
            <a:r>
              <a:rPr lang="en-US" smtClean="0"/>
              <a:t>Reinforces best practices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9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Markup vs Content?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do we separate content from markup?</a:t>
            </a:r>
          </a:p>
          <a:p>
            <a:pPr lvl="1"/>
            <a:r>
              <a:rPr lang="en-US" dirty="0" smtClean="0"/>
              <a:t>Markup for structure, not for presentation…</a:t>
            </a:r>
          </a:p>
          <a:p>
            <a:pPr lvl="1"/>
            <a:r>
              <a:rPr lang="en-US" dirty="0" smtClean="0"/>
              <a:t>Huh, you say?  You’ll see… hint (CSS, XSL, XSLT)</a:t>
            </a:r>
          </a:p>
          <a:p>
            <a:pPr lvl="0"/>
            <a:r>
              <a:rPr lang="en-US" dirty="0" smtClean="0"/>
              <a:t>SGML is typically (but not always!) involved...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91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0" y="1462590"/>
            <a:ext cx="8042400" cy="1336460"/>
          </a:xfrm>
        </p:spPr>
        <p:txBody>
          <a:bodyPr/>
          <a:lstStyle/>
          <a:p>
            <a:r>
              <a:rPr lang="en-US" dirty="0" smtClean="0"/>
              <a:t>Extensible Hypertext Markup Language (XHTML)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893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XHTML 1.0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HTML 4.01 converted to XML</a:t>
            </a:r>
          </a:p>
          <a:p>
            <a:pPr lvl="0"/>
            <a:r>
              <a:rPr lang="en-US" dirty="0" smtClean="0"/>
              <a:t>XHTML versions of the same DTDs</a:t>
            </a:r>
          </a:p>
          <a:p>
            <a:pPr lvl="1"/>
            <a:r>
              <a:rPr lang="en-US" dirty="0" smtClean="0"/>
              <a:t>XHTML 1.0 Transitional</a:t>
            </a:r>
          </a:p>
          <a:p>
            <a:pPr lvl="1"/>
            <a:r>
              <a:rPr lang="en-US" dirty="0" smtClean="0"/>
              <a:t>XHTML 1.0 Frameset</a:t>
            </a:r>
          </a:p>
          <a:p>
            <a:pPr lvl="1"/>
            <a:r>
              <a:rPr lang="en-US" dirty="0" smtClean="0"/>
              <a:t>XHTML 1.0 Strict</a:t>
            </a:r>
          </a:p>
          <a:p>
            <a:pPr lvl="0"/>
            <a:r>
              <a:rPr lang="en-US" dirty="0" smtClean="0"/>
              <a:t>Intended to be served as</a:t>
            </a:r>
          </a:p>
          <a:p>
            <a:pPr lvl="1"/>
            <a:r>
              <a:rPr lang="en-US" dirty="0" smtClean="0"/>
              <a:t>application/</a:t>
            </a:r>
            <a:r>
              <a:rPr lang="en-US" dirty="0" err="1" smtClean="0"/>
              <a:t>xhtml+xml</a:t>
            </a:r>
            <a:endParaRPr lang="en-US" dirty="0" smtClean="0"/>
          </a:p>
          <a:p>
            <a:pPr lvl="1"/>
            <a:r>
              <a:rPr lang="en-US" dirty="0" smtClean="0"/>
              <a:t>application/xml</a:t>
            </a:r>
          </a:p>
          <a:p>
            <a:pPr lvl="0"/>
            <a:r>
              <a:rPr lang="en-US" dirty="0" smtClean="0"/>
              <a:t>Often served as text/html as older browsers – specifically IE7&amp;8 don’t support the former very well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Short, XHTML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mtClean="0"/>
              <a:t>All lowercase in tags/attributes</a:t>
            </a:r>
          </a:p>
          <a:p>
            <a:pPr lvl="0"/>
            <a:r>
              <a:rPr lang="en-US" smtClean="0"/>
              <a:t>Must have quoted attribute values</a:t>
            </a:r>
          </a:p>
          <a:p>
            <a:pPr lvl="1"/>
            <a:r>
              <a:rPr lang="en-US" smtClean="0"/>
              <a:t>&lt;a href=”index.html”&gt;here&lt;/a&gt;</a:t>
            </a:r>
          </a:p>
          <a:p>
            <a:pPr lvl="0"/>
            <a:r>
              <a:rPr lang="en-US" smtClean="0"/>
              <a:t>Must be properly nested</a:t>
            </a:r>
          </a:p>
          <a:p>
            <a:pPr lvl="1"/>
            <a:r>
              <a:rPr lang="en-US" smtClean="0"/>
              <a:t>&lt;p&gt;&lt;a href=”index.html”&gt;here&lt;/a&gt;&lt;/p&gt;</a:t>
            </a:r>
          </a:p>
          <a:p>
            <a:pPr lvl="0"/>
            <a:r>
              <a:rPr lang="en-US" smtClean="0"/>
              <a:t>Must always be closed</a:t>
            </a:r>
          </a:p>
          <a:p>
            <a:pPr lvl="1"/>
            <a:r>
              <a:rPr lang="en-US" smtClean="0"/>
              <a:t>&lt;p&gt;OK&lt;/p&gt;</a:t>
            </a:r>
          </a:p>
          <a:p>
            <a:pPr lvl="1"/>
            <a:r>
              <a:rPr lang="en-US" smtClean="0"/>
              <a:t>&lt;p&gt;Not OK</a:t>
            </a:r>
          </a:p>
          <a:p>
            <a:pPr lvl="1"/>
            <a:r>
              <a:rPr lang="en-US" smtClean="0"/>
              <a:t>Self-closing tags: &lt;br /&gt;, not &lt;br&gt;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0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Short, XHTML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Is well-formed XML</a:t>
            </a:r>
          </a:p>
          <a:p>
            <a:pPr lvl="0"/>
            <a:r>
              <a:rPr lang="en-US" dirty="0" smtClean="0"/>
              <a:t>Follows the XHTML DTDs</a:t>
            </a:r>
          </a:p>
          <a:p>
            <a:pPr lvl="0"/>
            <a:r>
              <a:rPr lang="en-US" dirty="0" smtClean="0"/>
              <a:t>Can therefore be extended as XML</a:t>
            </a:r>
          </a:p>
          <a:p>
            <a:pPr lvl="1"/>
            <a:r>
              <a:rPr lang="en-US" dirty="0" smtClean="0"/>
              <a:t>Resource Description Framework in attributes (</a:t>
            </a:r>
            <a:r>
              <a:rPr lang="en-US" dirty="0" smtClean="0">
                <a:hlinkClick r:id="rId2"/>
              </a:rPr>
              <a:t>RDFa</a:t>
            </a:r>
            <a:r>
              <a:rPr lang="en-US" dirty="0" smtClean="0"/>
              <a:t>) is one 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90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XHTML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Optional XML Prologue</a:t>
            </a:r>
          </a:p>
          <a:p>
            <a:pPr lvl="0"/>
            <a:r>
              <a:rPr lang="en-US" smtClean="0"/>
              <a:t>XHTML-compatible DTD</a:t>
            </a:r>
          </a:p>
          <a:p>
            <a:pPr lvl="0"/>
            <a:r>
              <a:rPr lang="en-US" smtClean="0"/>
              <a:t>&lt;html&gt; root element with sub-elements as described above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7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XHTML Gotchas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IE7 does not support serving XHTML as anything but text/html</a:t>
            </a:r>
          </a:p>
          <a:p>
            <a:pPr lvl="0"/>
            <a:r>
              <a:rPr lang="en-US" smtClean="0"/>
              <a:t>Including the optional XML prologue may invoke different rendering behavior in older browsers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749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&lt;/class&gt;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Full references for HTML tags are available online. Semantic correctness matters!</a:t>
            </a:r>
          </a:p>
          <a:p>
            <a:pPr lvl="0"/>
            <a:r>
              <a:rPr lang="en-US" dirty="0" smtClean="0"/>
              <a:t>For this course, and for </a:t>
            </a:r>
            <a:r>
              <a:rPr lang="en-US" smtClean="0"/>
              <a:t>now, the </a:t>
            </a:r>
            <a:r>
              <a:rPr lang="en-US" dirty="0" smtClean="0"/>
              <a:t>following </a:t>
            </a:r>
            <a:r>
              <a:rPr lang="en-US" dirty="0" err="1" smtClean="0"/>
              <a:t>doctypes</a:t>
            </a:r>
            <a:r>
              <a:rPr lang="en-US" dirty="0" smtClean="0"/>
              <a:t> are acceptable unless otherwise specified:</a:t>
            </a:r>
          </a:p>
          <a:p>
            <a:pPr lvl="1"/>
            <a:r>
              <a:rPr lang="en-US" dirty="0" smtClean="0"/>
              <a:t>HTML 4.01 Strict</a:t>
            </a:r>
          </a:p>
          <a:p>
            <a:pPr lvl="1"/>
            <a:r>
              <a:rPr lang="en-US" dirty="0" smtClean="0"/>
              <a:t>XHTML 1.0 Strict</a:t>
            </a:r>
          </a:p>
          <a:p>
            <a:pPr lvl="1"/>
            <a:r>
              <a:rPr lang="en-US" dirty="0" smtClean="0"/>
              <a:t>HTML5 (we'll go over this soon)</a:t>
            </a:r>
          </a:p>
          <a:p>
            <a:pPr lvl="0"/>
            <a:r>
              <a:rPr lang="en-US" dirty="0" smtClean="0"/>
              <a:t>Be prepared to defend your decisions on </a:t>
            </a:r>
            <a:r>
              <a:rPr lang="en-US" dirty="0" err="1" smtClean="0"/>
              <a:t>doctypes</a:t>
            </a:r>
            <a:r>
              <a:rPr lang="en-US" dirty="0" smtClean="0"/>
              <a:t> and semantic markup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1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SGML?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Standard Generalized Markup Language</a:t>
            </a:r>
          </a:p>
          <a:p>
            <a:pPr lvl="0"/>
            <a:r>
              <a:rPr lang="en-US" smtClean="0"/>
              <a:t>ISO standard</a:t>
            </a:r>
          </a:p>
          <a:p>
            <a:pPr lvl="0"/>
            <a:r>
              <a:rPr lang="en-US" smtClean="0"/>
              <a:t>Used for defining generalized markup languages</a:t>
            </a:r>
          </a:p>
          <a:p>
            <a:pPr lvl="1"/>
            <a:r>
              <a:rPr lang="en-US" smtClean="0"/>
              <a:t>Yes, a markup language for markup languages!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Generalized Markup is 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Declarative</a:t>
            </a:r>
          </a:p>
          <a:p>
            <a:pPr lvl="1"/>
            <a:r>
              <a:rPr lang="en-US" dirty="0" smtClean="0"/>
              <a:t>Provides structure and semantic meaning</a:t>
            </a:r>
          </a:p>
          <a:p>
            <a:pPr lvl="1"/>
            <a:r>
              <a:rPr lang="en-US" dirty="0" smtClean="0"/>
              <a:t>Does not dictate operations to be performed on the document</a:t>
            </a:r>
          </a:p>
          <a:p>
            <a:pPr lvl="0"/>
            <a:r>
              <a:rPr lang="en-US" dirty="0" smtClean="0"/>
              <a:t>Rigorous</a:t>
            </a:r>
          </a:p>
          <a:p>
            <a:pPr lvl="1"/>
            <a:r>
              <a:rPr lang="en-US" dirty="0" smtClean="0"/>
              <a:t>Consistent, clearly defined set of rules</a:t>
            </a:r>
          </a:p>
          <a:p>
            <a:pPr lvl="1"/>
            <a:r>
              <a:rPr lang="en-US" dirty="0" smtClean="0"/>
              <a:t>This is so something else can perform processing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SGML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Fancy term for “something defined using SGML”</a:t>
            </a:r>
          </a:p>
          <a:p>
            <a:pPr lvl="0"/>
            <a:r>
              <a:rPr lang="en-US" dirty="0" smtClean="0"/>
              <a:t>Not an application in the usual sense of the word (meaning it is not a program or set of programs)</a:t>
            </a:r>
          </a:p>
          <a:p>
            <a:pPr lvl="0"/>
            <a:r>
              <a:rPr lang="en-US" dirty="0" smtClean="0"/>
              <a:t>Rather, its an application of the SGML markup rules…</a:t>
            </a:r>
          </a:p>
          <a:p>
            <a:pPr lvl="0"/>
            <a:r>
              <a:rPr lang="en-US" dirty="0" smtClean="0"/>
              <a:t>All components can (and usually do) live apart from each other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926944" y="6255182"/>
            <a:ext cx="751555" cy="365125"/>
          </a:xfrm>
        </p:spPr>
        <p:txBody>
          <a:bodyPr/>
          <a:lstStyle/>
          <a:p>
            <a:fld id="{81D592F9-F3FB-7740-9DB8-DA93A5935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9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22937</TotalTime>
  <Words>2624</Words>
  <Application>Microsoft Macintosh PowerPoint</Application>
  <PresentationFormat>On-screen Show (4:3)</PresentationFormat>
  <Paragraphs>464</Paragraphs>
  <Slides>66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Breeze</vt:lpstr>
      <vt:lpstr>Markup Languages </vt:lpstr>
      <vt:lpstr>Markup Languages</vt:lpstr>
      <vt:lpstr>&lt;aside&gt; Programming vs Markup</vt:lpstr>
      <vt:lpstr>It’s (Not) Just Semantics</vt:lpstr>
      <vt:lpstr>It’s (Not) Just Semantics</vt:lpstr>
      <vt:lpstr>Markup vs Content?</vt:lpstr>
      <vt:lpstr>SGML?</vt:lpstr>
      <vt:lpstr>Generalized Markup is ...</vt:lpstr>
      <vt:lpstr>SGML Applications</vt:lpstr>
      <vt:lpstr>Anatomy of an SGML Application</vt:lpstr>
      <vt:lpstr>SGML Declarations</vt:lpstr>
      <vt:lpstr>Document Type Definition (DTD)</vt:lpstr>
      <vt:lpstr>Specification</vt:lpstr>
      <vt:lpstr>Document Instances</vt:lpstr>
      <vt:lpstr>Elements, Tags and Attributes</vt:lpstr>
      <vt:lpstr>Elements</vt:lpstr>
      <vt:lpstr>Tags</vt:lpstr>
      <vt:lpstr>Attributes</vt:lpstr>
      <vt:lpstr>Comments</vt:lpstr>
      <vt:lpstr>Who Cares?</vt:lpstr>
      <vt:lpstr>Extensible Markup Language (XML)</vt:lpstr>
      <vt:lpstr>What is XML?</vt:lpstr>
      <vt:lpstr>XML Documents</vt:lpstr>
      <vt:lpstr>Well-formedness : Tags</vt:lpstr>
      <vt:lpstr>&lt;aside&gt;  Predefined entities reference</vt:lpstr>
      <vt:lpstr>Well-formedness: Heirarchy</vt:lpstr>
      <vt:lpstr>Well-formedness: Heirarchy</vt:lpstr>
      <vt:lpstr>Validity</vt:lpstr>
      <vt:lpstr>Anatomy of an XML document</vt:lpstr>
      <vt:lpstr>XML Prologue</vt:lpstr>
      <vt:lpstr>Anatomy of an XML document</vt:lpstr>
      <vt:lpstr>Why XML?</vt:lpstr>
      <vt:lpstr>XML in practice</vt:lpstr>
      <vt:lpstr>Hypertext Markup Language (HTML)</vt:lpstr>
      <vt:lpstr>What is HTML?</vt:lpstr>
      <vt:lpstr>Semantics</vt:lpstr>
      <vt:lpstr>(Visual) Presentation</vt:lpstr>
      <vt:lpstr>The Goal</vt:lpstr>
      <vt:lpstr>Anatomy of an HTML document</vt:lpstr>
      <vt:lpstr>Anatomy of an HTML document</vt:lpstr>
      <vt:lpstr>&lt;!DOCTYPE&gt;</vt:lpstr>
      <vt:lpstr>Required elements</vt:lpstr>
      <vt:lpstr>Other HTML head elements</vt:lpstr>
      <vt:lpstr>HTML Body elements</vt:lpstr>
      <vt:lpstr>Block-level elements</vt:lpstr>
      <vt:lpstr>Block-level elements</vt:lpstr>
      <vt:lpstr>Inline elements</vt:lpstr>
      <vt:lpstr>Inline elements</vt:lpstr>
      <vt:lpstr>About &lt;div&gt; and &lt;span&gt;</vt:lpstr>
      <vt:lpstr>HTML Attributes</vt:lpstr>
      <vt:lpstr>#id</vt:lpstr>
      <vt:lpstr>#id: Uses</vt:lpstr>
      <vt:lpstr>.class</vt:lpstr>
      <vt:lpstr>.class: Uses</vt:lpstr>
      <vt:lpstr>DTDs Used Today: HTML 4.01</vt:lpstr>
      <vt:lpstr>HTML 4.01 Transitional</vt:lpstr>
      <vt:lpstr>Semantic vs Presentational Markup in HTML 4</vt:lpstr>
      <vt:lpstr>HTML 4.01 Frameset</vt:lpstr>
      <vt:lpstr>HTML 4.01 Strict</vt:lpstr>
      <vt:lpstr>Extensible Hypertext Markup Language (XHTML)</vt:lpstr>
      <vt:lpstr>XHTML 1.0</vt:lpstr>
      <vt:lpstr>In Short, XHTML</vt:lpstr>
      <vt:lpstr>In Short, XHTML</vt:lpstr>
      <vt:lpstr>Anatomy of an XHTML document</vt:lpstr>
      <vt:lpstr>XHTML Gotchas</vt:lpstr>
      <vt:lpstr>&lt;/class&gt;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377</cp:revision>
  <dcterms:created xsi:type="dcterms:W3CDTF">2009-10-22T03:28:47Z</dcterms:created>
  <dcterms:modified xsi:type="dcterms:W3CDTF">2015-09-16T18:06:01Z</dcterms:modified>
</cp:coreProperties>
</file>