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53"/>
  </p:notesMasterIdLst>
  <p:handoutMasterIdLst>
    <p:handoutMasterId r:id="rId54"/>
  </p:handoutMasterIdLst>
  <p:sldIdLst>
    <p:sldId id="330" r:id="rId2"/>
    <p:sldId id="279" r:id="rId3"/>
    <p:sldId id="280" r:id="rId4"/>
    <p:sldId id="281" r:id="rId5"/>
    <p:sldId id="295" r:id="rId6"/>
    <p:sldId id="296" r:id="rId7"/>
    <p:sldId id="282" r:id="rId8"/>
    <p:sldId id="284" r:id="rId9"/>
    <p:sldId id="297" r:id="rId10"/>
    <p:sldId id="285" r:id="rId11"/>
    <p:sldId id="286" r:id="rId12"/>
    <p:sldId id="298" r:id="rId13"/>
    <p:sldId id="287" r:id="rId14"/>
    <p:sldId id="288" r:id="rId15"/>
    <p:sldId id="299" r:id="rId16"/>
    <p:sldId id="300" r:id="rId17"/>
    <p:sldId id="289" r:id="rId18"/>
    <p:sldId id="290" r:id="rId19"/>
    <p:sldId id="301" r:id="rId20"/>
    <p:sldId id="302" r:id="rId21"/>
    <p:sldId id="304" r:id="rId22"/>
    <p:sldId id="303" r:id="rId23"/>
    <p:sldId id="305" r:id="rId24"/>
    <p:sldId id="306" r:id="rId25"/>
    <p:sldId id="331" r:id="rId26"/>
    <p:sldId id="292" r:id="rId27"/>
    <p:sldId id="293" r:id="rId28"/>
    <p:sldId id="294" r:id="rId29"/>
    <p:sldId id="308" r:id="rId30"/>
    <p:sldId id="307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20" r:id="rId42"/>
    <p:sldId id="319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77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9F0A0-2888-E544-B638-649655F1D1ED}" type="datetimeFigureOut">
              <a:rPr lang="en-US" smtClean="0"/>
              <a:t>9/28/15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49728-433D-3847-BF8D-8582A79C0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819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9/28/15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E087-DDFA-2245-BA01-5BFE74F38CDB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6434-2487-D14B-A436-BB9F08F46C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E087-DDFA-2245-BA01-5BFE74F38CDB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6434-2487-D14B-A436-BB9F08F46C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75DE087-DDFA-2245-BA01-5BFE74F38CDB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70E6434-2487-D14B-A436-BB9F08F46C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E087-DDFA-2245-BA01-5BFE74F38CDB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6434-2487-D14B-A436-BB9F08F46C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E087-DDFA-2245-BA01-5BFE74F38CDB}" type="datetimeFigureOut">
              <a:rPr lang="en-US" smtClean="0"/>
              <a:t>9/28/15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6434-2487-D14B-A436-BB9F08F46C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245FD3-4A0D-4A45-A879-9229ADB1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2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DE087-DDFA-2245-BA01-5BFE74F38CDB}" type="datetimeFigureOut">
              <a:rPr lang="en-US" smtClean="0"/>
              <a:t>9/28/15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E6434-2487-D14B-A436-BB9F08F46C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0" r:id="rId4"/>
    <p:sldLayoutId id="2147483681" r:id="rId5"/>
    <p:sldLayoutId id="2147483684" r:id="rId6"/>
    <p:sldLayoutId id="2147483685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b="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file://localhost/Users/rplotka/Dropbox/Documents/Documents/AAA%20-%20Work/AAA%20-%20RPI/Teaching/2013%2002-Fall/ITWS2110%20Web%20Systems%20I/New%20Lectures/Examples/websys/Lecture%206%20-%20CSS%20Beyond%20-%20Adv%20Examples/Faux%20Columns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file://localhost/Users/rplotka/Dropbox/Documents/Documents/AAA%20-%20Work/AAA%20-%20RPI/Teaching/2013%2002-Fall/ITWS2110%20Web%20Systems%20I/New%20Lectures/Examples/websys/Lecture%206%20-%20CSS%20Beyond%20-%20Adv%20Examples/Nested%20Equal-Height%20Columns.html" TargetMode="Externa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file://localhost/Users/rplotka/Dropbox/Documents/Documents/AAA%20-%20Work/AAA%20-%20RPI/Teaching/2013%2002-Fall/ITWS2110%20Web%20Systems%20I/New%20Lectures/Examples/websys/Lecture%206%20-%20CSS%20Beyond%20-%20Adv%20Examples/Full-height%20Container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quirksmode.org/css/clearing.html" TargetMode="External"/><Relationship Id="rId3" Type="http://schemas.openxmlformats.org/officeDocument/2006/relationships/hyperlink" Target="http://itws2110.davidwatson.name/example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file://localhost/Users/rplotka/Dropbox/Documents/Documents/AAA%20-%20Work/AAA%20-%20RPI/Teaching/2013%2002-Fall/ITWS2110%20Web%20Systems%20I/New%20Lectures/Examples/websys/Lecture%206%20-%20CSS%20Beyond%20-%20Adv%20Examples/Clearfix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file://localhost/Users/rplotka/Dropbox/Documents/Documents/AAA%20-%20Work/AAA%20-%20RPI/Teaching/2013%2002-Fall/ITWS2110%20Web%20Systems%20I/New%20Lectures/Examples/websys/Lecture%206%20-%20CSS%20Beyond%20-%20Adv%20Examples/Overflow%20Clearing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" TargetMode="External"/><Relationship Id="rId4" Type="http://schemas.openxmlformats.org/officeDocument/2006/relationships/hyperlink" Target="https://typekit.com/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Relationship Id="rId3" Type="http://schemas.openxmlformats.org/officeDocument/2006/relationships/hyperlink" Target="http://css-tricks.com/how-nth-child-works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alistapart.com/article/responsive-web-design" TargetMode="External"/><Relationship Id="rId4" Type="http://schemas.openxmlformats.org/officeDocument/2006/relationships/hyperlink" Target="http://www.alistapart.com/articles/responsive-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tws2110.davidwatson.name/exampl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file://localhost/Users/rplotka/Dropbox/Documents/Documents/AAA%20-%20Work/AAA%20-%20RPI/Teaching/2013%2002-Fall/ITWS2110%20Web%20Systems%20I/New%20Lectures/Examples/websys/Lecture%206%20-%20CSS%20Beyond%20-%20Adv%20Examples/Centering%20Blocks%20with%20Auto%20Margins.html" TargetMode="Externa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- Beyond the Basics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77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r>
              <a:rPr lang="tr-TR" dirty="0" smtClean="0"/>
              <a:t>:</a:t>
            </a:r>
            <a:br>
              <a:rPr lang="tr-TR" dirty="0" smtClean="0"/>
            </a:br>
            <a:r>
              <a:rPr lang="en-US" sz="3600" dirty="0" smtClean="0">
                <a:hlinkClick r:id="rId2" action="ppaction://hlinkfile"/>
              </a:rPr>
              <a:t>Faux Columns.html</a:t>
            </a:r>
            <a:endParaRPr lang="tr-TR" sz="36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&lt;style&gt;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     #container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Times New Roman"/>
                <a:cs typeface="Times New Roman"/>
              </a:rPr>
              <a:t>         width:800px; </a:t>
            </a:r>
            <a:r>
              <a:rPr lang="en-US" sz="1400" dirty="0">
                <a:latin typeface="Times New Roman"/>
                <a:cs typeface="Times New Roman"/>
              </a:rPr>
              <a:t>/* Total width is the same as the background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Times New Roman"/>
                <a:cs typeface="Times New Roman"/>
              </a:rPr>
              <a:t>         </a:t>
            </a:r>
            <a:r>
              <a:rPr lang="en-US" sz="1400" dirty="0" err="1" smtClean="0">
                <a:latin typeface="Times New Roman"/>
                <a:cs typeface="Times New Roman"/>
              </a:rPr>
              <a:t>background</a:t>
            </a:r>
            <a:r>
              <a:rPr lang="en-US" sz="1400" dirty="0" err="1">
                <a:latin typeface="Times New Roman"/>
                <a:cs typeface="Times New Roman"/>
              </a:rPr>
              <a:t>-image:url</a:t>
            </a:r>
            <a:r>
              <a:rPr lang="en-US" sz="1400" dirty="0">
                <a:latin typeface="Times New Roman"/>
                <a:cs typeface="Times New Roman"/>
              </a:rPr>
              <a:t>('</a:t>
            </a:r>
            <a:r>
              <a:rPr lang="en-US" sz="1400" dirty="0" err="1">
                <a:latin typeface="Times New Roman"/>
                <a:cs typeface="Times New Roman"/>
              </a:rPr>
              <a:t>bg.jpg</a:t>
            </a:r>
            <a:r>
              <a:rPr lang="en-US" sz="1400" dirty="0">
                <a:latin typeface="Times New Roman"/>
                <a:cs typeface="Times New Roman"/>
              </a:rPr>
              <a:t>')</a:t>
            </a:r>
            <a:r>
              <a:rPr lang="en-US" sz="1400" dirty="0" smtClean="0">
                <a:latin typeface="Times New Roman"/>
                <a:cs typeface="Times New Roman"/>
              </a:rPr>
              <a:t>; </a:t>
            </a:r>
            <a:r>
              <a:rPr lang="en-US" sz="1400" dirty="0">
                <a:latin typeface="Times New Roman"/>
                <a:cs typeface="Times New Roman"/>
              </a:rPr>
              <a:t>/* Apply your background to the container wrapping the two columns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       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background</a:t>
            </a:r>
            <a:r>
              <a:rPr lang="en-US" sz="1400" dirty="0" err="1">
                <a:latin typeface="Times New Roman"/>
                <a:cs typeface="Times New Roman"/>
              </a:rPr>
              <a:t>-repeat:repeat-y</a:t>
            </a:r>
            <a:r>
              <a:rPr lang="en-US" sz="1400" dirty="0">
                <a:latin typeface="Times New Roman"/>
                <a:cs typeface="Times New Roman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Times New Roman"/>
                <a:cs typeface="Times New Roman"/>
              </a:rPr>
              <a:t>	…</a:t>
            </a:r>
            <a:endParaRPr lang="en-US" sz="1400" dirty="0">
              <a:latin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       margin:0 auto;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     #left-col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       </a:t>
            </a:r>
            <a:r>
              <a:rPr lang="en-US" sz="1400" dirty="0" err="1">
                <a:latin typeface="Times New Roman"/>
                <a:cs typeface="Times New Roman"/>
              </a:rPr>
              <a:t>float:left</a:t>
            </a:r>
            <a:r>
              <a:rPr lang="en-US" sz="1400" dirty="0">
                <a:latin typeface="Times New Roman"/>
                <a:cs typeface="Times New Roman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Times New Roman"/>
                <a:cs typeface="Times New Roman"/>
              </a:rPr>
              <a:t>        width:200px; </a:t>
            </a:r>
            <a:r>
              <a:rPr lang="en-US" sz="1400" dirty="0">
                <a:latin typeface="Times New Roman"/>
                <a:cs typeface="Times New Roman"/>
              </a:rPr>
              <a:t>/* The width here is the same of that of your first col */</a:t>
            </a:r>
            <a:endParaRPr lang="en-US" sz="1400" dirty="0" smtClean="0">
              <a:latin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Times New Roman"/>
                <a:cs typeface="Times New Roman"/>
              </a:rPr>
              <a:t>      </a:t>
            </a:r>
            <a:r>
              <a:rPr lang="en-US" sz="1400" dirty="0">
                <a:latin typeface="Times New Roman"/>
                <a:cs typeface="Times New Roman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     #right-col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       </a:t>
            </a:r>
            <a:r>
              <a:rPr lang="en-US" sz="1400" dirty="0" err="1">
                <a:latin typeface="Times New Roman"/>
                <a:cs typeface="Times New Roman"/>
              </a:rPr>
              <a:t>float:left</a:t>
            </a:r>
            <a:r>
              <a:rPr lang="en-US" sz="1400" dirty="0">
                <a:latin typeface="Times New Roman"/>
                <a:cs typeface="Times New Roman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Times New Roman"/>
                <a:cs typeface="Times New Roman"/>
              </a:rPr>
              <a:t>        width</a:t>
            </a:r>
            <a:r>
              <a:rPr lang="en-US" sz="1400" dirty="0">
                <a:latin typeface="Times New Roman"/>
                <a:cs typeface="Times New Roman"/>
              </a:rPr>
              <a:t>:600px</a:t>
            </a:r>
            <a:r>
              <a:rPr lang="en-US" sz="1400" dirty="0" smtClean="0">
                <a:latin typeface="Times New Roman"/>
                <a:cs typeface="Times New Roman"/>
              </a:rPr>
              <a:t>; </a:t>
            </a:r>
            <a:r>
              <a:rPr lang="en-US" sz="1400" dirty="0">
                <a:latin typeface="Times New Roman"/>
                <a:cs typeface="Times New Roman"/>
              </a:rPr>
              <a:t>/* The width here is the same of that of your second col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Times New Roman"/>
                <a:cs typeface="Times New Roman"/>
              </a:rPr>
              <a:t>      </a:t>
            </a:r>
            <a:r>
              <a:rPr lang="en-US" sz="1400" dirty="0">
                <a:latin typeface="Times New Roman"/>
                <a:cs typeface="Times New Roman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    </a:t>
            </a:r>
            <a:r>
              <a:rPr lang="en-US" sz="1400" dirty="0" err="1" smtClean="0">
                <a:latin typeface="Times New Roman"/>
                <a:cs typeface="Times New Roman"/>
              </a:rPr>
              <a:t>br.clear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       </a:t>
            </a:r>
            <a:r>
              <a:rPr lang="en-US" sz="1400" dirty="0" err="1">
                <a:latin typeface="Times New Roman"/>
                <a:cs typeface="Times New Roman"/>
              </a:rPr>
              <a:t>clear:both</a:t>
            </a:r>
            <a:r>
              <a:rPr lang="en-US" sz="1400" dirty="0" smtClean="0">
                <a:latin typeface="Times New Roman"/>
                <a:cs typeface="Times New Roman"/>
              </a:rPr>
              <a:t>; </a:t>
            </a:r>
            <a:r>
              <a:rPr lang="en-US" sz="1400" dirty="0">
                <a:latin typeface="Times New Roman"/>
                <a:cs typeface="Times New Roman"/>
              </a:rPr>
              <a:t>/* Floats need to be cleared so the container will wrap correctly.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42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smtClean="0"/>
              <a:t>Disadvantages of Faux columns</a:t>
            </a:r>
            <a:endParaRPr lang="tr-TR" sz="4000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create</a:t>
            </a:r>
            <a:r>
              <a:rPr lang="tr-TR" dirty="0" smtClean="0"/>
              <a:t> a background </a:t>
            </a:r>
            <a:r>
              <a:rPr lang="tr-TR" dirty="0" err="1" smtClean="0"/>
              <a:t>image</a:t>
            </a:r>
            <a:endParaRPr lang="tr-TR" dirty="0" smtClean="0"/>
          </a:p>
          <a:p>
            <a:pPr lvl="0"/>
            <a:r>
              <a:rPr lang="tr-TR" dirty="0" err="1" smtClean="0"/>
              <a:t>Calculations</a:t>
            </a:r>
            <a:r>
              <a:rPr lang="tr-TR" dirty="0" smtClean="0"/>
              <a:t> can be a </a:t>
            </a:r>
            <a:r>
              <a:rPr lang="tr-TR" dirty="0" err="1" smtClean="0"/>
              <a:t>hassle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not </a:t>
            </a:r>
            <a:r>
              <a:rPr lang="tr-TR" dirty="0" err="1" smtClean="0"/>
              <a:t>fixed-width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pixel-based</a:t>
            </a:r>
            <a:endParaRPr lang="tr-TR" dirty="0" smtClean="0"/>
          </a:p>
          <a:p>
            <a:pPr lvl="0"/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adjust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image</a:t>
            </a:r>
            <a:r>
              <a:rPr lang="tr-TR" dirty="0" smtClean="0"/>
              <a:t> </a:t>
            </a:r>
            <a:r>
              <a:rPr lang="tr-TR" dirty="0" err="1" smtClean="0"/>
              <a:t>every</a:t>
            </a:r>
            <a:r>
              <a:rPr lang="tr-TR" dirty="0" smtClean="0"/>
              <a:t> time </a:t>
            </a:r>
            <a:r>
              <a:rPr lang="tr-TR" dirty="0" err="1" smtClean="0"/>
              <a:t>widths</a:t>
            </a:r>
            <a:r>
              <a:rPr lang="tr-TR" dirty="0" smtClean="0"/>
              <a:t> </a:t>
            </a:r>
            <a:r>
              <a:rPr lang="tr-TR" dirty="0" err="1" smtClean="0"/>
              <a:t>change</a:t>
            </a:r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8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Better solution: </a:t>
            </a:r>
            <a:br>
              <a:rPr lang="tr-TR" dirty="0" smtClean="0"/>
            </a:br>
            <a:r>
              <a:rPr lang="tr-TR" dirty="0" smtClean="0"/>
              <a:t>Nested columns</a:t>
            </a:r>
            <a:endParaRPr lang="tr-TR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tr-TR" smtClean="0"/>
              <a:t>All elements expand according to their child elements</a:t>
            </a:r>
          </a:p>
          <a:p>
            <a:pPr lvl="0"/>
            <a:r>
              <a:rPr lang="tr-TR" smtClean="0"/>
              <a:t>Nest all containers</a:t>
            </a:r>
          </a:p>
          <a:p>
            <a:pPr lvl="0"/>
            <a:r>
              <a:rPr lang="tr-TR" smtClean="0"/>
              <a:t>Position all containers on top of each other</a:t>
            </a:r>
          </a:p>
          <a:p>
            <a:pPr lvl="0"/>
            <a:r>
              <a:rPr lang="tr-TR" smtClean="0"/>
              <a:t>Shift the positioning of each container, and adjust their max width</a:t>
            </a:r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r>
              <a:rPr lang="tr-TR" dirty="0" smtClean="0"/>
              <a:t>:</a:t>
            </a:r>
            <a:br>
              <a:rPr lang="tr-TR" dirty="0" smtClean="0"/>
            </a:br>
            <a:r>
              <a:rPr lang="en-US" sz="4000" dirty="0" smtClean="0">
                <a:hlinkClick r:id="rId2" action="ppaction://hlinkfile"/>
              </a:rPr>
              <a:t>Nested Columns</a:t>
            </a:r>
            <a:endParaRPr lang="tr-TR" sz="40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Times New Roman"/>
              <a:cs typeface="Times New Roman"/>
            </a:endParaRPr>
          </a:p>
        </p:txBody>
      </p:sp>
      <p:pic>
        <p:nvPicPr>
          <p:cNvPr id="4" name="Picture 3" descr="Nested_Equal-Height_Colum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1515"/>
            <a:ext cx="9144000" cy="187884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4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Full Height Containers</a:t>
            </a:r>
            <a:endParaRPr lang="tr-TR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tr-TR" dirty="0" err="1" smtClean="0"/>
              <a:t>Given</a:t>
            </a:r>
            <a:r>
              <a:rPr lang="tr-TR" dirty="0" smtClean="0"/>
              <a:t>: A </a:t>
            </a:r>
            <a:r>
              <a:rPr lang="tr-TR" dirty="0" err="1" smtClean="0"/>
              <a:t>single</a:t>
            </a:r>
            <a:r>
              <a:rPr lang="tr-TR" dirty="0" smtClean="0"/>
              <a:t> </a:t>
            </a:r>
            <a:r>
              <a:rPr lang="tr-TR" dirty="0" err="1" smtClean="0"/>
              <a:t>container</a:t>
            </a:r>
            <a:endParaRPr lang="tr-TR" dirty="0" smtClean="0"/>
          </a:p>
          <a:p>
            <a:pPr lvl="0"/>
            <a:r>
              <a:rPr lang="tr-TR" dirty="0" smtClean="0"/>
              <a:t>Problem: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container</a:t>
            </a:r>
            <a:r>
              <a:rPr lang="tr-TR" dirty="0" smtClean="0"/>
              <a:t> </a:t>
            </a:r>
            <a:r>
              <a:rPr lang="tr-TR" dirty="0" err="1" smtClean="0"/>
              <a:t>needs</a:t>
            </a:r>
            <a:endParaRPr lang="tr-TR" dirty="0" smtClean="0"/>
          </a:p>
          <a:p>
            <a:pPr lvl="1"/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height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viewport</a:t>
            </a:r>
            <a:r>
              <a:rPr lang="tr-TR" dirty="0" smtClean="0"/>
              <a:t>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content</a:t>
            </a:r>
            <a:r>
              <a:rPr lang="tr-TR" dirty="0" smtClean="0"/>
              <a:t> </a:t>
            </a:r>
            <a:r>
              <a:rPr lang="tr-TR" dirty="0" err="1" smtClean="0"/>
              <a:t>would</a:t>
            </a:r>
            <a:r>
              <a:rPr lang="tr-TR" dirty="0" smtClean="0"/>
              <a:t> not </a:t>
            </a:r>
            <a:r>
              <a:rPr lang="tr-TR" dirty="0" err="1" smtClean="0"/>
              <a:t>push</a:t>
            </a:r>
            <a:r>
              <a:rPr lang="tr-TR" dirty="0" smtClean="0"/>
              <a:t> it </a:t>
            </a:r>
            <a:r>
              <a:rPr lang="tr-TR" dirty="0" err="1" smtClean="0"/>
              <a:t>past</a:t>
            </a:r>
            <a:endParaRPr lang="tr-TR" dirty="0" smtClean="0"/>
          </a:p>
          <a:p>
            <a:pPr lvl="1"/>
            <a:r>
              <a:rPr lang="tr-TR" dirty="0" err="1" smtClean="0"/>
              <a:t>To</a:t>
            </a:r>
            <a:r>
              <a:rPr lang="tr-TR" dirty="0" smtClean="0"/>
              <a:t> be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height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content</a:t>
            </a:r>
            <a:r>
              <a:rPr lang="tr-TR" dirty="0" smtClean="0"/>
              <a:t> </a:t>
            </a:r>
            <a:r>
              <a:rPr lang="tr-TR" dirty="0" err="1" smtClean="0"/>
              <a:t>when</a:t>
            </a:r>
            <a:r>
              <a:rPr lang="tr-TR" dirty="0" smtClean="0"/>
              <a:t> it </a:t>
            </a:r>
            <a:r>
              <a:rPr lang="tr-TR" dirty="0" err="1" smtClean="0"/>
              <a:t>does</a:t>
            </a:r>
            <a:r>
              <a:rPr lang="tr-TR" dirty="0" smtClean="0"/>
              <a:t> </a:t>
            </a:r>
            <a:r>
              <a:rPr lang="tr-TR" dirty="0" err="1" smtClean="0"/>
              <a:t>extend</a:t>
            </a:r>
            <a:r>
              <a:rPr lang="tr-TR" dirty="0" smtClean="0"/>
              <a:t> </a:t>
            </a:r>
            <a:r>
              <a:rPr lang="tr-TR" dirty="0" err="1" smtClean="0"/>
              <a:t>beyond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fold</a:t>
            </a:r>
            <a:r>
              <a:rPr lang="tr-TR" dirty="0" smtClean="0"/>
              <a:t> (</a:t>
            </a:r>
            <a:r>
              <a:rPr lang="tr-TR" dirty="0" err="1" smtClean="0"/>
              <a:t>bottom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viewport</a:t>
            </a:r>
            <a:r>
              <a:rPr lang="tr-TR" dirty="0" smtClean="0"/>
              <a:t>)</a:t>
            </a:r>
          </a:p>
          <a:p>
            <a:pPr lvl="1"/>
            <a:r>
              <a:rPr lang="tr-TR" dirty="0" err="1" smtClean="0"/>
              <a:t>To</a:t>
            </a:r>
            <a:r>
              <a:rPr lang="tr-TR" dirty="0" smtClean="0"/>
              <a:t> do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even</a:t>
            </a:r>
            <a:r>
              <a:rPr lang="tr-TR" dirty="0" smtClean="0"/>
              <a:t> in IE6 (</a:t>
            </a:r>
            <a:r>
              <a:rPr lang="tr-TR" dirty="0" err="1" smtClean="0"/>
              <a:t>ugh</a:t>
            </a:r>
            <a:r>
              <a:rPr lang="tr-TR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92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Partial solution</a:t>
            </a:r>
            <a:endParaRPr lang="tr-TR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tr-TR" dirty="0" smtClean="0"/>
              <a:t>html, body </a:t>
            </a:r>
            <a:r>
              <a:rPr lang="tr-TR" dirty="0" err="1" smtClean="0"/>
              <a:t>need</a:t>
            </a:r>
            <a:r>
              <a:rPr lang="tr-TR" dirty="0" smtClean="0"/>
              <a:t> a </a:t>
            </a:r>
            <a:r>
              <a:rPr lang="tr-TR" dirty="0" err="1" smtClean="0"/>
              <a:t>height</a:t>
            </a:r>
            <a:r>
              <a:rPr lang="tr-TR" dirty="0" smtClean="0"/>
              <a:t> of 100%</a:t>
            </a:r>
          </a:p>
          <a:p>
            <a:pPr lvl="0"/>
            <a:r>
              <a:rPr lang="tr-TR" dirty="0" err="1" smtClean="0"/>
              <a:t>Sane</a:t>
            </a:r>
            <a:r>
              <a:rPr lang="tr-TR" dirty="0" smtClean="0"/>
              <a:t> </a:t>
            </a:r>
            <a:r>
              <a:rPr lang="tr-TR" dirty="0" err="1" smtClean="0"/>
              <a:t>browsers</a:t>
            </a:r>
            <a:r>
              <a:rPr lang="tr-TR" dirty="0" smtClean="0"/>
              <a:t> </a:t>
            </a:r>
            <a:r>
              <a:rPr lang="tr-TR" dirty="0" err="1" smtClean="0"/>
              <a:t>need</a:t>
            </a:r>
            <a:r>
              <a:rPr lang="tr-TR" dirty="0" smtClean="0"/>
              <a:t> min-height:100% </a:t>
            </a:r>
            <a:r>
              <a:rPr lang="tr-TR" dirty="0" err="1" smtClean="0"/>
              <a:t>applied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container</a:t>
            </a:r>
            <a:endParaRPr lang="tr-TR" dirty="0" smtClean="0"/>
          </a:p>
          <a:p>
            <a:pPr lvl="1"/>
            <a:r>
              <a:rPr lang="tr-TR" dirty="0" smtClean="0"/>
              <a:t>Not </a:t>
            </a:r>
            <a:r>
              <a:rPr lang="tr-TR" dirty="0" err="1" smtClean="0"/>
              <a:t>to</a:t>
            </a:r>
            <a:r>
              <a:rPr lang="tr-TR" dirty="0" smtClean="0"/>
              <a:t> be </a:t>
            </a:r>
            <a:r>
              <a:rPr lang="tr-TR" dirty="0" err="1" smtClean="0"/>
              <a:t>confused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height</a:t>
            </a:r>
            <a:r>
              <a:rPr lang="tr-TR" dirty="0" smtClean="0"/>
              <a:t>; </a:t>
            </a:r>
            <a:r>
              <a:rPr lang="tr-TR" dirty="0" err="1" smtClean="0"/>
              <a:t>otherwise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background </a:t>
            </a:r>
            <a:r>
              <a:rPr lang="tr-TR" dirty="0" err="1" smtClean="0"/>
              <a:t>won't</a:t>
            </a:r>
            <a:r>
              <a:rPr lang="tr-TR" dirty="0" smtClean="0"/>
              <a:t> </a:t>
            </a:r>
            <a:r>
              <a:rPr lang="tr-TR" dirty="0" err="1" smtClean="0"/>
              <a:t>expand</a:t>
            </a:r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3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Partial solution: </a:t>
            </a:r>
            <a:br>
              <a:rPr lang="tr-TR" dirty="0" smtClean="0"/>
            </a:br>
            <a:r>
              <a:rPr lang="tr-TR" dirty="0" err="1" smtClean="0"/>
              <a:t>Conditional</a:t>
            </a:r>
            <a:r>
              <a:rPr lang="tr-TR" dirty="0" smtClean="0"/>
              <a:t> Comments</a:t>
            </a:r>
            <a:endParaRPr lang="tr-TR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tr-TR" smtClean="0"/>
              <a:t>lte IE6 doesn't understand min-height, treats height as min-height</a:t>
            </a:r>
          </a:p>
          <a:p>
            <a:pPr lvl="0"/>
            <a:r>
              <a:rPr lang="tr-TR" smtClean="0"/>
              <a:t>Serve IE6 height:100% from a separate stylesheet</a:t>
            </a:r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r>
              <a:rPr lang="tr-TR" dirty="0" smtClean="0"/>
              <a:t>:</a:t>
            </a:r>
            <a:br>
              <a:rPr lang="tr-TR" dirty="0" smtClean="0"/>
            </a:br>
            <a:r>
              <a:rPr lang="tr-TR" sz="3600" dirty="0" smtClean="0">
                <a:hlinkClick r:id="rId2" action="ppaction://hlinkfile"/>
              </a:rPr>
              <a:t>Full </a:t>
            </a:r>
            <a:r>
              <a:rPr lang="tr-TR" sz="3600" dirty="0">
                <a:hlinkClick r:id="rId2" action="ppaction://hlinkfile"/>
              </a:rPr>
              <a:t>Height </a:t>
            </a:r>
            <a:r>
              <a:rPr lang="tr-TR" sz="3600" dirty="0" smtClean="0">
                <a:hlinkClick r:id="rId2" action="ppaction://hlinkfile"/>
              </a:rPr>
              <a:t>Container</a:t>
            </a:r>
            <a:endParaRPr lang="tr-TR" sz="36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&lt;style&gt;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     html, body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       margin:0;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       padding:0;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Times New Roman"/>
                <a:cs typeface="Times New Roman"/>
              </a:rPr>
              <a:t>        </a:t>
            </a:r>
            <a:r>
              <a:rPr lang="en-US" sz="1400" dirty="0">
                <a:latin typeface="Times New Roman"/>
                <a:cs typeface="Times New Roman"/>
              </a:rPr>
              <a:t>/* Make sure our base elements extend to the height of the viewport.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       height:100%;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Times New Roman"/>
                <a:cs typeface="Times New Roman"/>
              </a:rPr>
              <a:t>      </a:t>
            </a:r>
            <a:r>
              <a:rPr lang="en-US" sz="1400" dirty="0">
                <a:latin typeface="Times New Roman"/>
                <a:cs typeface="Times New Roman"/>
              </a:rPr>
              <a:t>#container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       background-color:#ff9;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Times New Roman"/>
                <a:cs typeface="Times New Roman"/>
              </a:rPr>
              <a:t>        </a:t>
            </a:r>
            <a:r>
              <a:rPr lang="en-US" sz="1400" dirty="0">
                <a:latin typeface="Times New Roman"/>
                <a:cs typeface="Times New Roman"/>
              </a:rPr>
              <a:t>/* Expand _at least_ to the viewport height, but allow for more.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       min-height:100%;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   &lt;/style&gt;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Times New Roman"/>
                <a:cs typeface="Times New Roman"/>
              </a:rPr>
              <a:t>    </a:t>
            </a:r>
            <a:r>
              <a:rPr lang="en-US" sz="1400" dirty="0">
                <a:latin typeface="Times New Roman"/>
                <a:cs typeface="Times New Roman"/>
              </a:rPr>
              <a:t>&lt;!-- </a:t>
            </a:r>
            <a:r>
              <a:rPr lang="en-US" sz="1400" dirty="0" smtClean="0">
                <a:latin typeface="Times New Roman"/>
                <a:cs typeface="Times New Roman"/>
              </a:rPr>
              <a:t>This </a:t>
            </a:r>
            <a:r>
              <a:rPr lang="en-US" sz="1400" dirty="0">
                <a:latin typeface="Times New Roman"/>
                <a:cs typeface="Times New Roman"/>
              </a:rPr>
              <a:t>conditional comment could wrap a </a:t>
            </a:r>
            <a:r>
              <a:rPr lang="en-US" sz="1400" dirty="0" err="1">
                <a:latin typeface="Times New Roman"/>
                <a:cs typeface="Times New Roman"/>
              </a:rPr>
              <a:t>stylesheet</a:t>
            </a:r>
            <a:r>
              <a:rPr lang="en-US" sz="1400" dirty="0">
                <a:latin typeface="Times New Roman"/>
                <a:cs typeface="Times New Roman"/>
              </a:rPr>
              <a:t> with the same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   rule. </a:t>
            </a:r>
            <a:r>
              <a:rPr lang="en-US" sz="1400" dirty="0" smtClean="0">
                <a:latin typeface="Times New Roman"/>
                <a:cs typeface="Times New Roman"/>
              </a:rPr>
              <a:t>We’re leaving </a:t>
            </a:r>
            <a:r>
              <a:rPr lang="en-US" sz="1400" dirty="0">
                <a:latin typeface="Times New Roman"/>
                <a:cs typeface="Times New Roman"/>
              </a:rPr>
              <a:t>this in the head for illustrative purposes.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   &lt;!--&lt;[if </a:t>
            </a:r>
            <a:r>
              <a:rPr lang="en-US" sz="1400" dirty="0" err="1">
                <a:latin typeface="Times New Roman"/>
                <a:cs typeface="Times New Roman"/>
              </a:rPr>
              <a:t>lte</a:t>
            </a:r>
            <a:r>
              <a:rPr lang="en-US" sz="1400" dirty="0">
                <a:latin typeface="Times New Roman"/>
                <a:cs typeface="Times New Roman"/>
              </a:rPr>
              <a:t> IE 6]&gt;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   &lt;style&gt;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     #container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Times New Roman"/>
                <a:cs typeface="Times New Roman"/>
              </a:rPr>
              <a:t>         height</a:t>
            </a:r>
            <a:r>
              <a:rPr lang="en-US" sz="1400" dirty="0">
                <a:latin typeface="Times New Roman"/>
                <a:cs typeface="Times New Roman"/>
              </a:rPr>
              <a:t>:100%</a:t>
            </a:r>
            <a:r>
              <a:rPr lang="en-US" sz="1400" dirty="0" smtClean="0">
                <a:latin typeface="Times New Roman"/>
                <a:cs typeface="Times New Roman"/>
              </a:rPr>
              <a:t>;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    /</a:t>
            </a:r>
            <a:r>
              <a:rPr lang="en-US" sz="1400" dirty="0">
                <a:latin typeface="Times New Roman"/>
                <a:cs typeface="Times New Roman"/>
              </a:rPr>
              <a:t>* height behaves as min-height in IE6.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Times New Roman"/>
                <a:cs typeface="Times New Roman"/>
              </a:rPr>
              <a:t>      </a:t>
            </a:r>
            <a:r>
              <a:rPr lang="en-US" sz="1400" dirty="0">
                <a:latin typeface="Times New Roman"/>
                <a:cs typeface="Times New Roman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   &lt;/style&gt;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   &lt;![</a:t>
            </a:r>
            <a:r>
              <a:rPr lang="en-US" sz="1400" dirty="0" err="1">
                <a:latin typeface="Times New Roman"/>
                <a:cs typeface="Times New Roman"/>
              </a:rPr>
              <a:t>endif</a:t>
            </a:r>
            <a:r>
              <a:rPr lang="en-US" sz="1400" dirty="0">
                <a:latin typeface="Times New Roman"/>
                <a:cs typeface="Times New Roman"/>
              </a:rPr>
              <a:t>]--&gt;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68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hlinkClick r:id="rId2"/>
              </a:rPr>
              <a:t>Clearing Floats</a:t>
            </a:r>
            <a:endParaRPr lang="tr-TR" dirty="0" smtClean="0">
              <a:hlinkClick r:id="rId3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tr-TR" dirty="0" err="1" smtClean="0"/>
              <a:t>Given</a:t>
            </a:r>
            <a:r>
              <a:rPr lang="tr-TR" dirty="0" smtClean="0"/>
              <a:t>: A </a:t>
            </a:r>
            <a:r>
              <a:rPr lang="tr-TR" dirty="0" err="1" smtClean="0"/>
              <a:t>series</a:t>
            </a:r>
            <a:r>
              <a:rPr lang="tr-TR" dirty="0" smtClean="0"/>
              <a:t> of </a:t>
            </a:r>
            <a:r>
              <a:rPr lang="tr-TR" dirty="0" err="1" smtClean="0"/>
              <a:t>floated</a:t>
            </a:r>
            <a:r>
              <a:rPr lang="tr-TR" dirty="0" smtClean="0"/>
              <a:t> </a:t>
            </a:r>
            <a:r>
              <a:rPr lang="tr-TR" dirty="0" err="1" smtClean="0"/>
              <a:t>elements</a:t>
            </a:r>
            <a:endParaRPr lang="tr-TR" dirty="0" smtClean="0"/>
          </a:p>
          <a:p>
            <a:pPr lvl="0"/>
            <a:r>
              <a:rPr lang="tr-TR" dirty="0" smtClean="0"/>
              <a:t>Problem: </a:t>
            </a:r>
            <a:r>
              <a:rPr lang="tr-TR" dirty="0" err="1" smtClean="0"/>
              <a:t>Clearing</a:t>
            </a:r>
            <a:r>
              <a:rPr lang="tr-TR" dirty="0" smtClean="0"/>
              <a:t> </a:t>
            </a:r>
            <a:r>
              <a:rPr lang="tr-TR" dirty="0" err="1" smtClean="0"/>
              <a:t>floats</a:t>
            </a:r>
            <a:r>
              <a:rPr lang="tr-TR" dirty="0" smtClean="0"/>
              <a:t> </a:t>
            </a:r>
            <a:r>
              <a:rPr lang="tr-TR" dirty="0" err="1" smtClean="0"/>
              <a:t>means</a:t>
            </a:r>
            <a:r>
              <a:rPr lang="tr-TR" dirty="0" smtClean="0"/>
              <a:t> </a:t>
            </a:r>
            <a:r>
              <a:rPr lang="tr-TR" dirty="0" err="1" smtClean="0"/>
              <a:t>adding</a:t>
            </a:r>
            <a:r>
              <a:rPr lang="tr-TR" dirty="0" smtClean="0"/>
              <a:t> </a:t>
            </a:r>
            <a:r>
              <a:rPr lang="tr-TR" dirty="0" err="1" smtClean="0"/>
              <a:t>another</a:t>
            </a:r>
            <a:r>
              <a:rPr lang="tr-TR" dirty="0" smtClean="0"/>
              <a:t> </a:t>
            </a:r>
            <a:r>
              <a:rPr lang="tr-TR" dirty="0" err="1" smtClean="0"/>
              <a:t>non-semantic</a:t>
            </a:r>
            <a:r>
              <a:rPr lang="tr-TR" dirty="0" smtClean="0"/>
              <a:t> element </a:t>
            </a:r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them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a </a:t>
            </a:r>
            <a:r>
              <a:rPr lang="tr-TR" dirty="0" err="1" smtClean="0"/>
              <a:t>clear:both</a:t>
            </a:r>
            <a:r>
              <a:rPr lang="tr-TR" dirty="0" smtClean="0"/>
              <a:t>; </a:t>
            </a:r>
            <a:r>
              <a:rPr lang="tr-TR" dirty="0" err="1" smtClean="0"/>
              <a:t>declaration</a:t>
            </a:r>
            <a:r>
              <a:rPr lang="tr-TR" dirty="0" smtClean="0"/>
              <a:t>... Right?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91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Solution: Clearfix</a:t>
            </a:r>
            <a:endParaRPr lang="tr-TR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:</a:t>
            </a:r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pseudo</a:t>
            </a:r>
            <a:r>
              <a:rPr lang="tr-TR" dirty="0" smtClean="0"/>
              <a:t>-element</a:t>
            </a:r>
          </a:p>
          <a:p>
            <a:pPr lvl="0"/>
            <a:r>
              <a:rPr lang="tr-TR" dirty="0" err="1" smtClean="0"/>
              <a:t>Create</a:t>
            </a:r>
            <a:r>
              <a:rPr lang="tr-TR" dirty="0" smtClean="0"/>
              <a:t> </a:t>
            </a:r>
            <a:r>
              <a:rPr lang="tr-TR" dirty="0" err="1" smtClean="0"/>
              <a:t>non-semantic</a:t>
            </a:r>
            <a:r>
              <a:rPr lang="tr-TR" dirty="0" smtClean="0"/>
              <a:t> </a:t>
            </a:r>
            <a:r>
              <a:rPr lang="tr-TR" dirty="0" err="1" smtClean="0"/>
              <a:t>content</a:t>
            </a:r>
            <a:r>
              <a:rPr lang="tr-TR" dirty="0" smtClean="0"/>
              <a:t> </a:t>
            </a:r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element </a:t>
            </a:r>
            <a:r>
              <a:rPr lang="tr-TR" dirty="0" err="1" smtClean="0"/>
              <a:t>to</a:t>
            </a:r>
            <a:r>
              <a:rPr lang="tr-TR" dirty="0" smtClean="0"/>
              <a:t> be </a:t>
            </a:r>
            <a:r>
              <a:rPr lang="tr-TR" dirty="0" err="1" smtClean="0"/>
              <a:t>cleared</a:t>
            </a:r>
            <a:r>
              <a:rPr lang="tr-TR" dirty="0" smtClean="0"/>
              <a:t> </a:t>
            </a:r>
            <a:r>
              <a:rPr lang="tr-TR" dirty="0" err="1" smtClean="0"/>
              <a:t>via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content</a:t>
            </a:r>
            <a:r>
              <a:rPr lang="tr-TR" dirty="0" smtClean="0"/>
              <a:t> </a:t>
            </a:r>
            <a:r>
              <a:rPr lang="tr-TR" dirty="0" err="1" smtClean="0"/>
              <a:t>property</a:t>
            </a:r>
            <a:endParaRPr lang="tr-TR" dirty="0" smtClean="0"/>
          </a:p>
          <a:p>
            <a:pPr lvl="0"/>
            <a:r>
              <a:rPr lang="tr-TR" dirty="0" err="1" smtClean="0"/>
              <a:t>Give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element a </a:t>
            </a:r>
            <a:r>
              <a:rPr lang="tr-TR" dirty="0" err="1" smtClean="0"/>
              <a:t>zero-height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no</a:t>
            </a:r>
            <a:r>
              <a:rPr lang="tr-TR" dirty="0" smtClean="0"/>
              <a:t> </a:t>
            </a:r>
            <a:r>
              <a:rPr lang="tr-TR" dirty="0" err="1" smtClean="0"/>
              <a:t>visibility</a:t>
            </a:r>
            <a:endParaRPr lang="tr-TR" dirty="0" smtClean="0"/>
          </a:p>
          <a:p>
            <a:pPr lvl="0"/>
            <a:r>
              <a:rPr lang="tr-TR" dirty="0" err="1" smtClean="0"/>
              <a:t>Use</a:t>
            </a:r>
            <a:r>
              <a:rPr lang="tr-TR" dirty="0" smtClean="0"/>
              <a:t> it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clear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float</a:t>
            </a:r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81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Quick Review</a:t>
            </a:r>
            <a:endParaRPr lang="tr-TR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tr-TR" dirty="0" err="1" smtClean="0"/>
              <a:t>We've</a:t>
            </a:r>
            <a:r>
              <a:rPr lang="tr-TR" dirty="0" smtClean="0"/>
              <a:t> </a:t>
            </a:r>
            <a:r>
              <a:rPr lang="tr-TR" dirty="0" err="1" smtClean="0"/>
              <a:t>covered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basics</a:t>
            </a:r>
            <a:r>
              <a:rPr lang="tr-TR" dirty="0" smtClean="0"/>
              <a:t> of CSS 2.1 </a:t>
            </a:r>
            <a:r>
              <a:rPr lang="tr-TR" dirty="0" err="1" smtClean="0"/>
              <a:t>paired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semantic</a:t>
            </a:r>
            <a:r>
              <a:rPr lang="tr-TR" dirty="0" smtClean="0"/>
              <a:t> </a:t>
            </a:r>
            <a:r>
              <a:rPr lang="tr-TR" dirty="0" err="1" smtClean="0"/>
              <a:t>markup</a:t>
            </a:r>
            <a:endParaRPr lang="tr-TR" dirty="0" smtClean="0"/>
          </a:p>
          <a:p>
            <a:pPr lvl="0"/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didn't</a:t>
            </a:r>
            <a:r>
              <a:rPr lang="tr-TR" dirty="0" smtClean="0"/>
              <a:t> </a:t>
            </a:r>
            <a:r>
              <a:rPr lang="tr-TR" dirty="0" err="1" smtClean="0"/>
              <a:t>cover</a:t>
            </a:r>
            <a:r>
              <a:rPr lang="tr-TR" dirty="0" smtClean="0"/>
              <a:t>...</a:t>
            </a:r>
          </a:p>
          <a:p>
            <a:pPr lvl="1"/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things</a:t>
            </a:r>
            <a:r>
              <a:rPr lang="tr-TR" dirty="0" smtClean="0"/>
              <a:t> can </a:t>
            </a:r>
            <a:r>
              <a:rPr lang="tr-TR" dirty="0" err="1" smtClean="0"/>
              <a:t>we</a:t>
            </a:r>
            <a:r>
              <a:rPr lang="tr-TR" dirty="0" smtClean="0"/>
              <a:t> do </a:t>
            </a:r>
            <a:r>
              <a:rPr lang="tr-TR" dirty="0" err="1" smtClean="0"/>
              <a:t>with</a:t>
            </a:r>
            <a:r>
              <a:rPr lang="tr-TR" dirty="0" smtClean="0"/>
              <a:t> it?</a:t>
            </a:r>
          </a:p>
          <a:p>
            <a:pPr lvl="1"/>
            <a:r>
              <a:rPr lang="tr-TR" dirty="0" smtClean="0"/>
              <a:t>Best </a:t>
            </a:r>
            <a:r>
              <a:rPr lang="tr-TR" dirty="0" err="1" smtClean="0"/>
              <a:t>practices</a:t>
            </a:r>
            <a:r>
              <a:rPr lang="tr-TR" dirty="0" smtClean="0"/>
              <a:t>?</a:t>
            </a:r>
          </a:p>
          <a:p>
            <a:pPr lvl="1"/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awesome</a:t>
            </a:r>
            <a:r>
              <a:rPr lang="tr-TR" dirty="0" smtClean="0"/>
              <a:t> </a:t>
            </a:r>
            <a:r>
              <a:rPr lang="tr-TR" dirty="0" err="1" smtClean="0"/>
              <a:t>things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happening</a:t>
            </a:r>
            <a:r>
              <a:rPr lang="tr-TR" dirty="0" smtClean="0"/>
              <a:t> in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space</a:t>
            </a:r>
            <a:r>
              <a:rPr lang="tr-TR" dirty="0" smtClean="0"/>
              <a:t> </a:t>
            </a:r>
            <a:r>
              <a:rPr lang="tr-TR" dirty="0" err="1" smtClean="0"/>
              <a:t>right</a:t>
            </a:r>
            <a:r>
              <a:rPr lang="tr-TR" dirty="0" smtClean="0"/>
              <a:t> </a:t>
            </a:r>
            <a:r>
              <a:rPr lang="tr-TR" dirty="0" err="1" smtClean="0"/>
              <a:t>now</a:t>
            </a:r>
            <a:r>
              <a:rPr lang="tr-TR" dirty="0" smtClean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4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hlinkClick r:id="rId2"/>
              </a:rPr>
              <a:t>Solution: Clearfix on lte IE7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about</a:t>
            </a:r>
            <a:r>
              <a:rPr lang="tr-TR" dirty="0" smtClean="0"/>
              <a:t> </a:t>
            </a:r>
            <a:r>
              <a:rPr lang="tr-TR" dirty="0" err="1" smtClean="0"/>
              <a:t>lte</a:t>
            </a:r>
            <a:r>
              <a:rPr lang="tr-TR" dirty="0" smtClean="0"/>
              <a:t> IE7?</a:t>
            </a:r>
          </a:p>
          <a:p>
            <a:pPr lvl="0"/>
            <a:r>
              <a:rPr lang="tr-TR" dirty="0" err="1" smtClean="0"/>
              <a:t>Floats</a:t>
            </a:r>
            <a:r>
              <a:rPr lang="tr-TR" dirty="0" smtClean="0"/>
              <a:t> in </a:t>
            </a:r>
            <a:r>
              <a:rPr lang="tr-TR" dirty="0" err="1" smtClean="0"/>
              <a:t>lte</a:t>
            </a:r>
            <a:r>
              <a:rPr lang="tr-TR" dirty="0" smtClean="0"/>
              <a:t> IE7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automatically</a:t>
            </a:r>
            <a:r>
              <a:rPr lang="tr-TR" dirty="0" smtClean="0"/>
              <a:t> </a:t>
            </a:r>
            <a:r>
              <a:rPr lang="tr-TR" dirty="0" err="1" smtClean="0"/>
              <a:t>cleared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element </a:t>
            </a:r>
            <a:r>
              <a:rPr lang="tr-TR" dirty="0" err="1" smtClean="0"/>
              <a:t>hasLayout</a:t>
            </a:r>
            <a:endParaRPr lang="tr-TR" dirty="0" smtClean="0"/>
          </a:p>
          <a:p>
            <a:pPr lvl="0"/>
            <a:r>
              <a:rPr lang="tr-TR" dirty="0" smtClean="0"/>
              <a:t>Solution: </a:t>
            </a:r>
            <a:r>
              <a:rPr lang="tr-TR" dirty="0" err="1" smtClean="0"/>
              <a:t>Trigger</a:t>
            </a:r>
            <a:r>
              <a:rPr lang="tr-TR" dirty="0" smtClean="0"/>
              <a:t> </a:t>
            </a:r>
            <a:r>
              <a:rPr lang="tr-TR" dirty="0" err="1" smtClean="0"/>
              <a:t>hasLayout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container</a:t>
            </a:r>
            <a:endParaRPr lang="tr-TR" dirty="0" smtClean="0"/>
          </a:p>
          <a:p>
            <a:pPr lvl="0"/>
            <a:r>
              <a:rPr lang="tr-TR" dirty="0" smtClean="0"/>
              <a:t>Auto-</a:t>
            </a:r>
            <a:r>
              <a:rPr lang="tr-TR" dirty="0" err="1" smtClean="0"/>
              <a:t>clearing</a:t>
            </a:r>
            <a:r>
              <a:rPr lang="tr-TR" dirty="0" smtClean="0"/>
              <a:t> </a:t>
            </a:r>
            <a:r>
              <a:rPr lang="tr-TR" dirty="0" err="1" smtClean="0"/>
              <a:t>may</a:t>
            </a:r>
            <a:r>
              <a:rPr lang="tr-TR" dirty="0" smtClean="0"/>
              <a:t> </a:t>
            </a:r>
            <a:r>
              <a:rPr lang="tr-TR" dirty="0" err="1" smtClean="0"/>
              <a:t>trigger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bugs</a:t>
            </a:r>
            <a:r>
              <a:rPr lang="tr-TR" dirty="0" smtClean="0"/>
              <a:t>, </a:t>
            </a:r>
            <a:r>
              <a:rPr lang="tr-TR" dirty="0" err="1" smtClean="0"/>
              <a:t>though</a:t>
            </a:r>
            <a:r>
              <a:rPr lang="tr-TR" dirty="0" smtClean="0"/>
              <a:t>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2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>
                <a:hlinkClick r:id="rId2"/>
              </a:rPr>
              <a:t>hasLayout</a:t>
            </a:r>
            <a:endParaRPr lang="tr-TR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tr-TR" dirty="0" err="1" smtClean="0"/>
              <a:t>Faulty</a:t>
            </a:r>
            <a:r>
              <a:rPr lang="tr-TR" dirty="0" smtClean="0"/>
              <a:t> </a:t>
            </a:r>
            <a:r>
              <a:rPr lang="tr-TR" dirty="0" err="1" smtClean="0"/>
              <a:t>assumptions</a:t>
            </a:r>
            <a:r>
              <a:rPr lang="tr-TR" dirty="0" smtClean="0"/>
              <a:t> in </a:t>
            </a:r>
            <a:r>
              <a:rPr lang="tr-TR" dirty="0" err="1" smtClean="0"/>
              <a:t>IE's</a:t>
            </a:r>
            <a:r>
              <a:rPr lang="tr-TR" dirty="0" smtClean="0"/>
              <a:t> </a:t>
            </a:r>
            <a:r>
              <a:rPr lang="tr-TR" dirty="0" err="1" smtClean="0"/>
              <a:t>old</a:t>
            </a:r>
            <a:r>
              <a:rPr lang="tr-TR" dirty="0" smtClean="0"/>
              <a:t> </a:t>
            </a:r>
            <a:r>
              <a:rPr lang="tr-TR" dirty="0" err="1" smtClean="0"/>
              <a:t>rendering</a:t>
            </a:r>
            <a:r>
              <a:rPr lang="tr-TR" dirty="0" smtClean="0"/>
              <a:t> </a:t>
            </a:r>
            <a:r>
              <a:rPr lang="tr-TR" dirty="0" err="1" smtClean="0"/>
              <a:t>engines</a:t>
            </a:r>
            <a:r>
              <a:rPr lang="tr-TR" dirty="0" smtClean="0"/>
              <a:t> </a:t>
            </a:r>
            <a:r>
              <a:rPr lang="tr-TR" dirty="0" err="1" smtClean="0"/>
              <a:t>regarding</a:t>
            </a:r>
            <a:r>
              <a:rPr lang="tr-TR" dirty="0" smtClean="0"/>
              <a:t> </a:t>
            </a:r>
            <a:r>
              <a:rPr lang="tr-TR" dirty="0" err="1" smtClean="0"/>
              <a:t>overflowing</a:t>
            </a:r>
            <a:r>
              <a:rPr lang="tr-TR" dirty="0" smtClean="0"/>
              <a:t> </a:t>
            </a:r>
            <a:r>
              <a:rPr lang="tr-TR" dirty="0" err="1" smtClean="0"/>
              <a:t>content</a:t>
            </a:r>
            <a:endParaRPr lang="tr-TR" dirty="0" smtClean="0"/>
          </a:p>
          <a:p>
            <a:pPr lvl="0"/>
            <a:r>
              <a:rPr lang="tr-TR" dirty="0" smtClean="0"/>
              <a:t>“</a:t>
            </a:r>
            <a:r>
              <a:rPr lang="tr-TR" dirty="0" err="1" smtClean="0"/>
              <a:t>Fix</a:t>
            </a:r>
            <a:r>
              <a:rPr lang="tr-TR" dirty="0" smtClean="0"/>
              <a:t>”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give</a:t>
            </a:r>
            <a:r>
              <a:rPr lang="tr-TR" dirty="0" smtClean="0"/>
              <a:t> </a:t>
            </a:r>
            <a:r>
              <a:rPr lang="tr-TR" dirty="0" err="1" smtClean="0"/>
              <a:t>every</a:t>
            </a:r>
            <a:r>
              <a:rPr lang="tr-TR" dirty="0" smtClean="0"/>
              <a:t> element </a:t>
            </a:r>
            <a:r>
              <a:rPr lang="tr-TR" dirty="0" err="1" smtClean="0"/>
              <a:t>the</a:t>
            </a:r>
            <a:r>
              <a:rPr lang="tr-TR" dirty="0" smtClean="0"/>
              <a:t> (</a:t>
            </a:r>
            <a:r>
              <a:rPr lang="tr-TR" dirty="0" err="1" smtClean="0"/>
              <a:t>hidden</a:t>
            </a:r>
            <a:r>
              <a:rPr lang="tr-TR" dirty="0" smtClean="0"/>
              <a:t>) </a:t>
            </a:r>
            <a:r>
              <a:rPr lang="tr-TR" dirty="0" err="1" smtClean="0"/>
              <a:t>hasLayout</a:t>
            </a:r>
            <a:r>
              <a:rPr lang="tr-TR" dirty="0" smtClean="0"/>
              <a:t> “</a:t>
            </a:r>
            <a:r>
              <a:rPr lang="tr-TR" dirty="0" err="1" smtClean="0"/>
              <a:t>property</a:t>
            </a:r>
            <a:r>
              <a:rPr lang="tr-TR" dirty="0" smtClean="0"/>
              <a:t>,” </a:t>
            </a:r>
            <a:r>
              <a:rPr lang="tr-TR" dirty="0" err="1" smtClean="0"/>
              <a:t>which</a:t>
            </a:r>
            <a:r>
              <a:rPr lang="tr-TR" dirty="0" smtClean="0"/>
              <a:t> can be </a:t>
            </a:r>
            <a:r>
              <a:rPr lang="tr-TR" dirty="0" err="1" smtClean="0"/>
              <a:t>either</a:t>
            </a:r>
            <a:r>
              <a:rPr lang="tr-TR" dirty="0" smtClean="0"/>
              <a:t> </a:t>
            </a:r>
            <a:r>
              <a:rPr lang="tr-TR" dirty="0" err="1" smtClean="0"/>
              <a:t>true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false</a:t>
            </a:r>
            <a:r>
              <a:rPr lang="tr-TR" dirty="0" smtClean="0"/>
              <a:t> </a:t>
            </a:r>
            <a:r>
              <a:rPr lang="tr-TR" dirty="0" err="1" smtClean="0"/>
              <a:t>depending</a:t>
            </a:r>
            <a:r>
              <a:rPr lang="tr-TR" dirty="0" smtClean="0"/>
              <a:t> on </a:t>
            </a:r>
            <a:r>
              <a:rPr lang="tr-TR" dirty="0" err="1" smtClean="0"/>
              <a:t>rules</a:t>
            </a:r>
            <a:r>
              <a:rPr lang="tr-TR" dirty="0" smtClean="0"/>
              <a:t> </a:t>
            </a:r>
            <a:r>
              <a:rPr lang="tr-TR" dirty="0" err="1" smtClean="0"/>
              <a:t>applied</a:t>
            </a:r>
            <a:endParaRPr lang="tr-TR" dirty="0" smtClean="0"/>
          </a:p>
          <a:p>
            <a:pPr lvl="1"/>
            <a:r>
              <a:rPr lang="tr-TR" dirty="0" err="1" smtClean="0"/>
              <a:t>So</a:t>
            </a:r>
            <a:r>
              <a:rPr lang="tr-TR" dirty="0" smtClean="0"/>
              <a:t> </a:t>
            </a:r>
            <a:r>
              <a:rPr lang="tr-TR" dirty="0" err="1" smtClean="0"/>
              <a:t>no</a:t>
            </a:r>
            <a:r>
              <a:rPr lang="tr-TR" dirty="0" smtClean="0"/>
              <a:t>, E { </a:t>
            </a:r>
            <a:r>
              <a:rPr lang="tr-TR" dirty="0" err="1" smtClean="0"/>
              <a:t>hasLayout:true</a:t>
            </a:r>
            <a:r>
              <a:rPr lang="tr-TR" dirty="0" smtClean="0"/>
              <a:t>; } </a:t>
            </a:r>
            <a:r>
              <a:rPr lang="tr-TR" dirty="0" err="1" smtClean="0"/>
              <a:t>doesn't</a:t>
            </a:r>
            <a:r>
              <a:rPr lang="tr-TR" dirty="0" smtClean="0"/>
              <a:t> </a:t>
            </a:r>
            <a:r>
              <a:rPr lang="tr-TR" dirty="0" err="1" smtClean="0"/>
              <a:t>exist</a:t>
            </a:r>
            <a:r>
              <a:rPr lang="tr-TR" dirty="0" smtClean="0"/>
              <a:t>!</a:t>
            </a:r>
          </a:p>
          <a:p>
            <a:pPr lvl="0"/>
            <a:r>
              <a:rPr lang="tr-TR" dirty="0" err="1" smtClean="0"/>
              <a:t>Killed</a:t>
            </a:r>
            <a:r>
              <a:rPr lang="tr-TR" dirty="0" smtClean="0"/>
              <a:t> </a:t>
            </a:r>
            <a:r>
              <a:rPr lang="tr-TR" dirty="0" err="1" smtClean="0"/>
              <a:t>off</a:t>
            </a:r>
            <a:r>
              <a:rPr lang="tr-TR" dirty="0" smtClean="0"/>
              <a:t> in IE8 </a:t>
            </a:r>
            <a:r>
              <a:rPr lang="tr-TR" dirty="0" err="1" smtClean="0"/>
              <a:t>standards</a:t>
            </a:r>
            <a:r>
              <a:rPr lang="tr-TR" dirty="0" smtClean="0"/>
              <a:t> </a:t>
            </a:r>
            <a:r>
              <a:rPr lang="tr-TR" dirty="0" err="1" smtClean="0"/>
              <a:t>mode</a:t>
            </a:r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75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>
                <a:hlinkClick r:id="rId2"/>
              </a:rPr>
              <a:t>hasLayout</a:t>
            </a:r>
            <a:endParaRPr lang="tr-TR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tr-TR" smtClean="0"/>
          </a:p>
          <a:p>
            <a:pPr lvl="0"/>
            <a:r>
              <a:rPr lang="tr-TR" smtClean="0"/>
              <a:t>Anything with hasLayout=true is responsible for rendering itself</a:t>
            </a:r>
          </a:p>
          <a:p>
            <a:pPr lvl="0"/>
            <a:r>
              <a:rPr lang="tr-TR" smtClean="0"/>
              <a:t>Expands to encompass overflowing content</a:t>
            </a:r>
          </a:p>
          <a:p>
            <a:pPr lvl="1"/>
            <a:r>
              <a:rPr lang="tr-TR" smtClean="0"/>
              <a:t>Floats</a:t>
            </a:r>
          </a:p>
          <a:p>
            <a:pPr lvl="1"/>
            <a:r>
              <a:rPr lang="tr-TR" smtClean="0"/>
              <a:t>Very wide or long content</a:t>
            </a:r>
          </a:p>
          <a:p>
            <a:pPr lvl="0"/>
            <a:r>
              <a:rPr lang="tr-TR" smtClean="0"/>
              <a:t>If you have a strange lte IE7 bug, try giving the element layout</a:t>
            </a:r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6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>
                <a:hlinkClick r:id="rId2"/>
              </a:rPr>
              <a:t>hasLayout</a:t>
            </a:r>
            <a:endParaRPr lang="tr-TR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tr-TR" smtClean="0"/>
          </a:p>
          <a:p>
            <a:pPr lvl="0"/>
            <a:r>
              <a:rPr lang="tr-TR" smtClean="0"/>
              <a:t>Elements with hasLayout=true are said to have layout</a:t>
            </a:r>
          </a:p>
          <a:p>
            <a:pPr lvl="0"/>
            <a:r>
              <a:rPr lang="tr-TR" smtClean="0"/>
              <a:t>Certain elements have layout by default</a:t>
            </a:r>
          </a:p>
          <a:p>
            <a:pPr lvl="0"/>
            <a:r>
              <a:rPr lang="tr-TR" smtClean="0"/>
              <a:t>Check hasLayout for an id by putting following in your address bar:</a:t>
            </a:r>
          </a:p>
          <a:p>
            <a:pPr lvl="0"/>
            <a:r>
              <a:rPr lang="tr-TR" smtClean="0"/>
              <a:t>javascript:alert(idname.currentStyle.hasLayout)</a:t>
            </a:r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87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Giving Layout</a:t>
            </a:r>
            <a:endParaRPr lang="tr-TR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tr-TR" dirty="0" err="1" smtClean="0"/>
              <a:t>position:absolute</a:t>
            </a:r>
            <a:r>
              <a:rPr lang="tr-TR" dirty="0" smtClean="0"/>
              <a:t>;</a:t>
            </a:r>
          </a:p>
          <a:p>
            <a:pPr lvl="0"/>
            <a:r>
              <a:rPr lang="tr-TR" dirty="0" err="1" smtClean="0"/>
              <a:t>Floating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element</a:t>
            </a:r>
          </a:p>
          <a:p>
            <a:pPr lvl="0"/>
            <a:r>
              <a:rPr lang="tr-TR" dirty="0" err="1" smtClean="0"/>
              <a:t>display:inline-block</a:t>
            </a:r>
            <a:r>
              <a:rPr lang="tr-TR" dirty="0" smtClean="0"/>
              <a:t>;</a:t>
            </a:r>
          </a:p>
          <a:p>
            <a:pPr lvl="0"/>
            <a:r>
              <a:rPr lang="tr-TR" dirty="0" err="1" smtClean="0"/>
              <a:t>Defining</a:t>
            </a:r>
            <a:r>
              <a:rPr lang="tr-TR" dirty="0" smtClean="0"/>
              <a:t> a </a:t>
            </a:r>
            <a:r>
              <a:rPr lang="tr-TR" dirty="0" err="1" smtClean="0"/>
              <a:t>non-auto</a:t>
            </a:r>
            <a:r>
              <a:rPr lang="tr-TR" dirty="0" smtClean="0"/>
              <a:t> </a:t>
            </a:r>
            <a:r>
              <a:rPr lang="tr-TR" dirty="0" err="1" smtClean="0"/>
              <a:t>width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height</a:t>
            </a:r>
            <a:endParaRPr lang="tr-TR" dirty="0" smtClean="0"/>
          </a:p>
          <a:p>
            <a:pPr lvl="0"/>
            <a:r>
              <a:rPr lang="nl-NL" dirty="0" smtClean="0"/>
              <a:t>zoom:1;</a:t>
            </a:r>
          </a:p>
          <a:p>
            <a:pPr lvl="1"/>
            <a:r>
              <a:rPr lang="nl-NL" dirty="0" err="1" smtClean="0"/>
              <a:t>Renders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element at a multiple of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dirty="0" err="1" smtClean="0"/>
              <a:t>current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endParaRPr lang="nl-NL" dirty="0" smtClean="0"/>
          </a:p>
          <a:p>
            <a:pPr lvl="1"/>
            <a:r>
              <a:rPr lang="nl-NL" dirty="0" smtClean="0"/>
              <a:t>(1=</a:t>
            </a:r>
            <a:r>
              <a:rPr lang="nl-NL" dirty="0" err="1" smtClean="0"/>
              <a:t>current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)</a:t>
            </a:r>
          </a:p>
          <a:p>
            <a:pPr lvl="1"/>
            <a:r>
              <a:rPr lang="nl-NL" dirty="0" err="1" smtClean="0"/>
              <a:t>Proprietary</a:t>
            </a:r>
            <a:r>
              <a:rPr lang="nl-NL" dirty="0" smtClean="0"/>
              <a:t>,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conditionals</a:t>
            </a:r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62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sz="3600" dirty="0" smtClean="0">
                <a:hlinkClick r:id="rId2" action="ppaction://hlinkfile"/>
              </a:rPr>
              <a:t>Clearfix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Times New Roman"/>
                <a:cs typeface="Times New Roman"/>
              </a:rPr>
              <a:t> /**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Times New Roman"/>
                <a:cs typeface="Times New Roman"/>
              </a:rPr>
              <a:t>       * Clearfix method of clearing floats.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Times New Roman"/>
                <a:cs typeface="Times New Roman"/>
              </a:rPr>
              <a:t>       * Credit: Lydia </a:t>
            </a:r>
            <a:r>
              <a:rPr lang="en-US" sz="900" dirty="0" err="1">
                <a:latin typeface="Times New Roman"/>
                <a:cs typeface="Times New Roman"/>
              </a:rPr>
              <a:t>Lalopolis</a:t>
            </a:r>
            <a:r>
              <a:rPr lang="en-US" sz="900" dirty="0">
                <a:latin typeface="Times New Roman"/>
                <a:cs typeface="Times New Roman"/>
              </a:rPr>
              <a:t> (first known mention)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Times New Roman"/>
                <a:cs typeface="Times New Roman"/>
              </a:rPr>
              <a:t>       * More info at http://</a:t>
            </a:r>
            <a:r>
              <a:rPr lang="en-US" sz="900" dirty="0" err="1">
                <a:latin typeface="Times New Roman"/>
                <a:cs typeface="Times New Roman"/>
              </a:rPr>
              <a:t>www.positioniseverything.net</a:t>
            </a:r>
            <a:r>
              <a:rPr lang="en-US" sz="900" dirty="0">
                <a:latin typeface="Times New Roman"/>
                <a:cs typeface="Times New Roman"/>
              </a:rPr>
              <a:t>/</a:t>
            </a:r>
            <a:r>
              <a:rPr lang="en-US" sz="900" dirty="0" err="1">
                <a:latin typeface="Times New Roman"/>
                <a:cs typeface="Times New Roman"/>
              </a:rPr>
              <a:t>easyclearing.html</a:t>
            </a:r>
            <a:endParaRPr lang="en-US" sz="900" dirty="0">
              <a:latin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Times New Roman"/>
                <a:cs typeface="Times New Roman"/>
              </a:rPr>
              <a:t>       */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Times New Roman"/>
                <a:cs typeface="Times New Roman"/>
              </a:rPr>
              <a:t>.</a:t>
            </a:r>
            <a:r>
              <a:rPr lang="en-US" sz="1400" dirty="0" err="1">
                <a:latin typeface="Times New Roman"/>
                <a:cs typeface="Times New Roman"/>
              </a:rPr>
              <a:t>clearfix:after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{        /</a:t>
            </a:r>
            <a:r>
              <a:rPr lang="en-US" sz="1400" dirty="0">
                <a:latin typeface="Times New Roman"/>
                <a:cs typeface="Times New Roman"/>
              </a:rPr>
              <a:t>* Recall that the :after </a:t>
            </a:r>
            <a:r>
              <a:rPr lang="en-US" sz="1400" dirty="0" err="1">
                <a:latin typeface="Times New Roman"/>
                <a:cs typeface="Times New Roman"/>
              </a:rPr>
              <a:t>psuedo</a:t>
            </a:r>
            <a:r>
              <a:rPr lang="en-US" sz="1400" dirty="0">
                <a:latin typeface="Times New Roman"/>
                <a:cs typeface="Times New Roman"/>
              </a:rPr>
              <a:t>-element allows us to inject content.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Times New Roman"/>
                <a:cs typeface="Times New Roman"/>
              </a:rPr>
              <a:t>   content</a:t>
            </a:r>
            <a:r>
              <a:rPr lang="en-US" sz="1400" dirty="0">
                <a:latin typeface="Times New Roman"/>
                <a:cs typeface="Times New Roman"/>
              </a:rPr>
              <a:t>:"."</a:t>
            </a:r>
            <a:r>
              <a:rPr lang="en-US" sz="1400" dirty="0" smtClean="0">
                <a:latin typeface="Times New Roman"/>
                <a:cs typeface="Times New Roman"/>
              </a:rPr>
              <a:t>;           /</a:t>
            </a:r>
            <a:r>
              <a:rPr lang="en-US" sz="1400" dirty="0">
                <a:latin typeface="Times New Roman"/>
                <a:cs typeface="Times New Roman"/>
              </a:rPr>
              <a:t>* Add content after the element. A single dot will suffice.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Times New Roman"/>
                <a:cs typeface="Times New Roman"/>
              </a:rPr>
              <a:t>                                </a:t>
            </a:r>
            <a:r>
              <a:rPr lang="en-US" sz="1400" dirty="0">
                <a:latin typeface="Times New Roman"/>
                <a:cs typeface="Times New Roman"/>
              </a:rPr>
              <a:t>/* This injected content should display as a block-level element.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Times New Roman"/>
                <a:cs typeface="Times New Roman"/>
              </a:rPr>
              <a:t>                                    Only </a:t>
            </a:r>
            <a:r>
              <a:rPr lang="en-US" sz="1400" dirty="0">
                <a:latin typeface="Times New Roman"/>
                <a:cs typeface="Times New Roman"/>
              </a:rPr>
              <a:t>block-level elements can receive the clear property.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Times New Roman"/>
                <a:cs typeface="Times New Roman"/>
              </a:rPr>
              <a:t>        </a:t>
            </a:r>
            <a:r>
              <a:rPr lang="en-US" sz="1400" dirty="0" err="1">
                <a:latin typeface="Times New Roman"/>
                <a:cs typeface="Times New Roman"/>
              </a:rPr>
              <a:t>display:block</a:t>
            </a:r>
            <a:r>
              <a:rPr lang="en-US" sz="1400" dirty="0">
                <a:latin typeface="Times New Roman"/>
                <a:cs typeface="Times New Roman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Times New Roman"/>
                <a:cs typeface="Times New Roman"/>
              </a:rPr>
              <a:t>                                 </a:t>
            </a:r>
            <a:r>
              <a:rPr lang="en-US" sz="1400" dirty="0">
                <a:latin typeface="Times New Roman"/>
                <a:cs typeface="Times New Roman"/>
              </a:rPr>
              <a:t>/* </a:t>
            </a:r>
            <a:r>
              <a:rPr lang="en-US" sz="1400" dirty="0" err="1">
                <a:latin typeface="Times New Roman"/>
                <a:cs typeface="Times New Roman"/>
              </a:rPr>
              <a:t>display:none</a:t>
            </a:r>
            <a:r>
              <a:rPr lang="en-US" sz="1400" dirty="0">
                <a:latin typeface="Times New Roman"/>
                <a:cs typeface="Times New Roman"/>
              </a:rPr>
              <a:t>; removes it from the document flow, preventing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       </a:t>
            </a:r>
            <a:r>
              <a:rPr lang="en-US" sz="1400" dirty="0" smtClean="0">
                <a:latin typeface="Times New Roman"/>
                <a:cs typeface="Times New Roman"/>
              </a:rPr>
              <a:t>                            clearing </a:t>
            </a:r>
            <a:r>
              <a:rPr lang="en-US" sz="1400" dirty="0">
                <a:latin typeface="Times New Roman"/>
                <a:cs typeface="Times New Roman"/>
              </a:rPr>
              <a:t>behavior. We want it to have no height and remain invisible.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Times New Roman"/>
                <a:cs typeface="Times New Roman"/>
              </a:rPr>
              <a:t>        </a:t>
            </a:r>
            <a:r>
              <a:rPr lang="en-US" sz="1400" dirty="0">
                <a:latin typeface="Times New Roman"/>
                <a:cs typeface="Times New Roman"/>
              </a:rPr>
              <a:t>height:0;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       </a:t>
            </a:r>
            <a:r>
              <a:rPr lang="en-US" sz="1400" dirty="0" err="1">
                <a:latin typeface="Times New Roman"/>
                <a:cs typeface="Times New Roman"/>
              </a:rPr>
              <a:t>visibility:hidden</a:t>
            </a:r>
            <a:r>
              <a:rPr lang="en-US" sz="1400" dirty="0">
                <a:latin typeface="Times New Roman"/>
                <a:cs typeface="Times New Roman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Times New Roman"/>
                <a:cs typeface="Times New Roman"/>
              </a:rPr>
              <a:t>                                  </a:t>
            </a:r>
            <a:r>
              <a:rPr lang="en-US" sz="1400" dirty="0">
                <a:latin typeface="Times New Roman"/>
                <a:cs typeface="Times New Roman"/>
              </a:rPr>
              <a:t>/* There! Now we have a new element after our to-be-cleared content.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       </a:t>
            </a:r>
            <a:r>
              <a:rPr lang="en-US" sz="1400" dirty="0" smtClean="0">
                <a:latin typeface="Times New Roman"/>
                <a:cs typeface="Times New Roman"/>
              </a:rPr>
              <a:t>                              All </a:t>
            </a:r>
            <a:r>
              <a:rPr lang="en-US" sz="1400" dirty="0">
                <a:latin typeface="Times New Roman"/>
                <a:cs typeface="Times New Roman"/>
              </a:rPr>
              <a:t>that's left is to use it to actually clear any floats...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       </a:t>
            </a:r>
            <a:r>
              <a:rPr lang="en-US" sz="1400" dirty="0" err="1">
                <a:latin typeface="Times New Roman"/>
                <a:cs typeface="Times New Roman"/>
              </a:rPr>
              <a:t>clear:both</a:t>
            </a:r>
            <a:r>
              <a:rPr lang="en-US" sz="1400" dirty="0">
                <a:latin typeface="Times New Roman"/>
                <a:cs typeface="Times New Roman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Times New Roman"/>
                <a:cs typeface="Times New Roman"/>
              </a:rPr>
              <a:t>     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01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Solution: Overflow Clearing</a:t>
            </a:r>
            <a:endParaRPr lang="nl-NL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 smtClean="0"/>
              <a:t>Applying overflow:auto; or overflow:hidden; to the container will clear floats within</a:t>
            </a:r>
          </a:p>
          <a:p>
            <a:pPr lvl="0"/>
            <a:r>
              <a:rPr lang="nl-NL" smtClean="0"/>
              <a:t>Also requires a defined width or height to trigger hasLayout and to work in Opera</a:t>
            </a:r>
          </a:p>
          <a:p>
            <a:pPr lvl="0"/>
            <a:r>
              <a:rPr lang="nl-NL" smtClean="0"/>
              <a:t>Generally the preferred way to clear floats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5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:</a:t>
            </a:r>
            <a:br>
              <a:rPr lang="nl-NL" dirty="0" smtClean="0"/>
            </a:br>
            <a:r>
              <a:rPr lang="nl-NL" sz="3600" dirty="0" smtClean="0">
                <a:hlinkClick r:id="rId2" action="ppaction://hlinkfile"/>
              </a:rPr>
              <a:t>Overflow Clear</a:t>
            </a:r>
            <a:endParaRPr lang="nl-NL" sz="36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29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hlinkClick r:id="rId2"/>
              </a:rPr>
              <a:t>Web Fonts</a:t>
            </a:r>
            <a:endParaRPr lang="nl-NL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 dirty="0" smtClean="0"/>
              <a:t>Font-family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allows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display fonts </a:t>
            </a:r>
            <a:r>
              <a:rPr lang="nl-NL" dirty="0" err="1" smtClean="0"/>
              <a:t>that</a:t>
            </a:r>
            <a:r>
              <a:rPr lang="nl-NL" dirty="0" smtClean="0"/>
              <a:t> are </a:t>
            </a:r>
            <a:r>
              <a:rPr lang="nl-NL" dirty="0" err="1" smtClean="0"/>
              <a:t>installed</a:t>
            </a:r>
            <a:r>
              <a:rPr lang="nl-NL" dirty="0" smtClean="0"/>
              <a:t> on the </a:t>
            </a:r>
            <a:r>
              <a:rPr lang="nl-NL" dirty="0" err="1" smtClean="0"/>
              <a:t>local</a:t>
            </a:r>
            <a:r>
              <a:rPr lang="nl-NL" dirty="0" smtClean="0"/>
              <a:t> machine.</a:t>
            </a:r>
          </a:p>
          <a:p>
            <a:pPr lvl="0"/>
            <a:r>
              <a:rPr lang="nl-NL" dirty="0" err="1" smtClean="0"/>
              <a:t>Can</a:t>
            </a:r>
            <a:r>
              <a:rPr lang="nl-NL" dirty="0" smtClean="0"/>
              <a:t> we get </a:t>
            </a:r>
            <a:r>
              <a:rPr lang="nl-NL" dirty="0" err="1" smtClean="0"/>
              <a:t>around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2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Solution: Embedding Fonts</a:t>
            </a:r>
            <a:endParaRPr lang="nl-NL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 dirty="0" err="1" smtClean="0"/>
              <a:t>Possible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serve fonts </a:t>
            </a:r>
            <a:r>
              <a:rPr lang="nl-NL" dirty="0" err="1" smtClean="0"/>
              <a:t>along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web page </a:t>
            </a:r>
            <a:r>
              <a:rPr lang="nl-NL" dirty="0" err="1" smtClean="0"/>
              <a:t>using</a:t>
            </a:r>
            <a:r>
              <a:rPr lang="nl-NL" dirty="0" smtClean="0"/>
              <a:t> @font-face</a:t>
            </a:r>
          </a:p>
          <a:p>
            <a:pPr lvl="0"/>
            <a:r>
              <a:rPr lang="nl-NL" dirty="0" smtClean="0"/>
              <a:t>Drawbacks </a:t>
            </a:r>
            <a:r>
              <a:rPr lang="nl-NL" dirty="0" err="1" smtClean="0"/>
              <a:t>include</a:t>
            </a:r>
            <a:endParaRPr lang="nl-NL" dirty="0" smtClean="0"/>
          </a:p>
          <a:p>
            <a:pPr lvl="1"/>
            <a:r>
              <a:rPr lang="nl-NL" dirty="0" err="1" smtClean="0"/>
              <a:t>Licensing</a:t>
            </a:r>
            <a:r>
              <a:rPr lang="nl-NL" dirty="0" smtClean="0"/>
              <a:t>. Using the </a:t>
            </a:r>
            <a:r>
              <a:rPr lang="nl-NL" dirty="0" err="1" smtClean="0"/>
              <a:t>same</a:t>
            </a:r>
            <a:r>
              <a:rPr lang="nl-NL" dirty="0" smtClean="0"/>
              <a:t> font </a:t>
            </a:r>
            <a:r>
              <a:rPr lang="nl-NL" dirty="0" err="1" smtClean="0"/>
              <a:t>for</a:t>
            </a:r>
            <a:r>
              <a:rPr lang="nl-NL" dirty="0" smtClean="0"/>
              <a:t> print/Web </a:t>
            </a:r>
            <a:r>
              <a:rPr lang="nl-NL" dirty="0" err="1" smtClean="0"/>
              <a:t>often</a:t>
            </a:r>
            <a:r>
              <a:rPr lang="nl-NL" dirty="0" smtClean="0"/>
              <a:t> </a:t>
            </a:r>
            <a:r>
              <a:rPr lang="nl-NL" dirty="0" err="1" smtClean="0"/>
              <a:t>requres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licenses</a:t>
            </a:r>
            <a:r>
              <a:rPr lang="nl-NL" dirty="0" smtClean="0"/>
              <a:t>!</a:t>
            </a:r>
          </a:p>
          <a:p>
            <a:pPr lvl="1"/>
            <a:r>
              <a:rPr lang="nl-NL" dirty="0" err="1" smtClean="0"/>
              <a:t>Proprietary</a:t>
            </a:r>
            <a:r>
              <a:rPr lang="nl-NL" dirty="0" smtClean="0"/>
              <a:t> formats on </a:t>
            </a:r>
            <a:r>
              <a:rPr lang="nl-NL" dirty="0" err="1" smtClean="0"/>
              <a:t>older</a:t>
            </a:r>
            <a:r>
              <a:rPr lang="nl-NL" dirty="0" smtClean="0"/>
              <a:t> browsers</a:t>
            </a:r>
          </a:p>
          <a:p>
            <a:pPr lvl="1"/>
            <a:r>
              <a:rPr lang="nl-NL" dirty="0" err="1" smtClean="0"/>
              <a:t>Size</a:t>
            </a:r>
            <a:r>
              <a:rPr lang="nl-NL" dirty="0" smtClean="0"/>
              <a:t>. Fonts are big!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5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Topics</a:t>
            </a:r>
            <a:r>
              <a:rPr lang="tr-TR" dirty="0" smtClean="0"/>
              <a:t> &amp; </a:t>
            </a:r>
            <a:r>
              <a:rPr lang="tr-TR" dirty="0" err="1" smtClean="0"/>
              <a:t>Techniques</a:t>
            </a:r>
            <a:endParaRPr lang="tr-TR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tr-TR" dirty="0" err="1" smtClean="0"/>
              <a:t>Centering</a:t>
            </a:r>
            <a:r>
              <a:rPr lang="tr-TR" dirty="0" smtClean="0"/>
              <a:t> </a:t>
            </a:r>
            <a:r>
              <a:rPr lang="tr-TR" dirty="0" err="1" smtClean="0"/>
              <a:t>Block-level</a:t>
            </a:r>
            <a:r>
              <a:rPr lang="tr-TR" dirty="0" smtClean="0"/>
              <a:t> </a:t>
            </a:r>
            <a:r>
              <a:rPr lang="tr-TR" dirty="0" err="1" smtClean="0"/>
              <a:t>Elements</a:t>
            </a:r>
            <a:endParaRPr lang="tr-TR" dirty="0" smtClean="0"/>
          </a:p>
          <a:p>
            <a:pPr lvl="0"/>
            <a:r>
              <a:rPr lang="tr-TR" dirty="0" err="1" smtClean="0"/>
              <a:t>Multicolumn</a:t>
            </a:r>
            <a:r>
              <a:rPr lang="tr-TR" dirty="0" smtClean="0"/>
              <a:t> </a:t>
            </a:r>
            <a:r>
              <a:rPr lang="tr-TR" dirty="0" err="1" smtClean="0"/>
              <a:t>Layouts</a:t>
            </a:r>
            <a:endParaRPr lang="tr-TR" dirty="0" smtClean="0"/>
          </a:p>
          <a:p>
            <a:pPr lvl="0"/>
            <a:r>
              <a:rPr lang="tr-TR" dirty="0" smtClean="0"/>
              <a:t>Full </a:t>
            </a:r>
            <a:r>
              <a:rPr lang="tr-TR" dirty="0" err="1" smtClean="0"/>
              <a:t>Height</a:t>
            </a:r>
            <a:r>
              <a:rPr lang="tr-TR" dirty="0" smtClean="0"/>
              <a:t> </a:t>
            </a:r>
            <a:r>
              <a:rPr lang="tr-TR" dirty="0" err="1" smtClean="0"/>
              <a:t>Containers</a:t>
            </a:r>
            <a:endParaRPr lang="tr-TR" dirty="0" smtClean="0"/>
          </a:p>
          <a:p>
            <a:pPr lvl="0"/>
            <a:r>
              <a:rPr lang="tr-TR" dirty="0" err="1" smtClean="0"/>
              <a:t>Semantic</a:t>
            </a:r>
            <a:r>
              <a:rPr lang="tr-TR" dirty="0" smtClean="0"/>
              <a:t> Menus</a:t>
            </a:r>
          </a:p>
          <a:p>
            <a:pPr lvl="0"/>
            <a:r>
              <a:rPr lang="tr-TR" dirty="0" err="1" smtClean="0"/>
              <a:t>Dealing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hasLayout</a:t>
            </a:r>
            <a:r>
              <a:rPr lang="tr-TR" dirty="0" smtClean="0"/>
              <a:t> in IE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43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Solution: Web Font Services</a:t>
            </a:r>
            <a:endParaRPr lang="nl-NL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 dirty="0" err="1" smtClean="0"/>
              <a:t>Create</a:t>
            </a:r>
            <a:r>
              <a:rPr lang="nl-NL" dirty="0" smtClean="0"/>
              <a:t> a </a:t>
            </a:r>
            <a:r>
              <a:rPr lang="nl-NL" dirty="0" err="1" smtClean="0"/>
              <a:t>collection</a:t>
            </a:r>
            <a:r>
              <a:rPr lang="nl-NL" dirty="0" smtClean="0"/>
              <a:t> on the </a:t>
            </a:r>
            <a:r>
              <a:rPr lang="nl-NL" dirty="0" err="1" smtClean="0"/>
              <a:t>service's</a:t>
            </a:r>
            <a:r>
              <a:rPr lang="nl-NL" dirty="0" smtClean="0"/>
              <a:t> website</a:t>
            </a:r>
          </a:p>
          <a:p>
            <a:pPr lvl="0"/>
            <a:r>
              <a:rPr lang="nl-NL" dirty="0" err="1" smtClean="0"/>
              <a:t>Add</a:t>
            </a:r>
            <a:r>
              <a:rPr lang="nl-NL" dirty="0" smtClean="0"/>
              <a:t> the </a:t>
            </a:r>
            <a:r>
              <a:rPr lang="nl-NL" dirty="0" err="1" smtClean="0"/>
              <a:t>necessary</a:t>
            </a:r>
            <a:r>
              <a:rPr lang="nl-NL" dirty="0" smtClean="0"/>
              <a:t> </a:t>
            </a:r>
            <a:r>
              <a:rPr lang="nl-NL" dirty="0" err="1" smtClean="0"/>
              <a:t>JavaScript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&lt;</a:t>
            </a:r>
            <a:r>
              <a:rPr lang="nl-NL" dirty="0" err="1" smtClean="0"/>
              <a:t>head</a:t>
            </a:r>
            <a:r>
              <a:rPr lang="nl-NL" dirty="0" smtClean="0"/>
              <a:t>&gt;</a:t>
            </a:r>
          </a:p>
          <a:p>
            <a:pPr lvl="0"/>
            <a:r>
              <a:rPr lang="nl-NL" dirty="0" err="1" smtClean="0"/>
              <a:t>Use</a:t>
            </a:r>
            <a:r>
              <a:rPr lang="nl-NL" dirty="0" smtClean="0"/>
              <a:t> the fonts in </a:t>
            </a:r>
            <a:r>
              <a:rPr lang="nl-NL" dirty="0" err="1" smtClean="0"/>
              <a:t>your</a:t>
            </a:r>
            <a:r>
              <a:rPr lang="nl-NL" dirty="0" smtClean="0"/>
              <a:t> font-family </a:t>
            </a:r>
            <a:r>
              <a:rPr lang="nl-NL" dirty="0" err="1" smtClean="0"/>
              <a:t>declarations</a:t>
            </a:r>
            <a:r>
              <a:rPr lang="nl-NL" dirty="0" smtClean="0"/>
              <a:t> as </a:t>
            </a:r>
            <a:r>
              <a:rPr lang="nl-NL" dirty="0" err="1" smtClean="0"/>
              <a:t>normal</a:t>
            </a:r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82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Solution: Web Font Services</a:t>
            </a:r>
            <a:endParaRPr lang="nl-NL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 dirty="0" err="1" smtClean="0"/>
              <a:t>Uses</a:t>
            </a:r>
            <a:r>
              <a:rPr lang="nl-NL" dirty="0" smtClean="0"/>
              <a:t> </a:t>
            </a:r>
            <a:r>
              <a:rPr lang="nl-NL" dirty="0" err="1" smtClean="0"/>
              <a:t>infrastructure</a:t>
            </a:r>
            <a:r>
              <a:rPr lang="nl-NL" dirty="0" smtClean="0"/>
              <a:t> of provider (but </a:t>
            </a:r>
            <a:r>
              <a:rPr lang="nl-NL" dirty="0" err="1" smtClean="0"/>
              <a:t>size</a:t>
            </a:r>
            <a:r>
              <a:rPr lang="nl-NL" dirty="0" smtClean="0"/>
              <a:t> is </a:t>
            </a:r>
            <a:r>
              <a:rPr lang="nl-NL" dirty="0" err="1" smtClean="0"/>
              <a:t>still</a:t>
            </a:r>
            <a:r>
              <a:rPr lang="nl-NL" dirty="0" smtClean="0"/>
              <a:t> a concern)</a:t>
            </a:r>
          </a:p>
          <a:p>
            <a:pPr lvl="0"/>
            <a:r>
              <a:rPr lang="nl-NL" dirty="0" err="1" smtClean="0"/>
              <a:t>Licenses</a:t>
            </a:r>
            <a:r>
              <a:rPr lang="nl-NL" dirty="0" smtClean="0"/>
              <a:t> </a:t>
            </a:r>
            <a:r>
              <a:rPr lang="nl-NL" dirty="0" err="1" smtClean="0"/>
              <a:t>managed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endParaRPr lang="nl-NL" dirty="0" smtClean="0"/>
          </a:p>
          <a:p>
            <a:pPr lvl="0"/>
            <a:r>
              <a:rPr lang="nl-NL" dirty="0" err="1" smtClean="0"/>
              <a:t>Many</a:t>
            </a:r>
            <a:r>
              <a:rPr lang="nl-NL" dirty="0" smtClean="0"/>
              <a:t> free options </a:t>
            </a:r>
            <a:r>
              <a:rPr lang="nl-NL" dirty="0" err="1" smtClean="0"/>
              <a:t>exist</a:t>
            </a:r>
            <a:r>
              <a:rPr lang="nl-NL" dirty="0" smtClean="0"/>
              <a:t>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7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Solution: Web Font Services</a:t>
            </a:r>
            <a:endParaRPr lang="nl-NL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 dirty="0" smtClean="0">
                <a:hlinkClick r:id="rId3"/>
              </a:rPr>
              <a:t>Google Web Fonts </a:t>
            </a:r>
            <a:r>
              <a:rPr lang="nl-NL" dirty="0" smtClean="0"/>
              <a:t>(FOSS)</a:t>
            </a:r>
          </a:p>
          <a:p>
            <a:pPr lvl="0"/>
            <a:r>
              <a:rPr lang="nl-NL" dirty="0" smtClean="0">
                <a:hlinkClick r:id="rId4"/>
              </a:rPr>
              <a:t>Typekit</a:t>
            </a:r>
            <a:r>
              <a:rPr lang="nl-NL" dirty="0" smtClean="0"/>
              <a:t> (Free plan w/ </a:t>
            </a:r>
            <a:r>
              <a:rPr lang="nl-NL" dirty="0" err="1" smtClean="0"/>
              <a:t>paid</a:t>
            </a:r>
            <a:r>
              <a:rPr lang="nl-NL" dirty="0" smtClean="0"/>
              <a:t> </a:t>
            </a:r>
            <a:r>
              <a:rPr lang="nl-NL" dirty="0" err="1" smtClean="0"/>
              <a:t>tiers</a:t>
            </a:r>
            <a:r>
              <a:rPr lang="nl-NL" dirty="0" smtClean="0"/>
              <a:t>)</a:t>
            </a:r>
          </a:p>
          <a:p>
            <a:pPr lvl="0"/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others</a:t>
            </a:r>
            <a:r>
              <a:rPr lang="nl-NL" dirty="0" smtClean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52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&lt;aside&gt; Subpixel Rendering</a:t>
            </a:r>
            <a:endParaRPr lang="nl-NL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 smtClean="0"/>
              <a:t>Or, “Why do my web fonts look terrible?!”</a:t>
            </a:r>
          </a:p>
          <a:p>
            <a:pPr lvl="0"/>
            <a:r>
              <a:rPr lang="nl-NL" smtClean="0"/>
              <a:t>Each browser and OS renders fonts differently</a:t>
            </a:r>
          </a:p>
          <a:p>
            <a:pPr lvl="0"/>
            <a:r>
              <a:rPr lang="nl-NL" smtClean="0"/>
              <a:t>Jagged artifacts can occur when pixels are not blended as well as expected</a:t>
            </a:r>
          </a:p>
          <a:p>
            <a:pPr lvl="0"/>
            <a:r>
              <a:rPr lang="nl-NL" smtClean="0"/>
              <a:t>Preview your fonts on as many browsers as you're supporting!</a:t>
            </a:r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4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CSS3</a:t>
            </a:r>
            <a:endParaRPr lang="nl-NL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 smtClean="0"/>
              <a:t>Specification is broken down into modules rather than one large document</a:t>
            </a:r>
          </a:p>
          <a:p>
            <a:pPr lvl="0"/>
            <a:r>
              <a:rPr lang="nl-NL" smtClean="0"/>
              <a:t>Each module has its development cycle tracked separately</a:t>
            </a:r>
          </a:p>
          <a:p>
            <a:pPr lvl="1"/>
            <a:r>
              <a:rPr lang="nl-NL" smtClean="0"/>
              <a:t>Supersede or extend CSS2</a:t>
            </a:r>
          </a:p>
          <a:p>
            <a:pPr lvl="1"/>
            <a:r>
              <a:rPr lang="nl-NL" smtClean="0"/>
              <a:t>Backwards compatibility</a:t>
            </a:r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89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CSS3</a:t>
            </a:r>
            <a:endParaRPr lang="nl-NL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 smtClean="0"/>
              <a:t>New pseudo-selectors you can use right away</a:t>
            </a:r>
          </a:p>
          <a:p>
            <a:pPr lvl="0"/>
            <a:r>
              <a:rPr lang="nl-NL" smtClean="0"/>
              <a:t>Many new properties implemented using vendor prefixes until spec for that module is considered stable</a:t>
            </a:r>
          </a:p>
          <a:p>
            <a:pPr lvl="1"/>
            <a:r>
              <a:rPr lang="nl-NL" smtClean="0"/>
              <a:t>Yes, this means we have to declare the same thing several times…</a:t>
            </a:r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4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CSS3 Attribute Selectors</a:t>
            </a:r>
            <a:endParaRPr lang="nl-NL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 dirty="0" smtClean="0"/>
              <a:t>E[</a:t>
            </a:r>
            <a:r>
              <a:rPr lang="nl-NL" dirty="0" err="1" smtClean="0"/>
              <a:t>attr</a:t>
            </a:r>
            <a:r>
              <a:rPr lang="nl-NL" dirty="0" smtClean="0"/>
              <a:t>^=”val”]</a:t>
            </a:r>
          </a:p>
          <a:p>
            <a:pPr lvl="1"/>
            <a:r>
              <a:rPr lang="nl-NL" dirty="0" err="1" smtClean="0"/>
              <a:t>Selector</a:t>
            </a:r>
            <a:r>
              <a:rPr lang="nl-NL" dirty="0" smtClean="0"/>
              <a:t> has </a:t>
            </a:r>
            <a:r>
              <a:rPr lang="nl-NL" dirty="0" err="1" smtClean="0"/>
              <a:t>attribute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/>
              <a:t> </a:t>
            </a:r>
            <a:r>
              <a:rPr lang="nl-NL" dirty="0" err="1" smtClean="0"/>
              <a:t>begins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val</a:t>
            </a:r>
          </a:p>
          <a:p>
            <a:pPr lvl="0"/>
            <a:r>
              <a:rPr lang="nl-NL" dirty="0" smtClean="0"/>
              <a:t>E[</a:t>
            </a:r>
            <a:r>
              <a:rPr lang="nl-NL" dirty="0" err="1" smtClean="0"/>
              <a:t>attr</a:t>
            </a:r>
            <a:r>
              <a:rPr lang="nl-NL" dirty="0" smtClean="0"/>
              <a:t>$=”val”]</a:t>
            </a:r>
          </a:p>
          <a:p>
            <a:pPr lvl="1"/>
            <a:r>
              <a:rPr lang="nl-NL" dirty="0" err="1" smtClean="0"/>
              <a:t>Selector</a:t>
            </a:r>
            <a:r>
              <a:rPr lang="nl-NL" dirty="0" smtClean="0"/>
              <a:t> has </a:t>
            </a:r>
            <a:r>
              <a:rPr lang="nl-NL" dirty="0" err="1" smtClean="0"/>
              <a:t>attribute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/>
              <a:t> </a:t>
            </a:r>
            <a:r>
              <a:rPr lang="nl-NL" dirty="0" err="1" smtClean="0"/>
              <a:t>ends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val</a:t>
            </a:r>
          </a:p>
          <a:p>
            <a:pPr lvl="0"/>
            <a:r>
              <a:rPr lang="nl-NL" dirty="0" smtClean="0"/>
              <a:t>E[</a:t>
            </a:r>
            <a:r>
              <a:rPr lang="nl-NL" dirty="0" err="1" smtClean="0"/>
              <a:t>attr</a:t>
            </a:r>
            <a:r>
              <a:rPr lang="nl-NL" dirty="0" smtClean="0"/>
              <a:t>*=”val”]</a:t>
            </a:r>
          </a:p>
          <a:p>
            <a:pPr lvl="1"/>
            <a:r>
              <a:rPr lang="nl-NL" dirty="0" err="1" smtClean="0"/>
              <a:t>Selector</a:t>
            </a:r>
            <a:r>
              <a:rPr lang="nl-NL" dirty="0" smtClean="0"/>
              <a:t> has </a:t>
            </a:r>
            <a:r>
              <a:rPr lang="nl-NL" dirty="0" err="1" smtClean="0"/>
              <a:t>attribute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/>
              <a:t> </a:t>
            </a:r>
            <a:r>
              <a:rPr lang="nl-NL" dirty="0" err="1" smtClean="0"/>
              <a:t>contains</a:t>
            </a:r>
            <a:r>
              <a:rPr lang="nl-NL" dirty="0" smtClean="0"/>
              <a:t> </a:t>
            </a:r>
            <a:r>
              <a:rPr lang="nl-NL" dirty="0" err="1" smtClean="0"/>
              <a:t>substring</a:t>
            </a:r>
            <a:r>
              <a:rPr lang="nl-NL" dirty="0" smtClean="0"/>
              <a:t> val</a:t>
            </a:r>
          </a:p>
          <a:p>
            <a:r>
              <a:rPr lang="nl-NL" dirty="0" err="1" smtClean="0"/>
              <a:t>We’ve</a:t>
            </a:r>
            <a:r>
              <a:rPr lang="nl-NL" dirty="0" smtClean="0"/>
              <a:t> </a:t>
            </a:r>
            <a:r>
              <a:rPr lang="nl-NL" dirty="0" err="1" smtClean="0"/>
              <a:t>already</a:t>
            </a:r>
            <a:r>
              <a:rPr lang="nl-NL" dirty="0" smtClean="0"/>
              <a:t> been </a:t>
            </a:r>
            <a:r>
              <a:rPr lang="nl-NL" dirty="0" err="1" smtClean="0"/>
              <a:t>playing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endParaRPr lang="nl-NL" dirty="0"/>
          </a:p>
          <a:p>
            <a:pPr lvl="1"/>
            <a:r>
              <a:rPr lang="nl-NL" dirty="0" err="1" smtClean="0"/>
              <a:t>li:not</a:t>
            </a:r>
            <a:r>
              <a:rPr lang="nl-NL" dirty="0" smtClean="0"/>
              <a:t>([</a:t>
            </a:r>
            <a:r>
              <a:rPr lang="nl-NL" dirty="0" err="1" smtClean="0"/>
              <a:t>img</a:t>
            </a:r>
            <a:r>
              <a:rPr lang="nl-NL" dirty="0" smtClean="0"/>
              <a:t>]) is CSS3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CSS3 Pseudo-classes</a:t>
            </a:r>
            <a:endParaRPr lang="nl-NL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 smtClean="0"/>
              <a:t>E:enabled|disabled</a:t>
            </a:r>
          </a:p>
          <a:p>
            <a:pPr lvl="1"/>
            <a:r>
              <a:rPr lang="nl-NL" smtClean="0"/>
              <a:t>Used on form controls that are enabled or disabled</a:t>
            </a:r>
          </a:p>
          <a:p>
            <a:pPr lvl="0"/>
            <a:r>
              <a:rPr lang="nl-NL" smtClean="0"/>
              <a:t>E:empty</a:t>
            </a:r>
          </a:p>
          <a:p>
            <a:pPr lvl="1"/>
            <a:r>
              <a:rPr lang="nl-NL" smtClean="0"/>
              <a:t>Has no children (including text)</a:t>
            </a:r>
          </a:p>
          <a:p>
            <a:pPr lvl="0"/>
            <a:r>
              <a:rPr lang="nl-NL" smtClean="0"/>
              <a:t>E:last-child</a:t>
            </a:r>
          </a:p>
          <a:p>
            <a:pPr lvl="1"/>
            <a:r>
              <a:rPr lang="nl-NL" smtClean="0"/>
              <a:t>Is the last child of the element's parent</a:t>
            </a:r>
          </a:p>
          <a:p>
            <a:pPr lvl="0"/>
            <a:r>
              <a:rPr lang="nl-NL" smtClean="0"/>
              <a:t>E:nth-child(children)</a:t>
            </a:r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24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CSS3 Pseudo-classes</a:t>
            </a:r>
            <a:endParaRPr lang="nl-NL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 dirty="0" err="1" smtClean="0"/>
              <a:t>E:nth-child</a:t>
            </a:r>
            <a:r>
              <a:rPr lang="nl-NL" dirty="0" smtClean="0"/>
              <a:t>(</a:t>
            </a:r>
            <a:r>
              <a:rPr lang="nl-NL" dirty="0" err="1" smtClean="0"/>
              <a:t>children</a:t>
            </a:r>
            <a:r>
              <a:rPr lang="nl-NL" dirty="0" smtClean="0"/>
              <a:t>)</a:t>
            </a:r>
          </a:p>
          <a:p>
            <a:pPr lvl="0"/>
            <a:r>
              <a:rPr lang="nl-NL" dirty="0" err="1" smtClean="0"/>
              <a:t>children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“even,” “</a:t>
            </a:r>
            <a:r>
              <a:rPr lang="nl-NL" dirty="0" err="1" smtClean="0"/>
              <a:t>odd</a:t>
            </a:r>
            <a:r>
              <a:rPr lang="nl-NL" dirty="0" smtClean="0"/>
              <a:t>,” or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algebraic</a:t>
            </a:r>
            <a:r>
              <a:rPr lang="nl-NL" dirty="0" smtClean="0"/>
              <a:t> </a:t>
            </a:r>
            <a:r>
              <a:rPr lang="nl-NL" dirty="0" err="1" smtClean="0"/>
              <a:t>equation</a:t>
            </a:r>
            <a:endParaRPr lang="nl-NL" dirty="0" smtClean="0"/>
          </a:p>
          <a:p>
            <a:pPr lvl="0"/>
            <a:r>
              <a:rPr lang="nl-NL" dirty="0" smtClean="0"/>
              <a:t>n in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equation</a:t>
            </a:r>
            <a:r>
              <a:rPr lang="nl-NL" dirty="0" smtClean="0"/>
              <a:t> </a:t>
            </a:r>
            <a:r>
              <a:rPr lang="nl-NL" dirty="0" err="1" smtClean="0"/>
              <a:t>represents</a:t>
            </a:r>
            <a:r>
              <a:rPr lang="nl-NL" dirty="0" smtClean="0"/>
              <a:t> integers 0..infinity</a:t>
            </a:r>
          </a:p>
          <a:p>
            <a:pPr lvl="1"/>
            <a:r>
              <a:rPr lang="nl-NL" dirty="0" err="1" smtClean="0"/>
              <a:t>ul:nth-child</a:t>
            </a:r>
            <a:r>
              <a:rPr lang="nl-NL" dirty="0" smtClean="0"/>
              <a:t>(3n) { } /* </a:t>
            </a:r>
            <a:r>
              <a:rPr lang="nl-NL" dirty="0" err="1" smtClean="0"/>
              <a:t>Every</a:t>
            </a:r>
            <a:r>
              <a:rPr lang="nl-NL" dirty="0" smtClean="0"/>
              <a:t> </a:t>
            </a:r>
            <a:r>
              <a:rPr lang="nl-NL" dirty="0" err="1" smtClean="0"/>
              <a:t>third</a:t>
            </a:r>
            <a:r>
              <a:rPr lang="nl-NL" dirty="0" smtClean="0"/>
              <a:t> element */</a:t>
            </a:r>
          </a:p>
          <a:p>
            <a:pPr lvl="1"/>
            <a:r>
              <a:rPr lang="nl-NL" dirty="0" err="1" smtClean="0"/>
              <a:t>ul:nth-child</a:t>
            </a:r>
            <a:r>
              <a:rPr lang="nl-NL" dirty="0" smtClean="0"/>
              <a:t>(-n+5) /* First five </a:t>
            </a:r>
            <a:r>
              <a:rPr lang="nl-NL" dirty="0" err="1" smtClean="0"/>
              <a:t>elements</a:t>
            </a:r>
            <a:r>
              <a:rPr lang="nl-NL" dirty="0" smtClean="0"/>
              <a:t> */</a:t>
            </a:r>
          </a:p>
          <a:p>
            <a:pPr lvl="1"/>
            <a:r>
              <a:rPr lang="nl-NL" dirty="0" smtClean="0">
                <a:hlinkClick r:id="rId3"/>
              </a:rPr>
              <a:t>http://css-tricks.com/how-nth-child-works/</a:t>
            </a:r>
          </a:p>
          <a:p>
            <a:pPr lvl="0"/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others</a:t>
            </a:r>
            <a:r>
              <a:rPr lang="nl-NL" dirty="0" smtClean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24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CSS3 Pseudo-elements</a:t>
            </a:r>
            <a:endParaRPr lang="nl-NL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 smtClean="0"/>
              <a:t>Now distinguished by pseudo-classes by using double-colon (::) delimiter</a:t>
            </a:r>
          </a:p>
          <a:p>
            <a:pPr lvl="1"/>
            <a:r>
              <a:rPr lang="nl-NL" smtClean="0"/>
              <a:t>Must also accept single-colon notation for backwards compatibility</a:t>
            </a:r>
          </a:p>
          <a:p>
            <a:pPr lvl="0"/>
            <a:r>
              <a:rPr lang="nl-NL" smtClean="0"/>
              <a:t>E::first-line</a:t>
            </a:r>
          </a:p>
          <a:p>
            <a:pPr lvl="1"/>
            <a:r>
              <a:rPr lang="nl-NL" smtClean="0"/>
              <a:t>Selects the first line of an element as it is displayed by the browser</a:t>
            </a:r>
          </a:p>
          <a:p>
            <a:pPr lvl="0"/>
            <a:r>
              <a:rPr lang="nl-NL" smtClean="0"/>
              <a:t>E::first-letter</a:t>
            </a:r>
          </a:p>
          <a:p>
            <a:pPr lvl="1"/>
            <a:r>
              <a:rPr lang="nl-NL" smtClean="0"/>
              <a:t>Selects first letter of an element</a:t>
            </a:r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06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Topics</a:t>
            </a:r>
            <a:r>
              <a:rPr lang="tr-TR" dirty="0"/>
              <a:t> &amp; </a:t>
            </a:r>
            <a:r>
              <a:rPr lang="tr-TR" dirty="0" err="1"/>
              <a:t>Techniques</a:t>
            </a:r>
            <a:endParaRPr lang="tr-TR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Techniques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Clearing</a:t>
            </a:r>
            <a:r>
              <a:rPr lang="tr-TR" dirty="0"/>
              <a:t> </a:t>
            </a:r>
            <a:r>
              <a:rPr lang="tr-TR" dirty="0" err="1"/>
              <a:t>Floats</a:t>
            </a:r>
            <a:endParaRPr lang="tr-TR" dirty="0"/>
          </a:p>
          <a:p>
            <a:pPr lvl="0"/>
            <a:r>
              <a:rPr lang="tr-TR" dirty="0" smtClean="0"/>
              <a:t>Web </a:t>
            </a:r>
            <a:r>
              <a:rPr lang="tr-TR" dirty="0" err="1" smtClean="0"/>
              <a:t>Fonts</a:t>
            </a:r>
            <a:endParaRPr lang="tr-TR" dirty="0" smtClean="0"/>
          </a:p>
          <a:p>
            <a:pPr lvl="0"/>
            <a:r>
              <a:rPr lang="tr-TR" dirty="0" smtClean="0"/>
              <a:t>CSS3</a:t>
            </a:r>
          </a:p>
          <a:p>
            <a:pPr lvl="0"/>
            <a:r>
              <a:rPr lang="tr-TR" dirty="0" err="1" smtClean="0"/>
              <a:t>Fixed</a:t>
            </a:r>
            <a:r>
              <a:rPr lang="tr-TR" dirty="0" smtClean="0"/>
              <a:t> </a:t>
            </a:r>
            <a:r>
              <a:rPr lang="tr-TR" dirty="0" err="1" smtClean="0"/>
              <a:t>vs</a:t>
            </a:r>
            <a:r>
              <a:rPr lang="tr-TR" dirty="0" smtClean="0"/>
              <a:t> </a:t>
            </a:r>
            <a:r>
              <a:rPr lang="tr-TR" dirty="0" err="1" smtClean="0"/>
              <a:t>Fluid</a:t>
            </a:r>
            <a:r>
              <a:rPr lang="tr-TR" dirty="0" smtClean="0"/>
              <a:t> </a:t>
            </a:r>
            <a:r>
              <a:rPr lang="tr-TR" dirty="0" err="1" smtClean="0"/>
              <a:t>Layouts</a:t>
            </a:r>
            <a:endParaRPr lang="tr-TR" dirty="0" smtClean="0"/>
          </a:p>
          <a:p>
            <a:pPr lvl="0"/>
            <a:r>
              <a:rPr lang="tr-TR" dirty="0" smtClean="0"/>
              <a:t>Media </a:t>
            </a:r>
            <a:r>
              <a:rPr lang="tr-TR" dirty="0" err="1" smtClean="0"/>
              <a:t>Types</a:t>
            </a:r>
            <a:endParaRPr lang="tr-TR" dirty="0" smtClean="0"/>
          </a:p>
          <a:p>
            <a:pPr lvl="0"/>
            <a:r>
              <a:rPr lang="tr-TR" dirty="0" smtClean="0"/>
              <a:t>Media </a:t>
            </a:r>
            <a:r>
              <a:rPr lang="tr-TR" dirty="0" err="1" smtClean="0"/>
              <a:t>Queries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Responsive</a:t>
            </a:r>
            <a:r>
              <a:rPr lang="tr-TR" dirty="0" smtClean="0"/>
              <a:t> Design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41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&lt;aside&gt; Vendor Prefixes</a:t>
            </a:r>
            <a:endParaRPr lang="nl-NL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 smtClean="0"/>
              <a:t>New, unofficial features require vendor prefixes</a:t>
            </a:r>
          </a:p>
          <a:p>
            <a:pPr lvl="0"/>
            <a:r>
              <a:rPr lang="nl-NL" smtClean="0"/>
              <a:t>Each starts with a – by convention</a:t>
            </a:r>
          </a:p>
          <a:p>
            <a:pPr lvl="0"/>
            <a:r>
              <a:rPr lang="nl-NL" smtClean="0"/>
              <a:t>Prevents reliance on non-standard behavior</a:t>
            </a:r>
          </a:p>
          <a:p>
            <a:pPr lvl="0"/>
            <a:r>
              <a:rPr lang="nl-NL" smtClean="0"/>
              <a:t>Once behavior is standardized, prefixes are dropped</a:t>
            </a:r>
          </a:p>
          <a:p>
            <a:pPr lvl="0"/>
            <a:r>
              <a:rPr lang="nl-NL" smtClean="0"/>
              <a:t>Check to see which prefixes you need for maximum browser coverage!</a:t>
            </a:r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88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CSS3 Properties Example</a:t>
            </a:r>
            <a:endParaRPr lang="nl-NL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/* Example */</a:t>
            </a:r>
          </a:p>
          <a:p>
            <a:pPr lvl="0"/>
            <a:endParaRPr lang="en-US" dirty="0" smtClean="0"/>
          </a:p>
          <a:p>
            <a:pPr marL="349925" lvl="1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#my-id {</a:t>
            </a:r>
          </a:p>
          <a:p>
            <a:pPr marL="349925" lvl="1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   background: </a:t>
            </a:r>
            <a:r>
              <a:rPr lang="en-US" dirty="0" err="1" smtClean="0">
                <a:latin typeface="Times New Roman"/>
                <a:cs typeface="Times New Roman"/>
              </a:rPr>
              <a:t>url</a:t>
            </a:r>
            <a:r>
              <a:rPr lang="en-US" dirty="0" smtClean="0">
                <a:latin typeface="Times New Roman"/>
                <a:cs typeface="Times New Roman"/>
              </a:rPr>
              <a:t>(path/to/</a:t>
            </a:r>
            <a:r>
              <a:rPr lang="en-US" dirty="0" err="1" smtClean="0">
                <a:latin typeface="Times New Roman"/>
                <a:cs typeface="Times New Roman"/>
              </a:rPr>
              <a:t>image.jpg</a:t>
            </a:r>
            <a:r>
              <a:rPr lang="en-US" dirty="0" smtClean="0">
                <a:latin typeface="Times New Roman"/>
                <a:cs typeface="Times New Roman"/>
              </a:rPr>
              <a:t>) no-repeat;</a:t>
            </a:r>
          </a:p>
          <a:p>
            <a:pPr marL="349925" lvl="1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   -</a:t>
            </a:r>
            <a:r>
              <a:rPr lang="en-US" dirty="0" err="1" smtClean="0">
                <a:latin typeface="Times New Roman"/>
                <a:cs typeface="Times New Roman"/>
              </a:rPr>
              <a:t>moz</a:t>
            </a:r>
            <a:r>
              <a:rPr lang="en-US" dirty="0" smtClean="0">
                <a:latin typeface="Times New Roman"/>
                <a:cs typeface="Times New Roman"/>
              </a:rPr>
              <a:t>-background-size: 100% 100%;</a:t>
            </a:r>
          </a:p>
          <a:p>
            <a:pPr marL="349925" lvl="1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   -o-background-size: 100% 100%;</a:t>
            </a:r>
          </a:p>
          <a:p>
            <a:pPr marL="349925" lvl="1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   -</a:t>
            </a:r>
            <a:r>
              <a:rPr lang="en-US" dirty="0" err="1" smtClean="0">
                <a:latin typeface="Times New Roman"/>
                <a:cs typeface="Times New Roman"/>
              </a:rPr>
              <a:t>webkit</a:t>
            </a:r>
            <a:r>
              <a:rPr lang="en-US" dirty="0" smtClean="0">
                <a:latin typeface="Times New Roman"/>
                <a:cs typeface="Times New Roman"/>
              </a:rPr>
              <a:t>-background-size: 100% 100%;</a:t>
            </a:r>
          </a:p>
          <a:p>
            <a:pPr marL="349925" lvl="1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    background-size: 100% 100%;</a:t>
            </a:r>
          </a:p>
          <a:p>
            <a:pPr marL="349925" lvl="1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}</a:t>
            </a:r>
          </a:p>
          <a:p>
            <a:pPr lvl="0"/>
            <a:r>
              <a:rPr lang="en-US" dirty="0" smtClean="0"/>
              <a:t>Resizes the background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14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Other CSS3 Properties</a:t>
            </a:r>
            <a:endParaRPr lang="nl-NL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border-radius</a:t>
            </a:r>
          </a:p>
          <a:p>
            <a:pPr lvl="1"/>
            <a:r>
              <a:rPr lang="en-US" smtClean="0"/>
              <a:t>Rounded corners (!)</a:t>
            </a:r>
          </a:p>
          <a:p>
            <a:pPr lvl="1"/>
            <a:r>
              <a:rPr lang="en-US" smtClean="0"/>
              <a:t>Circles</a:t>
            </a:r>
          </a:p>
          <a:p>
            <a:pPr lvl="0"/>
            <a:r>
              <a:rPr lang="en-US" smtClean="0"/>
              <a:t>resize</a:t>
            </a:r>
          </a:p>
          <a:p>
            <a:pPr lvl="1"/>
            <a:r>
              <a:rPr lang="en-US" smtClean="0"/>
              <a:t>Allows you to define how &lt;textarea&gt; is resized</a:t>
            </a:r>
          </a:p>
          <a:p>
            <a:pPr lvl="0"/>
            <a:r>
              <a:rPr lang="en-US" smtClean="0"/>
              <a:t>transition</a:t>
            </a:r>
          </a:p>
          <a:p>
            <a:pPr lvl="1"/>
            <a:r>
              <a:rPr lang="en-US" smtClean="0"/>
              <a:t>Animate changes in a given property's value w/o JS</a:t>
            </a:r>
          </a:p>
          <a:p>
            <a:pPr lvl="1"/>
            <a:r>
              <a:rPr lang="en-US" smtClean="0"/>
              <a:t>Paired with :hover pseudo-class</a:t>
            </a:r>
          </a:p>
          <a:p>
            <a:pPr lvl="0"/>
            <a:r>
              <a:rPr lang="en-US" smtClean="0"/>
              <a:t>Many more exist. Play! Experiment!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8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Progressive</a:t>
            </a:r>
            <a:r>
              <a:rPr lang="nl-NL" dirty="0" smtClean="0"/>
              <a:t> Enhancement</a:t>
            </a:r>
            <a:endParaRPr lang="nl-NL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Start with content, marked up in a semantically correct way</a:t>
            </a:r>
          </a:p>
          <a:p>
            <a:pPr lvl="0"/>
            <a:r>
              <a:rPr lang="en-US" dirty="0" smtClean="0"/>
              <a:t>Add CSS, then JS</a:t>
            </a:r>
          </a:p>
          <a:p>
            <a:pPr lvl="0"/>
            <a:r>
              <a:rPr lang="en-US" dirty="0" smtClean="0"/>
              <a:t>Provide the base, then enhance with newer features</a:t>
            </a:r>
          </a:p>
          <a:p>
            <a:pPr lvl="0"/>
            <a:r>
              <a:rPr lang="en-US" dirty="0" smtClean="0"/>
              <a:t>Allows you to create a site that supports older browsers while providing newer functionality to more advanced ones.</a:t>
            </a:r>
          </a:p>
          <a:p>
            <a:pPr lvl="0"/>
            <a:r>
              <a:rPr lang="en-US" dirty="0" smtClean="0"/>
              <a:t>We'll revisit this concept often!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2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12"/>
            <a:ext cx="8591041" cy="827777"/>
          </a:xfrm>
        </p:spPr>
        <p:txBody>
          <a:bodyPr/>
          <a:lstStyle/>
          <a:p>
            <a:r>
              <a:rPr lang="nl-NL" dirty="0" smtClean="0"/>
              <a:t>&lt;</a:t>
            </a:r>
            <a:r>
              <a:rPr lang="nl-NL" dirty="0" err="1" smtClean="0"/>
              <a:t>aside</a:t>
            </a:r>
            <a:r>
              <a:rPr lang="nl-NL" dirty="0" smtClean="0"/>
              <a:t>&gt; </a:t>
            </a:r>
            <a:r>
              <a:rPr lang="nl-NL" dirty="0" err="1" smtClean="0"/>
              <a:t>Graceful</a:t>
            </a:r>
            <a:r>
              <a:rPr lang="nl-NL" dirty="0" smtClean="0"/>
              <a:t> </a:t>
            </a:r>
            <a:r>
              <a:rPr lang="nl-NL" dirty="0" err="1" smtClean="0"/>
              <a:t>Degradation</a:t>
            </a:r>
            <a:r>
              <a:rPr lang="nl-NL" dirty="0" smtClean="0"/>
              <a:t>?</a:t>
            </a:r>
            <a:endParaRPr lang="nl-NL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“Precursor” to Progressive Enhancement</a:t>
            </a:r>
          </a:p>
          <a:p>
            <a:pPr lvl="0"/>
            <a:r>
              <a:rPr lang="en-US" smtClean="0"/>
              <a:t>Create the best experience first, and then make sure it fails safely in unsupported browsers</a:t>
            </a:r>
          </a:p>
          <a:p>
            <a:pPr lvl="1"/>
            <a:r>
              <a:rPr lang="en-US" smtClean="0"/>
              <a:t>Difficult to retrofit</a:t>
            </a:r>
          </a:p>
          <a:p>
            <a:pPr lvl="1"/>
            <a:r>
              <a:rPr lang="en-US" smtClean="0"/>
              <a:t>Foundation may be unsound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Fixed vs Fluid Layouts</a:t>
            </a:r>
            <a:endParaRPr lang="nl-NL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Fixed width layouts have a pre-defined width for each column</a:t>
            </a:r>
          </a:p>
          <a:p>
            <a:pPr lvl="0"/>
            <a:r>
              <a:rPr lang="en-US" smtClean="0"/>
              <a:t>Fluid width layouts are based on proportions (percentages), expand or contract according to display resolution</a:t>
            </a:r>
          </a:p>
          <a:p>
            <a:pPr lvl="0"/>
            <a:r>
              <a:rPr lang="en-US" smtClean="0"/>
              <a:t>Examples of fixed and fluid layouts have been presented in the previous examples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6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&lt;aside&gt; Fluid Media</a:t>
            </a:r>
            <a:endParaRPr lang="nl-NL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img, object { max-width:100%; }</a:t>
            </a:r>
          </a:p>
          <a:p>
            <a:pPr lvl="0"/>
            <a:r>
              <a:rPr lang="en-US" smtClean="0"/>
              <a:t>lte IE6 needs width instead</a:t>
            </a:r>
          </a:p>
          <a:p>
            <a:pPr lvl="0"/>
            <a:r>
              <a:rPr lang="en-US" smtClean="0"/>
              <a:t>IE Win is terrible at resizing images without artifacting by default</a:t>
            </a:r>
          </a:p>
          <a:p>
            <a:pPr lvl="0"/>
            <a:r>
              <a:rPr lang="en-US" smtClean="0"/>
              <a:t>Fix: -ms-interpolation-mode=bicubic;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26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Media Types</a:t>
            </a:r>
            <a:endParaRPr lang="nl-NL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 the media attribute when linking to external style sheet</a:t>
            </a:r>
          </a:p>
          <a:p>
            <a:pPr lvl="1"/>
            <a:r>
              <a:rPr lang="en-US" smtClean="0"/>
              <a:t>All</a:t>
            </a:r>
          </a:p>
          <a:p>
            <a:pPr lvl="1"/>
            <a:r>
              <a:rPr lang="en-US" smtClean="0"/>
              <a:t>Screen</a:t>
            </a:r>
          </a:p>
          <a:p>
            <a:pPr lvl="1"/>
            <a:r>
              <a:rPr lang="en-US" smtClean="0"/>
              <a:t>Print</a:t>
            </a:r>
          </a:p>
          <a:p>
            <a:pPr lvl="1"/>
            <a:r>
              <a:rPr lang="en-US" smtClean="0"/>
              <a:t>etc.</a:t>
            </a:r>
          </a:p>
          <a:p>
            <a:pPr lvl="0"/>
            <a:r>
              <a:rPr lang="en-US" smtClean="0"/>
              <a:t>Can also use @media &lt;type&gt; { } to enclose blocks of CSS inside the stylesheet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0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Media Queries</a:t>
            </a:r>
            <a:endParaRPr lang="nl-NL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r>
              <a:rPr lang="en-US" smtClean="0"/>
              <a:t>Extended from the notion of media types</a:t>
            </a:r>
          </a:p>
          <a:p>
            <a:pPr lvl="0"/>
            <a:r>
              <a:rPr lang="en-US" smtClean="0"/>
              <a:t>Query the capabilities of the media being rendered to</a:t>
            </a:r>
          </a:p>
          <a:p>
            <a:pPr lvl="0"/>
            <a:r>
              <a:rPr lang="en-US" smtClean="0"/>
              <a:t>Example:</a:t>
            </a:r>
          </a:p>
          <a:p>
            <a:pPr lvl="0"/>
            <a:r>
              <a:rPr lang="en-US" smtClean="0"/>
              <a:t>@media screen and (max-device-width: 480px)</a:t>
            </a:r>
          </a:p>
          <a:p>
            <a:pPr lvl="2"/>
            <a:r>
              <a:rPr lang="en-US" smtClean="0"/>
              <a:t>{</a:t>
            </a:r>
          </a:p>
          <a:p>
            <a:pPr lvl="2"/>
            <a:r>
              <a:rPr lang="fr-FR" smtClean="0"/>
              <a:t>/* Rules */</a:t>
            </a:r>
          </a:p>
          <a:p>
            <a:pPr lvl="2"/>
            <a:r>
              <a:rPr lang="fr-FR" smtClean="0"/>
              <a:t>}</a:t>
            </a:r>
          </a:p>
          <a:p>
            <a:pPr lvl="2"/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64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Many Experiences...One Site?</a:t>
            </a:r>
            <a:endParaRPr lang="nl-NL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fr-FR" smtClean="0"/>
          </a:p>
          <a:p>
            <a:pPr lvl="0"/>
            <a:r>
              <a:rPr lang="fr-FR" smtClean="0"/>
              <a:t>Websites are viewed on a variety of devices</a:t>
            </a:r>
          </a:p>
          <a:p>
            <a:pPr lvl="1"/>
            <a:r>
              <a:rPr lang="fr-FR" smtClean="0"/>
              <a:t>Desktop</a:t>
            </a:r>
          </a:p>
          <a:p>
            <a:pPr lvl="1"/>
            <a:r>
              <a:rPr lang="fr-FR" smtClean="0"/>
              <a:t>Laptop</a:t>
            </a:r>
          </a:p>
          <a:p>
            <a:pPr lvl="1"/>
            <a:r>
              <a:rPr lang="fr-FR" smtClean="0"/>
              <a:t>Netbook</a:t>
            </a:r>
          </a:p>
          <a:p>
            <a:pPr lvl="1"/>
            <a:r>
              <a:rPr lang="fr-FR" smtClean="0"/>
              <a:t>Tablet</a:t>
            </a:r>
          </a:p>
          <a:p>
            <a:pPr lvl="1"/>
            <a:r>
              <a:rPr lang="fr-FR" smtClean="0"/>
              <a:t>Smartphone</a:t>
            </a:r>
          </a:p>
          <a:p>
            <a:pPr lvl="1"/>
            <a:r>
              <a:rPr lang="fr-FR" smtClean="0"/>
              <a:t>…?</a:t>
            </a:r>
          </a:p>
          <a:p>
            <a:pPr lvl="0"/>
            <a:r>
              <a:rPr lang="fr-FR" smtClean="0"/>
              <a:t>User experience differs from device to device</a:t>
            </a:r>
          </a:p>
          <a:p>
            <a:pPr lvl="0"/>
            <a:r>
              <a:rPr lang="fr-FR" smtClean="0"/>
              <a:t>But we only have one layout... Right?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20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Centering Block-level Elements</a:t>
            </a:r>
            <a:endParaRPr lang="tr-TR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tr-TR" smtClean="0"/>
              <a:t>Given: A block-level element less than 100% width</a:t>
            </a:r>
          </a:p>
          <a:p>
            <a:pPr lvl="0"/>
            <a:r>
              <a:rPr lang="tr-TR" smtClean="0"/>
              <a:t>Problem: I can't center it!</a:t>
            </a:r>
          </a:p>
          <a:p>
            <a:pPr lvl="1"/>
            <a:r>
              <a:rPr lang="tr-TR" smtClean="0"/>
              <a:t>Hint: text-align:center; won't help...</a:t>
            </a:r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58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Responsive Design</a:t>
            </a:r>
            <a:endParaRPr lang="nl-NL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fr-FR" dirty="0" smtClean="0"/>
          </a:p>
          <a:p>
            <a:pPr lvl="0"/>
            <a:r>
              <a:rPr lang="fr-FR" dirty="0" smtClean="0"/>
              <a:t>Pairs media </a:t>
            </a:r>
            <a:r>
              <a:rPr lang="fr-FR" dirty="0" err="1" smtClean="0"/>
              <a:t>queries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rules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dictate</a:t>
            </a:r>
            <a:r>
              <a:rPr lang="fr-FR" dirty="0" smtClean="0"/>
              <a:t> </a:t>
            </a:r>
            <a:r>
              <a:rPr lang="fr-FR" dirty="0" err="1" smtClean="0"/>
              <a:t>positioning</a:t>
            </a:r>
            <a:endParaRPr lang="fr-FR" dirty="0" smtClean="0"/>
          </a:p>
          <a:p>
            <a:pPr lvl="0"/>
            <a:r>
              <a:rPr lang="fr-FR" dirty="0" smtClean="0"/>
              <a:t>Start </a:t>
            </a:r>
            <a:r>
              <a:rPr lang="fr-FR" dirty="0" err="1" smtClean="0"/>
              <a:t>with</a:t>
            </a:r>
            <a:r>
              <a:rPr lang="fr-FR" dirty="0" smtClean="0"/>
              <a:t> no max </a:t>
            </a:r>
            <a:r>
              <a:rPr lang="fr-FR" dirty="0" err="1" smtClean="0"/>
              <a:t>width</a:t>
            </a:r>
            <a:r>
              <a:rPr lang="fr-FR" dirty="0" smtClean="0"/>
              <a:t>, </a:t>
            </a:r>
            <a:r>
              <a:rPr lang="fr-FR" dirty="0" err="1" smtClean="0"/>
              <a:t>respond</a:t>
            </a:r>
            <a:r>
              <a:rPr lang="fr-FR" dirty="0" smtClean="0"/>
              <a:t> to </a:t>
            </a:r>
            <a:r>
              <a:rPr lang="fr-FR" dirty="0" err="1" smtClean="0"/>
              <a:t>increasing</a:t>
            </a:r>
            <a:r>
              <a:rPr lang="fr-FR" dirty="0" smtClean="0"/>
              <a:t> max </a:t>
            </a:r>
            <a:r>
              <a:rPr lang="fr-FR" dirty="0" err="1" smtClean="0"/>
              <a:t>widths</a:t>
            </a:r>
            <a:endParaRPr lang="fr-FR" dirty="0" smtClean="0"/>
          </a:p>
          <a:p>
            <a:pPr lvl="1"/>
            <a:r>
              <a:rPr lang="fr-FR" dirty="0" err="1" smtClean="0"/>
              <a:t>Remember</a:t>
            </a:r>
            <a:r>
              <a:rPr lang="fr-FR" dirty="0" smtClean="0"/>
              <a:t> </a:t>
            </a:r>
            <a:r>
              <a:rPr lang="fr-FR" dirty="0" err="1" smtClean="0"/>
              <a:t>specificity</a:t>
            </a:r>
            <a:r>
              <a:rPr lang="fr-FR" dirty="0" smtClean="0"/>
              <a:t>? In case of a </a:t>
            </a:r>
            <a:r>
              <a:rPr lang="fr-FR" dirty="0" err="1" smtClean="0"/>
              <a:t>tie</a:t>
            </a:r>
            <a:r>
              <a:rPr lang="fr-FR" dirty="0" smtClean="0"/>
              <a:t>, the last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apply</a:t>
            </a:r>
            <a:endParaRPr lang="fr-FR" dirty="0" smtClean="0"/>
          </a:p>
          <a:p>
            <a:pPr lvl="0"/>
            <a:r>
              <a:rPr lang="fr-FR" dirty="0" smtClean="0"/>
              <a:t>Can </a:t>
            </a:r>
            <a:r>
              <a:rPr lang="fr-FR" dirty="0" err="1" smtClean="0"/>
              <a:t>completely</a:t>
            </a:r>
            <a:r>
              <a:rPr lang="fr-FR" dirty="0" smtClean="0"/>
              <a:t> </a:t>
            </a:r>
            <a:r>
              <a:rPr lang="fr-FR" dirty="0" err="1" smtClean="0"/>
              <a:t>rearrange</a:t>
            </a:r>
            <a:r>
              <a:rPr lang="fr-FR" dirty="0" smtClean="0"/>
              <a:t> the document </a:t>
            </a:r>
            <a:r>
              <a:rPr lang="fr-FR" dirty="0" err="1" smtClean="0"/>
              <a:t>with</a:t>
            </a:r>
            <a:r>
              <a:rPr lang="fr-FR" dirty="0" smtClean="0"/>
              <a:t> good </a:t>
            </a:r>
            <a:r>
              <a:rPr lang="fr-FR" dirty="0" err="1" smtClean="0"/>
              <a:t>semantic</a:t>
            </a:r>
            <a:r>
              <a:rPr lang="fr-FR" dirty="0" smtClean="0"/>
              <a:t> </a:t>
            </a:r>
            <a:r>
              <a:rPr lang="fr-FR" dirty="0" err="1" smtClean="0"/>
              <a:t>markup</a:t>
            </a:r>
            <a:r>
              <a:rPr lang="fr-FR" dirty="0" smtClean="0"/>
              <a:t>!</a:t>
            </a:r>
          </a:p>
          <a:p>
            <a:pPr lvl="0"/>
            <a:r>
              <a:rPr lang="fr-FR" dirty="0" smtClean="0">
                <a:hlinkClick r:id="rId3"/>
              </a:rPr>
              <a:t>http://www.alistapart.com/articles/responsive- web-design/</a:t>
            </a:r>
            <a:endParaRPr lang="fr-FR" dirty="0" smtClean="0">
              <a:hlinkClick r:id="rId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1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&lt;note</a:t>
            </a:r>
            <a:r>
              <a:rPr lang="nl-NL" dirty="0" smtClean="0"/>
              <a:t>&gt;</a:t>
            </a:r>
            <a:br>
              <a:rPr lang="nl-NL" dirty="0" smtClean="0"/>
            </a:br>
            <a:r>
              <a:rPr lang="nl-NL" dirty="0" err="1" smtClean="0"/>
              <a:t>Assignment</a:t>
            </a:r>
            <a:r>
              <a:rPr lang="nl-NL" dirty="0" smtClean="0"/>
              <a:t> #1</a:t>
            </a:r>
            <a:endParaRPr lang="nl-NL" dirty="0" smtClean="0">
              <a:hlinkClick r:id="rId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fr-FR" smtClean="0"/>
          </a:p>
          <a:p>
            <a:pPr lvl="0"/>
            <a:r>
              <a:rPr lang="fr-FR" smtClean="0"/>
              <a:t>(X)HTML Resume</a:t>
            </a:r>
          </a:p>
          <a:p>
            <a:pPr lvl="0"/>
            <a:r>
              <a:rPr lang="fr-FR" smtClean="0"/>
              <a:t>Intro to Microformats (hCard)</a:t>
            </a:r>
          </a:p>
          <a:p>
            <a:pPr lvl="0"/>
            <a:r>
              <a:rPr lang="fr-FR" smtClean="0"/>
              <a:t>README.txt</a:t>
            </a:r>
          </a:p>
          <a:p>
            <a:pPr lvl="1"/>
            <a:r>
              <a:rPr lang="fr-FR" smtClean="0"/>
              <a:t>Cite sources!</a:t>
            </a:r>
          </a:p>
          <a:p>
            <a:pPr lvl="1"/>
            <a:r>
              <a:rPr lang="fr-FR" smtClean="0"/>
              <a:t>Answer questions</a:t>
            </a:r>
          </a:p>
          <a:p>
            <a:pPr lvl="0"/>
            <a:r>
              <a:rPr lang="fr-FR" smtClean="0"/>
              <a:t>Challenge: CSS3 &amp; Web Fonts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73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auto margins</a:t>
            </a:r>
            <a:endParaRPr lang="tr-TR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tr-TR" smtClean="0"/>
              <a:t>Given: A block-level element less than 100% width</a:t>
            </a:r>
          </a:p>
          <a:p>
            <a:pPr lvl="0"/>
            <a:r>
              <a:rPr lang="tr-TR" smtClean="0"/>
              <a:t>Problem: I can't center it!</a:t>
            </a:r>
          </a:p>
          <a:p>
            <a:pPr lvl="1"/>
            <a:r>
              <a:rPr lang="tr-TR" smtClean="0"/>
              <a:t>Hint: text-align:center; won't help...</a:t>
            </a:r>
          </a:p>
          <a:p>
            <a:pPr lvl="0"/>
            <a:r>
              <a:rPr lang="tr-TR" smtClean="0"/>
              <a:t>Set left and right margins to auto</a:t>
            </a:r>
          </a:p>
          <a:p>
            <a:pPr lvl="0"/>
            <a:r>
              <a:rPr lang="tr-TR" smtClean="0"/>
              <a:t>Nested element will split the available difference, centering the block</a:t>
            </a:r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r>
              <a:rPr lang="tr-TR" dirty="0" smtClean="0"/>
              <a:t>:</a:t>
            </a:r>
            <a:br>
              <a:rPr lang="tr-TR" dirty="0" smtClean="0"/>
            </a:br>
            <a:r>
              <a:rPr lang="en-US" sz="2800" dirty="0" smtClean="0">
                <a:hlinkClick r:id="rId2" action="ppaction://hlinkfile"/>
              </a:rPr>
              <a:t>Center Block</a:t>
            </a:r>
            <a:endParaRPr lang="tr-TR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 smtClean="0">
                <a:latin typeface="Times New Roman"/>
                <a:cs typeface="Times New Roman"/>
              </a:rPr>
              <a:t>&lt;</a:t>
            </a:r>
            <a:r>
              <a:rPr lang="en-US" sz="1100" dirty="0">
                <a:latin typeface="Times New Roman"/>
                <a:cs typeface="Times New Roman"/>
              </a:rPr>
              <a:t>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Times New Roman"/>
                <a:cs typeface="Times New Roman"/>
              </a:rPr>
              <a:t>      .half-width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Times New Roman"/>
                <a:cs typeface="Times New Roman"/>
              </a:rPr>
              <a:t>        width:50%;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Times New Roman"/>
                <a:cs typeface="Times New Roman"/>
              </a:rPr>
              <a:t>        height:250px;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Times New Roman"/>
                <a:cs typeface="Times New Roman"/>
              </a:rPr>
              <a:t>        border:1px #000 solid</a:t>
            </a:r>
            <a:r>
              <a:rPr lang="en-US" sz="1100" dirty="0" smtClean="0">
                <a:latin typeface="Times New Roman"/>
                <a:cs typeface="Times New Roman"/>
              </a:rPr>
              <a:t>;</a:t>
            </a:r>
            <a:endParaRPr lang="en-US" sz="1100" dirty="0">
              <a:latin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Times New Roman"/>
                <a:cs typeface="Times New Roman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Times New Roman"/>
                <a:cs typeface="Times New Roman"/>
              </a:rPr>
              <a:t>      #</a:t>
            </a:r>
            <a:r>
              <a:rPr lang="en-US" sz="1100" dirty="0">
                <a:solidFill>
                  <a:srgbClr val="3F8DE2"/>
                </a:solidFill>
                <a:latin typeface="Times New Roman"/>
                <a:cs typeface="Times New Roman"/>
              </a:rPr>
              <a:t>center-me </a:t>
            </a:r>
            <a:r>
              <a:rPr lang="en-US" sz="1100" dirty="0">
                <a:latin typeface="Times New Roman"/>
                <a:cs typeface="Times New Roman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Times New Roman"/>
                <a:cs typeface="Times New Roman"/>
              </a:rPr>
              <a:t>        </a:t>
            </a:r>
            <a:r>
              <a:rPr lang="en-US" sz="1100" dirty="0" err="1">
                <a:latin typeface="Times New Roman"/>
                <a:cs typeface="Times New Roman"/>
              </a:rPr>
              <a:t>margin-left:auto</a:t>
            </a:r>
            <a:r>
              <a:rPr lang="en-US" sz="1100" dirty="0">
                <a:latin typeface="Times New Roman"/>
                <a:cs typeface="Times New Roman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Times New Roman"/>
                <a:cs typeface="Times New Roman"/>
              </a:rPr>
              <a:t>        </a:t>
            </a:r>
            <a:r>
              <a:rPr lang="en-US" sz="1100" dirty="0" err="1">
                <a:latin typeface="Times New Roman"/>
                <a:cs typeface="Times New Roman"/>
              </a:rPr>
              <a:t>margin-right:auto</a:t>
            </a:r>
            <a:r>
              <a:rPr lang="en-US" sz="1100" dirty="0">
                <a:latin typeface="Times New Roman"/>
                <a:cs typeface="Times New Roman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Times New Roman"/>
                <a:cs typeface="Times New Roman"/>
              </a:rPr>
              <a:t>      </a:t>
            </a:r>
            <a:r>
              <a:rPr lang="en-US" sz="1100" dirty="0" smtClean="0">
                <a:latin typeface="Times New Roman"/>
                <a:cs typeface="Times New Roman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Times New Roman"/>
                <a:cs typeface="Times New Roman"/>
              </a:rPr>
              <a:t>&lt;</a:t>
            </a:r>
            <a:r>
              <a:rPr lang="en-US" sz="1100" dirty="0">
                <a:latin typeface="Times New Roman"/>
                <a:cs typeface="Times New Roman"/>
              </a:rPr>
              <a:t>/style&gt;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Times New Roman"/>
                <a:cs typeface="Times New Roman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Times New Roman"/>
                <a:cs typeface="Times New Roman"/>
              </a:rPr>
              <a:t>.</a:t>
            </a:r>
            <a:endParaRPr lang="en-US" sz="1100" dirty="0">
              <a:latin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Times New Roman"/>
                <a:cs typeface="Times New Roman"/>
              </a:rPr>
              <a:t>  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Times New Roman"/>
                <a:cs typeface="Times New Roman"/>
              </a:rPr>
              <a:t>    &lt;div id="container"&gt;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Times New Roman"/>
                <a:cs typeface="Times New Roman"/>
              </a:rPr>
              <a:t>      &lt;div class="half-width"&gt;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Times New Roman"/>
                <a:cs typeface="Times New Roman"/>
              </a:rPr>
              <a:t>        &lt;p&gt;This half-width container will not be centered.&lt;/p&gt;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Times New Roman"/>
                <a:cs typeface="Times New Roman"/>
              </a:rPr>
              <a:t>      &lt;/div</a:t>
            </a:r>
            <a:r>
              <a:rPr lang="en-US" sz="1100" dirty="0" smtClean="0">
                <a:latin typeface="Times New Roman"/>
                <a:cs typeface="Times New Roman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Times New Roman"/>
                <a:cs typeface="Times New Roman"/>
              </a:rPr>
              <a:t>      &lt;div class="half-width" id="</a:t>
            </a:r>
            <a:r>
              <a:rPr lang="en-US" sz="1100" dirty="0">
                <a:solidFill>
                  <a:srgbClr val="3F8DE2"/>
                </a:solidFill>
                <a:latin typeface="Times New Roman"/>
                <a:cs typeface="Times New Roman"/>
              </a:rPr>
              <a:t>center-me</a:t>
            </a:r>
            <a:r>
              <a:rPr lang="en-US" sz="1100" dirty="0">
                <a:latin typeface="Times New Roman"/>
                <a:cs typeface="Times New Roman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Times New Roman"/>
                <a:cs typeface="Times New Roman"/>
              </a:rPr>
              <a:t>        &lt;p&gt;This one will be centered, because the left and right margins </a:t>
            </a:r>
            <a:r>
              <a:rPr lang="en-US" sz="1100" dirty="0" smtClean="0">
                <a:latin typeface="Times New Roman"/>
                <a:cs typeface="Times New Roman"/>
              </a:rPr>
              <a:t>are </a:t>
            </a:r>
            <a:r>
              <a:rPr lang="en-US" sz="1100" dirty="0">
                <a:latin typeface="Times New Roman"/>
                <a:cs typeface="Times New Roman"/>
              </a:rPr>
              <a:t>set to auto.&lt;/p&gt;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Times New Roman"/>
                <a:cs typeface="Times New Roman"/>
              </a:rPr>
              <a:t>  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Times New Roman"/>
                <a:cs typeface="Times New Roman"/>
              </a:rPr>
              <a:t>    &lt;/div</a:t>
            </a:r>
            <a:r>
              <a:rPr lang="en-US" sz="1100" dirty="0" smtClean="0">
                <a:latin typeface="Times New Roman"/>
                <a:cs typeface="Times New Roman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Times New Roman"/>
                <a:cs typeface="Times New Roman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4" name="Picture 3" descr="Centering_Blocks_with_Auto_Margi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14" y="1600008"/>
            <a:ext cx="6008216" cy="245996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Multicolumn layouts</a:t>
            </a:r>
            <a:endParaRPr lang="tr-TR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tr-TR" smtClean="0"/>
              <a:t>Given: Two (or more) containers side-by-side</a:t>
            </a:r>
          </a:p>
          <a:p>
            <a:pPr lvl="0"/>
            <a:r>
              <a:rPr lang="tr-TR" smtClean="0"/>
              <a:t>Problem: Containers will not expand to each other's height</a:t>
            </a:r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01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Solution: Faux columns</a:t>
            </a:r>
            <a:endParaRPr lang="tr-TR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tr-TR" smtClean="0"/>
              <a:t>Leave the two containers positioned (usually floated) side-by-side</a:t>
            </a:r>
          </a:p>
          <a:p>
            <a:pPr lvl="0"/>
            <a:r>
              <a:rPr lang="tr-TR" smtClean="0"/>
              <a:t>Wrap the two in a container with a background image</a:t>
            </a:r>
          </a:p>
          <a:p>
            <a:pPr lvl="0"/>
            <a:r>
              <a:rPr lang="tr-TR" smtClean="0"/>
              <a:t>Creates the illusion of equal-height columns</a:t>
            </a:r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-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5FD3-4A0D-4A45-A879-9229ADB1EE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64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PI Class Lectur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RPI Class Lecture.potx</Template>
  <TotalTime>22846</TotalTime>
  <Words>2715</Words>
  <Application>Microsoft Macintosh PowerPoint</Application>
  <PresentationFormat>On-screen Show (4:3)</PresentationFormat>
  <Paragraphs>455</Paragraphs>
  <Slides>51</Slides>
  <Notes>0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RPI Class Lecture</vt:lpstr>
      <vt:lpstr>CSS - Beyond the Basics</vt:lpstr>
      <vt:lpstr>Quick Review</vt:lpstr>
      <vt:lpstr>Topics &amp; Techniques</vt:lpstr>
      <vt:lpstr>Topics &amp; Techniques</vt:lpstr>
      <vt:lpstr>Centering Block-level Elements</vt:lpstr>
      <vt:lpstr>Solution: auto margins</vt:lpstr>
      <vt:lpstr>Example: Center Block</vt:lpstr>
      <vt:lpstr>Multicolumn layouts</vt:lpstr>
      <vt:lpstr>Solution: Faux columns</vt:lpstr>
      <vt:lpstr>Example: Faux Columns.html</vt:lpstr>
      <vt:lpstr>Disadvantages of Faux columns</vt:lpstr>
      <vt:lpstr>Better solution:  Nested columns</vt:lpstr>
      <vt:lpstr>Example: Nested Columns</vt:lpstr>
      <vt:lpstr>Full Height Containers</vt:lpstr>
      <vt:lpstr>Partial solution</vt:lpstr>
      <vt:lpstr>Partial solution:  Conditional Comments</vt:lpstr>
      <vt:lpstr>Example: Full Height Container</vt:lpstr>
      <vt:lpstr>Clearing Floats</vt:lpstr>
      <vt:lpstr>Solution: Clearfix</vt:lpstr>
      <vt:lpstr>Solution: Clearfix on lte IE7</vt:lpstr>
      <vt:lpstr>hasLayout</vt:lpstr>
      <vt:lpstr>hasLayout</vt:lpstr>
      <vt:lpstr>hasLayout</vt:lpstr>
      <vt:lpstr>Giving Layout</vt:lpstr>
      <vt:lpstr>Example: Clearfix</vt:lpstr>
      <vt:lpstr>Solution: Overflow Clearing</vt:lpstr>
      <vt:lpstr>Example: Overflow Clear</vt:lpstr>
      <vt:lpstr>Web Fonts</vt:lpstr>
      <vt:lpstr>Solution: Embedding Fonts</vt:lpstr>
      <vt:lpstr>Solution: Web Font Services</vt:lpstr>
      <vt:lpstr>Solution: Web Font Services</vt:lpstr>
      <vt:lpstr>Solution: Web Font Services</vt:lpstr>
      <vt:lpstr>&lt;aside&gt; Subpixel Rendering</vt:lpstr>
      <vt:lpstr>CSS3</vt:lpstr>
      <vt:lpstr>CSS3</vt:lpstr>
      <vt:lpstr>CSS3 Attribute Selectors</vt:lpstr>
      <vt:lpstr>CSS3 Pseudo-classes</vt:lpstr>
      <vt:lpstr>CSS3 Pseudo-classes</vt:lpstr>
      <vt:lpstr>CSS3 Pseudo-elements</vt:lpstr>
      <vt:lpstr>&lt;aside&gt; Vendor Prefixes</vt:lpstr>
      <vt:lpstr>CSS3 Properties Example</vt:lpstr>
      <vt:lpstr>Other CSS3 Properties</vt:lpstr>
      <vt:lpstr>Progressive Enhancement</vt:lpstr>
      <vt:lpstr>&lt;aside&gt; Graceful Degradation?</vt:lpstr>
      <vt:lpstr>Fixed vs Fluid Layouts</vt:lpstr>
      <vt:lpstr>&lt;aside&gt; Fluid Media</vt:lpstr>
      <vt:lpstr>Media Types</vt:lpstr>
      <vt:lpstr>Media Queries</vt:lpstr>
      <vt:lpstr>Many Experiences...One Site?</vt:lpstr>
      <vt:lpstr>Responsive Design</vt:lpstr>
      <vt:lpstr>&lt;note&gt; Assignment #1</vt:lpstr>
    </vt:vector>
  </TitlesOfParts>
  <Manager/>
  <Company>Rensselaer Polytechnic Institute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R. Plotka</dc:creator>
  <cp:keywords/>
  <dc:description/>
  <cp:lastModifiedBy>Richard Plotka</cp:lastModifiedBy>
  <cp:revision>376</cp:revision>
  <dcterms:created xsi:type="dcterms:W3CDTF">2009-10-22T03:28:47Z</dcterms:created>
  <dcterms:modified xsi:type="dcterms:W3CDTF">2015-09-28T19:14:46Z</dcterms:modified>
  <cp:category/>
</cp:coreProperties>
</file>