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66"/>
  </p:notesMasterIdLst>
  <p:handoutMasterIdLst>
    <p:handoutMasterId r:id="rId67"/>
  </p:handout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31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9" r:id="rId64"/>
    <p:sldId id="320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/>
    <p:restoredTop sz="94709"/>
  </p:normalViewPr>
  <p:slideViewPr>
    <p:cSldViewPr snapToGrid="0" snapToObjects="1">
      <p:cViewPr varScale="1">
        <p:scale>
          <a:sx n="110" d="100"/>
          <a:sy n="110" d="100"/>
        </p:scale>
        <p:origin x="176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handoutMaster" Target="handoutMasters/handoutMaster1.xml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D6993-97DD-7447-918E-70A607914602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1BEF3-B62D-BC4F-9747-EEAD4152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155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5082B-E443-274E-AFA2-D86BEFF9063C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89958-035E-6D4B-9358-9BEED3675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07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9958-035E-6D4B-9358-9BEED3675D6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BFE1-484C-1D45-9F6D-7A20D755BDD1}" type="datetime1">
              <a:rPr lang="en-US" smtClean="0"/>
              <a:t>9/26/16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DB80-5E45-CD48-BEE9-89EEE1502A8B}" type="datetime1">
              <a:rPr lang="en-US" smtClean="0"/>
              <a:t>9/26/16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6A70-1369-204F-986B-13ABDDC2CB61}" type="datetime1">
              <a:rPr lang="en-US" smtClean="0"/>
              <a:t>9/26/16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6705-D012-DD4A-BDFC-E0BE6346E382}" type="datetime1">
              <a:rPr lang="en-US" smtClean="0"/>
              <a:t>9/26/16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64D6-5B09-134A-A231-23EA8A9B45C8}" type="datetime1">
              <a:rPr lang="en-US" smtClean="0"/>
              <a:t>9/26/16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7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4A883-4568-464D-80EC-F2E9373FF0CB}" type="datetime1">
              <a:rPr lang="en-US" smtClean="0"/>
              <a:t>9/26/16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1FD1424-4357-0B49-AADB-D585B63BD3DA}" type="datetime1">
              <a:rPr lang="en-US" smtClean="0"/>
              <a:t>9/26/16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0237-332D-984C-BF9B-2DCE3F5E90F5}" type="datetime1">
              <a:rPr lang="en-US" smtClean="0"/>
              <a:t>9/26/16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025A-E188-7C4B-867E-FED1473B533D}" type="datetime1">
              <a:rPr lang="en-US" smtClean="0"/>
              <a:t>9/26/16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7C53-DD32-914C-BB62-7D5075A162E4}" type="datetime1">
              <a:rPr lang="en-US" smtClean="0"/>
              <a:t>9/26/16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E71E-56AE-5244-A9F3-8776DE29508D}" type="datetime1">
              <a:rPr lang="en-US" smtClean="0"/>
              <a:t>9/26/16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CB35-83DE-8B4B-8E37-C408C84C05B4}" type="datetime1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FEA3-4155-FF47-9805-2C0171338B20}" type="datetime1">
              <a:rPr lang="en-US" smtClean="0"/>
              <a:t>9/26/16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254AF-B6B3-C54A-905B-C8EE89B68E1E}" type="datetime1">
              <a:rPr lang="en-US" smtClean="0"/>
              <a:t>9/26/16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ecma-international.org/ecma-262/7.0/index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javascriptweblog.wordpress.com/2010/09/27/the-secret-life-of-javascript-primitives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w3.org/DOM/DOMTR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NULL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es6-features.org/#Constan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JavaScript</a:t>
            </a:r>
            <a:r>
              <a:rPr lang="en-US" b="0" i="0" u="none" strike="noStrike" smtClean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en-US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and</a:t>
            </a:r>
            <a:r>
              <a:rPr lang="en-US" dirty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en-US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the </a:t>
            </a:r>
            <a:r>
              <a:rPr lang="en-US" b="0" i="0" u="none" strike="noStrike" baseline="0" dirty="0" smtClean="0">
                <a:solidFill>
                  <a:srgbClr val="345A8A"/>
                </a:solidFill>
                <a:latin typeface="Cambria"/>
                <a:ea typeface="ＭＳ ゴシック"/>
              </a:rPr>
              <a:t>Document	Object</a:t>
            </a:r>
            <a:r>
              <a:rPr lang="en-US" b="0" i="0" u="none" strike="noStrike" dirty="0" smtClean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en-US" b="0" i="0" u="none" strike="noStrike" baseline="0" dirty="0" smtClean="0">
                <a:solidFill>
                  <a:srgbClr val="345A8A"/>
                </a:solidFill>
                <a:latin typeface="Cambria"/>
                <a:ea typeface="ＭＳ ゴシック"/>
              </a:rPr>
              <a:t>Model</a:t>
            </a:r>
            <a:r>
              <a:rPr lang="en-US" b="0" i="0" u="none" strike="noStrike" dirty="0" smtClean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en-US" b="0" i="0" u="none" strike="noStrike" baseline="0" dirty="0" smtClean="0">
                <a:solidFill>
                  <a:srgbClr val="345A8A"/>
                </a:solidFill>
                <a:latin typeface="Cambria"/>
                <a:ea typeface="ＭＳ ゴシック"/>
              </a:rPr>
              <a:t>(DOM)</a:t>
            </a:r>
            <a:endParaRPr lang="en-US" b="0" i="0" u="none" strike="noStrike" baseline="0" dirty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1E5D-5EE6-3349-91A2-B5F6A48F013F}" type="datetime1">
              <a:rPr lang="en-US" smtClean="0"/>
              <a:t>9/26/16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0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When not to use JavaScript</a:t>
            </a:r>
            <a:endParaRPr lang="en-US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When it can be done in CSS</a:t>
            </a:r>
          </a:p>
          <a:p>
            <a:pPr lvl="0" rtl="0"/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Form validation (when used exclusively)</a:t>
            </a:r>
          </a:p>
          <a:p>
            <a:pPr lvl="0" rtl="0"/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Any functionality that is required for the functioning of your site</a:t>
            </a:r>
            <a:endParaRPr lang="en-US" b="0" i="0" u="none" strike="noStrike" baseline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D6871EA6-97F4-E849-B779-A30FF60C7F61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dirty="0" smtClean="0">
                <a:solidFill>
                  <a:srgbClr val="345A8A"/>
                </a:solidFill>
                <a:latin typeface="Cambria"/>
                <a:ea typeface="ＭＳ ゴシック"/>
              </a:rPr>
              <a:t>Progressive</a:t>
            </a:r>
            <a:r>
              <a:rPr lang="en-US" b="0" i="0" u="none" strike="noStrike" dirty="0" smtClean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en-US" b="0" i="0" u="none" strike="noStrike" baseline="0" dirty="0" smtClean="0">
                <a:solidFill>
                  <a:srgbClr val="345A8A"/>
                </a:solidFill>
                <a:latin typeface="Cambria"/>
                <a:ea typeface="ＭＳ ゴシック"/>
              </a:rPr>
              <a:t>Enhancement</a:t>
            </a:r>
            <a:endParaRPr lang="en-US" b="0" i="0" u="none" strike="noStrike" baseline="0" dirty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Start with content</a:t>
            </a:r>
          </a:p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Annotate with semantic HTML</a:t>
            </a:r>
          </a:p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Apply cross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browser CSS</a:t>
            </a:r>
          </a:p>
          <a:p>
            <a:pPr lvl="1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Embellish CSS with less supported features after.</a:t>
            </a:r>
          </a:p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Add JavaScript to </a:t>
            </a:r>
            <a:r>
              <a:rPr lang="en-US" b="0" i="1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enhance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the final experience for those users supporting it</a:t>
            </a:r>
            <a:endParaRPr lang="en-US" b="0" i="0" u="none" strike="noStrike" baseline="0" dirty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684FB969-0CCE-F245-AF5A-2C6ABE408DF3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3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025714"/>
            <a:ext cx="8042276" cy="1336956"/>
          </a:xfrm>
        </p:spPr>
        <p:txBody>
          <a:bodyPr/>
          <a:lstStyle/>
          <a:p>
            <a:pPr rtl="0"/>
            <a:r>
              <a:rPr lang="en-US" b="0" i="0" u="none" strike="noStrike" baseline="0" dirty="0" smtClean="0">
                <a:solidFill>
                  <a:srgbClr val="345A8A"/>
                </a:solidFill>
                <a:latin typeface="Cambria"/>
                <a:ea typeface="ＭＳ ゴシック"/>
              </a:rPr>
              <a:t>Using</a:t>
            </a:r>
            <a:r>
              <a:rPr lang="en-US" b="0" i="0" u="none" strike="noStrike" dirty="0" smtClean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en-US" b="0" i="0" u="none" strike="noStrike" baseline="0" dirty="0" smtClean="0">
                <a:solidFill>
                  <a:srgbClr val="345A8A"/>
                </a:solidFill>
                <a:latin typeface="Cambria"/>
                <a:ea typeface="ＭＳ ゴシック"/>
              </a:rPr>
              <a:t>JavaScript</a:t>
            </a:r>
            <a:endParaRPr lang="en-US" b="0" i="0" u="none" strike="noStrike" baseline="0" dirty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AA4C1216-F772-9346-AE11-3D432308271D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Adding	 JavaScript: &lt;script&gt;</a:t>
            </a:r>
            <a:endParaRPr lang="en-US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Within the &lt;script&gt; tag</a:t>
            </a:r>
          </a:p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Empty &lt;script&gt; element, with the </a:t>
            </a:r>
            <a:r>
              <a:rPr lang="en-US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src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attribute pointing to a .</a:t>
            </a:r>
            <a:r>
              <a:rPr lang="en-US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js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file (preferred)  (like we do for &lt;style&gt;)</a:t>
            </a:r>
          </a:p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type=”text/</a:t>
            </a:r>
            <a:r>
              <a:rPr lang="en-US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javascript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”</a:t>
            </a:r>
          </a:p>
          <a:p>
            <a:pPr lvl="1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Required in HTML 4.01/XHTML 1.0</a:t>
            </a:r>
          </a:p>
          <a:p>
            <a:pPr lvl="1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Optional in HTML5</a:t>
            </a:r>
          </a:p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Strongly recommended to use as </a:t>
            </a:r>
            <a:r>
              <a:rPr lang="en-US" b="0" i="1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late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in the page as possible – Why?</a:t>
            </a:r>
            <a:endParaRPr lang="en-US" b="0" i="0" u="none" strike="noStrike" baseline="0" dirty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84E8D1EE-A154-2E44-9916-536685336E7F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dirty="0" smtClean="0">
                <a:solidFill>
                  <a:srgbClr val="345A8A"/>
                </a:solidFill>
                <a:latin typeface="Cambria"/>
                <a:ea typeface="ＭＳ ゴシック"/>
              </a:rPr>
              <a:t>&lt;aside&gt; JavaScript and XHTML</a:t>
            </a:r>
            <a:endParaRPr lang="en-US" b="0" i="0" u="none" strike="noStrike" baseline="0" dirty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Data inside a script tag will be treated as parsed character data (PCDATA) as XML by default!</a:t>
            </a:r>
          </a:p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&lt;![CDATA[ content ]]&gt;</a:t>
            </a:r>
          </a:p>
          <a:p>
            <a:pPr lvl="1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content is only character data (CDATA), not parsed as XML</a:t>
            </a:r>
          </a:p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Another case for just using external </a:t>
            </a:r>
            <a:r>
              <a:rPr lang="en-US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src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= files, </a:t>
            </a:r>
          </a:p>
          <a:p>
            <a:pPr lvl="1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but </a:t>
            </a:r>
            <a:r>
              <a:rPr lang="en-US" dirty="0" smtClean="0">
                <a:solidFill>
                  <a:srgbClr val="4F81BD"/>
                </a:solidFill>
                <a:latin typeface="Cambria"/>
                <a:ea typeface="ＭＳ ゴシック"/>
              </a:rPr>
              <a:t>to explain a bit</a:t>
            </a:r>
            <a:endParaRPr lang="en-US" b="0" i="0" u="none" strike="noStrike" baseline="0" dirty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6DB91CF5-8D8F-1348-8A6C-A7962E6DF4C1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68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45A8A"/>
                </a:solidFill>
                <a:latin typeface="Cambria"/>
                <a:ea typeface="ＭＳ ゴシック"/>
              </a:rPr>
              <a:t>&lt;aside&gt; JavaScript and XHTML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XHTML – browser treats markup as XML</a:t>
            </a:r>
          </a:p>
          <a:p>
            <a:pPr marL="577850" lvl="3" indent="0">
              <a:spcBef>
                <a:spcPts val="0"/>
              </a:spcBef>
              <a:buNone/>
            </a:pPr>
            <a:r>
              <a:rPr lang="en-US" sz="1600" dirty="0">
                <a:latin typeface="Times New Roman"/>
                <a:cs typeface="Times New Roman"/>
              </a:rPr>
              <a:t>&lt;script&gt;</a:t>
            </a:r>
          </a:p>
          <a:p>
            <a:pPr marL="577850" lvl="3" indent="0">
              <a:spcBef>
                <a:spcPts val="0"/>
              </a:spcBef>
              <a:buNone/>
            </a:pPr>
            <a:r>
              <a:rPr lang="en-US" sz="1600" dirty="0">
                <a:latin typeface="Times New Roman"/>
                <a:cs typeface="Times New Roman"/>
              </a:rPr>
              <a:t>&lt;![CDATA[</a:t>
            </a:r>
          </a:p>
          <a:p>
            <a:pPr marL="577850" lvl="3" indent="0">
              <a:spcBef>
                <a:spcPts val="0"/>
              </a:spcBef>
              <a:buNone/>
            </a:pPr>
            <a:r>
              <a:rPr lang="en-US" sz="1600" dirty="0">
                <a:latin typeface="Times New Roman"/>
                <a:cs typeface="Times New Roman"/>
              </a:rPr>
              <a:t>    ...code...</a:t>
            </a:r>
          </a:p>
          <a:p>
            <a:pPr marL="577850" lvl="3" indent="0">
              <a:spcBef>
                <a:spcPts val="0"/>
              </a:spcBef>
              <a:buNone/>
            </a:pPr>
            <a:r>
              <a:rPr lang="en-US" sz="1600" dirty="0">
                <a:latin typeface="Times New Roman"/>
                <a:cs typeface="Times New Roman"/>
              </a:rPr>
              <a:t>]]&gt;</a:t>
            </a:r>
          </a:p>
          <a:p>
            <a:pPr marL="577850" lvl="3" indent="0">
              <a:spcBef>
                <a:spcPts val="0"/>
              </a:spcBef>
              <a:buNone/>
            </a:pPr>
            <a:r>
              <a:rPr lang="en-US" sz="1600" dirty="0">
                <a:latin typeface="Times New Roman"/>
                <a:cs typeface="Times New Roman"/>
              </a:rPr>
              <a:t>&lt;/script&gt;</a:t>
            </a:r>
          </a:p>
          <a:p>
            <a:r>
              <a:rPr lang="en-US" dirty="0" smtClean="0"/>
              <a:t>HTML – browser treats markup as text</a:t>
            </a:r>
          </a:p>
          <a:p>
            <a:pPr marL="577850" lvl="3" indent="0">
              <a:spcBef>
                <a:spcPts val="0"/>
              </a:spcBef>
              <a:buNone/>
            </a:pPr>
            <a:r>
              <a:rPr lang="en-US" sz="1600" dirty="0">
                <a:latin typeface="Times New Roman"/>
                <a:cs typeface="Times New Roman"/>
              </a:rPr>
              <a:t>&lt;script&gt;</a:t>
            </a:r>
          </a:p>
          <a:p>
            <a:pPr marL="577850" lvl="3" indent="0">
              <a:spcBef>
                <a:spcPts val="0"/>
              </a:spcBef>
              <a:buNone/>
            </a:pPr>
            <a:r>
              <a:rPr lang="en-US" sz="1600" dirty="0" smtClean="0">
                <a:latin typeface="Times New Roman"/>
                <a:cs typeface="Times New Roman"/>
              </a:rPr>
              <a:t>    </a:t>
            </a:r>
            <a:r>
              <a:rPr lang="en-US" sz="1600" dirty="0">
                <a:latin typeface="Times New Roman"/>
                <a:cs typeface="Times New Roman"/>
              </a:rPr>
              <a:t>...code...</a:t>
            </a:r>
          </a:p>
          <a:p>
            <a:pPr marL="577850" lvl="3" indent="0">
              <a:spcBef>
                <a:spcPts val="0"/>
              </a:spcBef>
              <a:buNone/>
            </a:pPr>
            <a:r>
              <a:rPr lang="en-US" sz="1600" dirty="0" smtClean="0">
                <a:latin typeface="Times New Roman"/>
                <a:cs typeface="Times New Roman"/>
              </a:rPr>
              <a:t>&lt;</a:t>
            </a:r>
            <a:r>
              <a:rPr lang="en-US" sz="1600" dirty="0">
                <a:latin typeface="Times New Roman"/>
                <a:cs typeface="Times New Roman"/>
              </a:rPr>
              <a:t>/script</a:t>
            </a:r>
            <a:r>
              <a:rPr lang="en-US" sz="1600" dirty="0" smtClean="0">
                <a:latin typeface="Times New Roman"/>
                <a:cs typeface="Times New Roman"/>
              </a:rPr>
              <a:t>&gt;</a:t>
            </a:r>
          </a:p>
          <a:p>
            <a:r>
              <a:rPr lang="en-US" dirty="0"/>
              <a:t>HTML – browser treats markup </a:t>
            </a:r>
            <a:r>
              <a:rPr lang="en-US" dirty="0" smtClean="0"/>
              <a:t>as text, but you want your XML to work</a:t>
            </a:r>
            <a:endParaRPr lang="en-US" dirty="0"/>
          </a:p>
          <a:p>
            <a:pPr marL="577850" lvl="3" indent="0">
              <a:spcBef>
                <a:spcPts val="0"/>
              </a:spcBef>
              <a:buNone/>
            </a:pPr>
            <a:r>
              <a:rPr lang="en-US" sz="1600" dirty="0">
                <a:latin typeface="Times New Roman"/>
                <a:cs typeface="Times New Roman"/>
              </a:rPr>
              <a:t>&lt;script&gt;</a:t>
            </a:r>
          </a:p>
          <a:p>
            <a:pPr marL="577850" lvl="3" indent="0">
              <a:spcBef>
                <a:spcPts val="0"/>
              </a:spcBef>
              <a:buNone/>
            </a:pPr>
            <a:r>
              <a:rPr lang="en-US" sz="1600" dirty="0" smtClean="0">
                <a:latin typeface="Times New Roman"/>
                <a:cs typeface="Times New Roman"/>
              </a:rPr>
              <a:t>//&lt;</a:t>
            </a:r>
            <a:r>
              <a:rPr lang="en-US" sz="1600" dirty="0">
                <a:latin typeface="Times New Roman"/>
                <a:cs typeface="Times New Roman"/>
              </a:rPr>
              <a:t>![CDATA[</a:t>
            </a:r>
          </a:p>
          <a:p>
            <a:pPr marL="577850" lvl="3" indent="0">
              <a:spcBef>
                <a:spcPts val="0"/>
              </a:spcBef>
              <a:buNone/>
            </a:pPr>
            <a:r>
              <a:rPr lang="en-US" sz="1600" dirty="0">
                <a:latin typeface="Times New Roman"/>
                <a:cs typeface="Times New Roman"/>
              </a:rPr>
              <a:t>    ...code...</a:t>
            </a:r>
          </a:p>
          <a:p>
            <a:pPr marL="577850" lvl="3" indent="0">
              <a:spcBef>
                <a:spcPts val="0"/>
              </a:spcBef>
              <a:buNone/>
            </a:pPr>
            <a:r>
              <a:rPr lang="en-US" sz="1600" dirty="0" smtClean="0">
                <a:latin typeface="Times New Roman"/>
                <a:cs typeface="Times New Roman"/>
              </a:rPr>
              <a:t>//]</a:t>
            </a:r>
            <a:r>
              <a:rPr lang="en-US" sz="1600" dirty="0">
                <a:latin typeface="Times New Roman"/>
                <a:cs typeface="Times New Roman"/>
              </a:rPr>
              <a:t>]&gt;</a:t>
            </a:r>
          </a:p>
          <a:p>
            <a:pPr marL="577850" lvl="3" indent="0">
              <a:spcBef>
                <a:spcPts val="0"/>
              </a:spcBef>
              <a:buNone/>
            </a:pPr>
            <a:r>
              <a:rPr lang="en-US" sz="1600" dirty="0">
                <a:latin typeface="Times New Roman"/>
                <a:cs typeface="Times New Roman"/>
              </a:rPr>
              <a:t>&lt;/script&gt;</a:t>
            </a:r>
          </a:p>
          <a:p>
            <a:pPr marL="577850" lvl="3" indent="0">
              <a:spcBef>
                <a:spcPts val="0"/>
              </a:spcBef>
              <a:buNone/>
            </a:pPr>
            <a:endParaRPr lang="en-US" sz="1600" dirty="0" smtClean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EBFC3077-48F0-3B42-A186-7410C27A4C0F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34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&lt;aside&gt; JavaScript and XHTML</a:t>
            </a:r>
            <a:endParaRPr lang="en-US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lang="en-US" sz="1800" b="0" i="0" u="none" strike="noStrike" baseline="0" dirty="0" smtClean="0">
              <a:solidFill>
                <a:srgbClr val="4F81BD"/>
              </a:solidFill>
              <a:latin typeface="Times New Roman"/>
              <a:ea typeface="ＭＳ ゴシック"/>
              <a:cs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HUH?!?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sz="1800" dirty="0" smtClean="0">
              <a:solidFill>
                <a:srgbClr val="4F81BD"/>
              </a:solidFill>
              <a:latin typeface="Times New Roman"/>
              <a:ea typeface="ＭＳ ゴシック"/>
              <a:cs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OK – so we’re programming.  We have to do things like test if a&lt;b – in a normal interpreter – this would need to be escaped – remember &amp;</a:t>
            </a:r>
            <a:r>
              <a:rPr lang="en-US" sz="1800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lt</a:t>
            </a:r>
            <a:r>
              <a:rPr lang="en-US" sz="180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? – well that’s a real pain.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sz="1800" dirty="0">
              <a:solidFill>
                <a:srgbClr val="4F81BD"/>
              </a:solidFill>
              <a:latin typeface="Times New Roman"/>
              <a:ea typeface="ＭＳ ゴシック"/>
              <a:cs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So – we either use the CDATA within our HTML documents  when using these types of constructs, or we link to external .</a:t>
            </a:r>
            <a:r>
              <a:rPr lang="en-US" sz="1800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js</a:t>
            </a:r>
            <a:r>
              <a:rPr lang="en-US" sz="180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files.</a:t>
            </a:r>
            <a:endParaRPr lang="en-US" sz="1800" dirty="0">
              <a:solidFill>
                <a:srgbClr val="4F81BD"/>
              </a:solidFill>
              <a:latin typeface="Times New Roman"/>
              <a:ea typeface="ＭＳ ゴシック"/>
              <a:cs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en-US" sz="1800" dirty="0">
              <a:solidFill>
                <a:srgbClr val="4F81BD"/>
              </a:solidFill>
              <a:latin typeface="Times New Roman"/>
              <a:ea typeface="ＭＳ ゴシック"/>
              <a:cs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&lt;script type=”text/</a:t>
            </a:r>
            <a:r>
              <a:rPr lang="en-US" sz="1800" b="0" i="0" u="none" strike="noStrike" baseline="0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javascript</a:t>
            </a:r>
            <a:r>
              <a:rPr lang="en-US" sz="1800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”&gt;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//&lt;![CDATA[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</a:t>
            </a:r>
            <a:r>
              <a:rPr lang="en-US" sz="180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  </a:t>
            </a:r>
            <a:r>
              <a:rPr lang="en-US" sz="1800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alert('</a:t>
            </a:r>
            <a:r>
              <a:rPr lang="en-US" sz="1800" b="0" i="0" u="none" strike="noStrike" baseline="0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Statler</a:t>
            </a:r>
            <a:r>
              <a:rPr lang="en-US" sz="1800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&amp; Waldorf');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//]]&gt;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&lt;/script&gt;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sz="1800" dirty="0">
              <a:solidFill>
                <a:srgbClr val="4F81BD"/>
              </a:solidFill>
              <a:latin typeface="Times New Roman"/>
              <a:ea typeface="ＭＳ ゴシック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304B5DFE-A243-6447-A554-C3E2EFAEEC72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14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&lt;aside&gt; HTML Comments</a:t>
            </a:r>
            <a:endParaRPr lang="en-US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Some browsers didn't know how to interpret JavaScript</a:t>
            </a:r>
          </a:p>
          <a:p>
            <a:pPr lvl="0" rtl="0"/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Wrapping the script in an HTML comment hid them from these browsers</a:t>
            </a:r>
          </a:p>
          <a:p>
            <a:pPr lvl="0" rtl="0"/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Don't. We're not in 1990 anymore</a:t>
            </a:r>
            <a:r>
              <a:rPr lang="en-US" b="0" i="0" u="none" strike="noStrike" baseline="0" smtClean="0">
                <a:solidFill>
                  <a:srgbClr val="4F81BD"/>
                </a:solidFill>
                <a:latin typeface="Times New Roman"/>
                <a:ea typeface="ＭＳ ゴシック"/>
              </a:rPr>
              <a:t>.</a:t>
            </a:r>
          </a:p>
          <a:p>
            <a:pPr lvl="0" rtl="0"/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Using -- operator may be parsed as the end of a comment</a:t>
            </a:r>
            <a:endParaRPr lang="en-US" b="0" i="0" u="none" strike="noStrike" baseline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A88E04C6-05CA-1D42-A5B4-A531492CBC61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86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946887"/>
            <a:ext cx="8042276" cy="1336956"/>
          </a:xfrm>
        </p:spPr>
        <p:txBody>
          <a:bodyPr/>
          <a:lstStyle/>
          <a:p>
            <a:pPr rtl="0"/>
            <a:r>
              <a:rPr lang="en-US" b="0" i="0" u="none" strike="noStrike" baseline="0" dirty="0" smtClean="0">
                <a:solidFill>
                  <a:srgbClr val="345A8A"/>
                </a:solidFill>
                <a:latin typeface="Cambria"/>
                <a:ea typeface="ＭＳ ゴシック"/>
              </a:rPr>
              <a:t>Writing JavaScript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0704E6FF-8843-3242-838A-10323A2CDA19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Language Elements</a:t>
            </a:r>
            <a:endParaRPr lang="en-US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 rtl="0"/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Comments</a:t>
            </a:r>
          </a:p>
          <a:p>
            <a:pPr lvl="0" rtl="0"/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Variables</a:t>
            </a:r>
          </a:p>
          <a:p>
            <a:pPr lvl="0" rtl="0"/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Values</a:t>
            </a:r>
          </a:p>
          <a:p>
            <a:pPr lvl="1" rtl="0"/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Primitives</a:t>
            </a:r>
          </a:p>
          <a:p>
            <a:pPr lvl="1" rtl="0"/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Objects</a:t>
            </a:r>
          </a:p>
          <a:p>
            <a:pPr lvl="0" rtl="0"/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Operators</a:t>
            </a:r>
          </a:p>
          <a:p>
            <a:pPr lvl="0" rtl="0"/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Control Structures</a:t>
            </a:r>
          </a:p>
          <a:p>
            <a:pPr lvl="0" rtl="0"/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Functions</a:t>
            </a:r>
            <a:endParaRPr lang="en-US" b="0" i="0" u="none" strike="noStrike" baseline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99E37845-7875-324C-B15E-15A6A7FE4C53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JavaScript	is</a:t>
            </a:r>
            <a:r>
              <a:rPr lang="en-US" b="0" i="0" u="none" strike="noStrike" baseline="0" smtClean="0">
                <a:solidFill>
                  <a:srgbClr val="345A8A"/>
                </a:solidFill>
                <a:latin typeface="Times New Roman"/>
                <a:ea typeface="ＭＳ ゴシック"/>
              </a:rPr>
              <a:t>...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A client-side scripting language</a:t>
            </a:r>
          </a:p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Interpreted</a:t>
            </a:r>
          </a:p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Weakly typed</a:t>
            </a:r>
          </a:p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Prototype-based</a:t>
            </a:r>
          </a:p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Used to add interactivity to 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websites</a:t>
            </a:r>
          </a:p>
          <a:p>
            <a:pPr lvl="0"/>
            <a:r>
              <a:rPr lang="en-US" dirty="0" smtClean="0">
                <a:solidFill>
                  <a:srgbClr val="4F81BD"/>
                </a:solidFill>
                <a:latin typeface="Cambria"/>
                <a:ea typeface="ＭＳ ゴシック"/>
              </a:rPr>
              <a:t>Governed by ECMA International – </a:t>
            </a:r>
          </a:p>
          <a:p>
            <a:pPr lvl="1"/>
            <a:r>
              <a:rPr lang="en-US" dirty="0" smtClean="0">
                <a:solidFill>
                  <a:srgbClr val="4F81BD"/>
                </a:solidFill>
                <a:latin typeface="Cambria"/>
                <a:ea typeface="ＭＳ ゴシック"/>
                <a:hlinkClick r:id="rId2"/>
              </a:rPr>
              <a:t>http</a:t>
            </a:r>
            <a:r>
              <a:rPr lang="en-US" dirty="0">
                <a:solidFill>
                  <a:srgbClr val="4F81BD"/>
                </a:solidFill>
                <a:latin typeface="Cambria"/>
                <a:ea typeface="ＭＳ ゴシック"/>
                <a:hlinkClick r:id="rId2"/>
              </a:rPr>
              <a:t>://</a:t>
            </a:r>
            <a:r>
              <a:rPr lang="en-US" dirty="0" smtClean="0">
                <a:solidFill>
                  <a:srgbClr val="4F81BD"/>
                </a:solidFill>
                <a:latin typeface="Cambria"/>
                <a:ea typeface="ＭＳ ゴシック"/>
                <a:hlinkClick r:id="rId2"/>
              </a:rPr>
              <a:t>www.ecma-international.org/ecma-262/7.0/index.html</a:t>
            </a:r>
            <a:endParaRPr lang="en-US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/>
            <a:endParaRPr lang="en-US" b="0" i="0" u="none" strike="noStrike" baseline="0" dirty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36429312-AEF7-4A46-9BAA-8CB6506E05A5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JavaScript Comments</a:t>
            </a:r>
            <a:endParaRPr lang="en-US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Same line - // C++ Style Comments</a:t>
            </a:r>
          </a:p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Multi-line - /* C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style Comments */</a:t>
            </a:r>
            <a:endParaRPr lang="en-US" b="0" i="0" u="none" strike="noStrike" baseline="0" dirty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1E38F794-FD00-DD4B-8CBB-2E3C77EDA85E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JavaScript Variables</a:t>
            </a:r>
            <a:endParaRPr lang="en-US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1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Variables</a:t>
            </a:r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 are not the same as </a:t>
            </a:r>
            <a:r>
              <a:rPr lang="en-US" b="0" i="1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values</a:t>
            </a:r>
          </a:p>
          <a:p>
            <a:pPr lvl="0" rtl="0"/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Variables are containers for either values or pointers to values</a:t>
            </a:r>
          </a:p>
          <a:p>
            <a:pPr lvl="0" rtl="0"/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Declaring variables:</a:t>
            </a:r>
          </a:p>
          <a:p>
            <a:pPr lvl="0" rtl="0"/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var variable = value</a:t>
            </a:r>
            <a:endParaRPr lang="en-US" b="0" i="0" u="none" strike="noStrike" baseline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39729186-DCB0-244E-B725-7FF908D7AFAB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JavaScript Variable Scope</a:t>
            </a:r>
            <a:endParaRPr lang="en-US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Variables scoped at the function level, </a:t>
            </a:r>
            <a:r>
              <a:rPr lang="en-US" b="0" i="1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not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the block level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sz="1900" b="0" i="0" u="none" strike="noStrike" baseline="0" dirty="0" smtClean="0">
              <a:solidFill>
                <a:srgbClr val="4F81BD"/>
              </a:solidFill>
              <a:latin typeface="Times New Roman"/>
              <a:ea typeface="ＭＳ ゴシック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var</a:t>
            </a:r>
            <a:r>
              <a:rPr lang="en-US" sz="180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i</a:t>
            </a:r>
            <a:r>
              <a:rPr lang="en-US" sz="180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=0;   //global</a:t>
            </a:r>
            <a:endParaRPr lang="en-US" sz="1800" b="0" i="0" u="none" strike="noStrike" baseline="0" dirty="0" smtClean="0">
              <a:solidFill>
                <a:srgbClr val="4F81BD"/>
              </a:solidFill>
              <a:latin typeface="Times New Roman"/>
              <a:ea typeface="ＭＳ ゴシック"/>
              <a:cs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en-US" sz="1800" dirty="0">
              <a:solidFill>
                <a:srgbClr val="4F81BD"/>
              </a:solidFill>
              <a:latin typeface="Times New Roman"/>
              <a:ea typeface="ＭＳ ゴシック"/>
              <a:cs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</a:t>
            </a:r>
            <a:r>
              <a:rPr lang="en-US" sz="1800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unction </a:t>
            </a:r>
            <a:r>
              <a:rPr lang="en-US" sz="1800" b="0" i="0" u="none" strike="noStrike" baseline="0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myFunc</a:t>
            </a:r>
            <a:r>
              <a:rPr lang="en-US" sz="1800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(</a:t>
            </a:r>
            <a:r>
              <a:rPr lang="en-US" sz="1800" b="0" i="0" u="none" strike="noStrike" baseline="0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i</a:t>
            </a:r>
            <a:r>
              <a:rPr lang="en-US" sz="1800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) {  // local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800" b="0" i="0" u="none" strike="noStrike" baseline="-2500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a</a:t>
            </a:r>
            <a:r>
              <a:rPr lang="is-IS" sz="2800" b="0" i="0" u="none" strike="noStrike" baseline="-2500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lert(i);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da-DK" sz="2800" b="0" i="0" u="none" strike="noStrike" baseline="-2500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}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da-DK" sz="1900" b="0" i="0" u="none" strike="noStrike" baseline="0" dirty="0" smtClean="0">
              <a:solidFill>
                <a:srgbClr val="4F81BD"/>
              </a:solidFill>
              <a:latin typeface="Times New Roman"/>
              <a:ea typeface="ＭＳ ゴシック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da-DK" sz="1900" dirty="0" err="1">
                <a:solidFill>
                  <a:srgbClr val="4F81BD"/>
                </a:solidFill>
                <a:latin typeface="Times New Roman"/>
                <a:ea typeface="ＭＳ ゴシック"/>
              </a:rPr>
              <a:t>f</a:t>
            </a:r>
            <a:r>
              <a:rPr lang="da-DK" sz="1900" b="0" i="0" u="none" strike="noStrike" baseline="0" dirty="0" err="1" smtClean="0">
                <a:solidFill>
                  <a:srgbClr val="4F81BD"/>
                </a:solidFill>
                <a:latin typeface="Times New Roman"/>
                <a:ea typeface="ＭＳ ゴシック"/>
              </a:rPr>
              <a:t>unction</a:t>
            </a:r>
            <a:r>
              <a:rPr lang="da-DK" sz="1900" b="0" i="0" u="none" strike="noStrike" dirty="0" smtClean="0">
                <a:solidFill>
                  <a:srgbClr val="4F81BD"/>
                </a:solidFill>
                <a:latin typeface="Times New Roman"/>
                <a:ea typeface="ＭＳ ゴシック"/>
              </a:rPr>
              <a:t> myFunc2() {  // </a:t>
            </a:r>
            <a:r>
              <a:rPr lang="da-DK" sz="1900" b="0" i="0" u="none" strike="noStrike" dirty="0" err="1" smtClean="0">
                <a:solidFill>
                  <a:srgbClr val="4F81BD"/>
                </a:solidFill>
                <a:latin typeface="Times New Roman"/>
                <a:ea typeface="ＭＳ ゴシック"/>
              </a:rPr>
              <a:t>also</a:t>
            </a:r>
            <a:r>
              <a:rPr lang="da-DK" sz="1900" b="0" i="0" u="none" strike="noStrike" dirty="0" smtClean="0">
                <a:solidFill>
                  <a:srgbClr val="4F81BD"/>
                </a:solidFill>
                <a:latin typeface="Times New Roman"/>
                <a:ea typeface="ＭＳ ゴシック"/>
              </a:rPr>
              <a:t> </a:t>
            </a:r>
            <a:r>
              <a:rPr lang="da-DK" sz="1900" b="0" i="0" u="none" strike="noStrike" dirty="0" err="1" smtClean="0">
                <a:solidFill>
                  <a:srgbClr val="4F81BD"/>
                </a:solidFill>
                <a:latin typeface="Times New Roman"/>
                <a:ea typeface="ＭＳ ゴシック"/>
              </a:rPr>
              <a:t>local</a:t>
            </a:r>
            <a:endParaRPr lang="da-DK" sz="1900" b="0" i="0" u="none" strike="noStrike" dirty="0" smtClean="0">
              <a:solidFill>
                <a:srgbClr val="4F81BD"/>
              </a:solidFill>
              <a:latin typeface="Times New Roman"/>
              <a:ea typeface="ＭＳ ゴシック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da-DK" sz="1900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 </a:t>
            </a:r>
            <a:r>
              <a:rPr lang="da-DK" sz="1900" baseline="0" dirty="0" smtClean="0">
                <a:solidFill>
                  <a:srgbClr val="4F81BD"/>
                </a:solidFill>
                <a:latin typeface="Times New Roman"/>
                <a:ea typeface="ＭＳ ゴシック"/>
              </a:rPr>
              <a:t>  var i=3;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da-DK" sz="19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</a:rPr>
              <a:t> </a:t>
            </a:r>
            <a:r>
              <a:rPr lang="da-DK" sz="1900" b="0" i="0" u="none" strike="noStrike" dirty="0" smtClean="0">
                <a:solidFill>
                  <a:srgbClr val="4F81BD"/>
                </a:solidFill>
                <a:latin typeface="Times New Roman"/>
                <a:ea typeface="ＭＳ ゴシック"/>
              </a:rPr>
              <a:t>  alert(i);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da-DK" sz="1900" baseline="0" dirty="0" smtClean="0">
                <a:solidFill>
                  <a:srgbClr val="4F81BD"/>
                </a:solidFill>
                <a:latin typeface="Times New Roman"/>
                <a:ea typeface="ＭＳ ゴシック"/>
              </a:rPr>
              <a:t>}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da-DK" sz="1900" b="0" i="0" u="none" strike="noStrike" baseline="0" dirty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7595640A-6FBA-4E42-A38B-646F2B145F21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3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a-DK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&lt;aside&gt; Global Scope</a:t>
            </a:r>
            <a:endParaRPr lang="da-DK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da-DK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Declaring</a:t>
            </a:r>
            <a:r>
              <a:rPr lang="da-DK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variables </a:t>
            </a:r>
            <a:r>
              <a:rPr lang="da-DK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without</a:t>
            </a:r>
            <a:r>
              <a:rPr lang="da-DK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var</a:t>
            </a:r>
            <a:r>
              <a:rPr lang="da-DK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</a:rPr>
              <a:t>...</a:t>
            </a:r>
          </a:p>
          <a:p>
            <a:pPr lvl="1" rtl="0"/>
            <a:r>
              <a:rPr lang="da-DK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Look for the variable </a:t>
            </a:r>
            <a:r>
              <a:rPr lang="da-DK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name</a:t>
            </a:r>
            <a:r>
              <a:rPr lang="da-DK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a-DK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within</a:t>
            </a:r>
            <a:r>
              <a:rPr lang="da-DK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a-DK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scope</a:t>
            </a:r>
            <a:endParaRPr lang="da-DK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 rtl="0"/>
            <a:r>
              <a:rPr lang="da-DK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If it </a:t>
            </a:r>
            <a:r>
              <a:rPr lang="da-DK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doesn't</a:t>
            </a:r>
            <a:r>
              <a:rPr lang="da-DK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a-DK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exist</a:t>
            </a:r>
            <a:r>
              <a:rPr lang="da-DK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, variable </a:t>
            </a:r>
            <a:r>
              <a:rPr lang="da-DK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defined</a:t>
            </a:r>
            <a:r>
              <a:rPr lang="da-DK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on the global </a:t>
            </a:r>
            <a:r>
              <a:rPr lang="da-DK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scope</a:t>
            </a:r>
            <a:endParaRPr lang="da-DK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da-DK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Always</a:t>
            </a:r>
            <a:r>
              <a:rPr lang="da-DK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a-DK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use</a:t>
            </a:r>
            <a:r>
              <a:rPr lang="da-DK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the var </a:t>
            </a:r>
            <a:r>
              <a:rPr lang="da-DK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keyword</a:t>
            </a:r>
            <a:r>
              <a:rPr lang="da-DK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to </a:t>
            </a:r>
            <a:r>
              <a:rPr lang="da-DK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avoid</a:t>
            </a:r>
            <a:r>
              <a:rPr lang="da-DK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a-DK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unexpected</a:t>
            </a:r>
            <a:r>
              <a:rPr lang="da-DK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a-DK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behavior</a:t>
            </a:r>
            <a:r>
              <a:rPr lang="da-DK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!</a:t>
            </a:r>
            <a:endParaRPr lang="da-DK" b="0" i="0" u="none" strike="noStrike" baseline="0" dirty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4B4C3A60-CDFB-EF43-B5D1-EEE69918DBAB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a-DK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JavaScript Values</a:t>
            </a:r>
            <a:endParaRPr lang="da-DK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da-DK" b="0" i="1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  <a:hlinkClick r:id="rId2"/>
              </a:rPr>
              <a:t>Primitives</a:t>
            </a:r>
            <a:r>
              <a:rPr lang="da-DK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  <a:hlinkClick r:id="rId2"/>
              </a:rPr>
              <a:t> </a:t>
            </a:r>
            <a:r>
              <a:rPr lang="da-DK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are</a:t>
            </a:r>
            <a:r>
              <a:rPr lang="da-DK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a-DK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stored</a:t>
            </a:r>
            <a:r>
              <a:rPr lang="da-DK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a-DK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completely</a:t>
            </a:r>
            <a:r>
              <a:rPr lang="da-DK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a-DK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within</a:t>
            </a:r>
            <a:r>
              <a:rPr lang="da-DK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a variable</a:t>
            </a:r>
          </a:p>
          <a:p>
            <a:pPr lvl="1" rtl="0"/>
            <a:r>
              <a:rPr lang="da-DK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String</a:t>
            </a:r>
            <a:r>
              <a:rPr lang="da-DK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- “</a:t>
            </a:r>
            <a:r>
              <a:rPr lang="da-DK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Hello</a:t>
            </a:r>
            <a:r>
              <a:rPr lang="da-DK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World!”</a:t>
            </a:r>
          </a:p>
          <a:p>
            <a:pPr lvl="1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Number (float) – 3.14159, 42</a:t>
            </a:r>
          </a:p>
          <a:p>
            <a:pPr lvl="1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Boolean – true, false</a:t>
            </a:r>
          </a:p>
          <a:p>
            <a:pPr lvl="1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Explicit null value - null</a:t>
            </a:r>
          </a:p>
          <a:p>
            <a:pPr lvl="1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Declared but not assigned a value – undefined</a:t>
            </a:r>
          </a:p>
          <a:p>
            <a:pPr lvl="1" rtl="0"/>
            <a:r>
              <a:rPr lang="en-US" dirty="0" smtClean="0">
                <a:solidFill>
                  <a:srgbClr val="4F81BD"/>
                </a:solidFill>
                <a:latin typeface="Cambria"/>
                <a:ea typeface="ＭＳ ゴシック"/>
              </a:rPr>
              <a:t>Primitives do not have properties – they are values</a:t>
            </a:r>
            <a:endParaRPr lang="en-US" b="0" i="0" u="none" strike="noStrike" baseline="0" dirty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430704CA-2D04-714C-B1E7-602ACAFC0DFE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JavaScript Values</a:t>
            </a:r>
            <a:endParaRPr lang="en-US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 rtl="0"/>
            <a:r>
              <a:rPr lang="en-US" b="0" i="1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Objects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are referred to by variables</a:t>
            </a:r>
          </a:p>
          <a:p>
            <a:pPr lvl="1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When assigning </a:t>
            </a:r>
            <a:r>
              <a:rPr lang="en-US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var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obj2 = obj1, only the </a:t>
            </a:r>
            <a:r>
              <a:rPr lang="en-US" b="0" i="1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reference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is copied</a:t>
            </a:r>
          </a:p>
          <a:p>
            <a:pPr lvl="1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obj1 and obj2 now point to the same object</a:t>
            </a:r>
          </a:p>
          <a:p>
            <a:pPr lvl="1" rtl="0"/>
            <a:r>
              <a:rPr lang="en-US" dirty="0" smtClean="0">
                <a:solidFill>
                  <a:srgbClr val="4F81BD"/>
                </a:solidFill>
                <a:latin typeface="Cambria"/>
                <a:ea typeface="ＭＳ ゴシック"/>
              </a:rPr>
              <a:t>Have properties</a:t>
            </a:r>
            <a:endParaRPr lang="en-US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Types of objects</a:t>
            </a:r>
          </a:p>
          <a:p>
            <a:pPr lvl="1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Primitive wrappers</a:t>
            </a:r>
          </a:p>
          <a:p>
            <a:pPr lvl="1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Arrays</a:t>
            </a:r>
          </a:p>
          <a:p>
            <a:pPr lvl="1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Other Predefined Objects</a:t>
            </a:r>
          </a:p>
          <a:p>
            <a:pPr lvl="1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Functions</a:t>
            </a:r>
          </a:p>
          <a:p>
            <a:pPr lvl="1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Object literals</a:t>
            </a:r>
            <a:endParaRPr lang="en-US" b="0" i="0" u="none" strike="noStrike" baseline="0" dirty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7F2A752A-9906-E94A-BD03-2417B016B021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1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JavaScript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1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Primitive wrappers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for strings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</a:rPr>
              <a:t>,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numbers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</a:rPr>
              <a:t>,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en-US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boolean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en-US" b="0" i="1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wrap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the primitive value while providing new methods of manipulating it</a:t>
            </a:r>
          </a:p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Primitives will be coerced to primitive wrapper objects when necessary</a:t>
            </a:r>
          </a:p>
          <a:p>
            <a:pPr lvl="1"/>
            <a:r>
              <a:rPr lang="en-US" dirty="0" err="1">
                <a:solidFill>
                  <a:srgbClr val="4F81BD"/>
                </a:solidFill>
                <a:latin typeface="Cambria"/>
                <a:ea typeface="ＭＳ ゴシック"/>
              </a:rPr>
              <a:t>i</a:t>
            </a:r>
            <a:r>
              <a:rPr lang="en-US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e</a:t>
            </a:r>
            <a:r>
              <a:rPr lang="en-US" dirty="0" smtClean="0">
                <a:solidFill>
                  <a:srgbClr val="4F81BD"/>
                </a:solidFill>
                <a:latin typeface="Cambria"/>
                <a:ea typeface="ＭＳ ゴシック"/>
              </a:rPr>
              <a:t>: </a:t>
            </a:r>
            <a:r>
              <a:rPr lang="en-US" dirty="0" err="1">
                <a:solidFill>
                  <a:srgbClr val="4F81BD"/>
                </a:solidFill>
                <a:latin typeface="Cambria"/>
                <a:ea typeface="ＭＳ ゴシック"/>
              </a:rPr>
              <a:t>s</a:t>
            </a:r>
            <a:r>
              <a:rPr lang="en-US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tring.length</a:t>
            </a:r>
            <a:r>
              <a:rPr lang="en-US" dirty="0" smtClean="0">
                <a:solidFill>
                  <a:srgbClr val="4F81BD"/>
                </a:solidFill>
                <a:latin typeface="Cambria"/>
                <a:ea typeface="ＭＳ ゴシック"/>
              </a:rPr>
              <a:t>()</a:t>
            </a:r>
            <a:endParaRPr lang="en-US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A42A9893-A78F-D24C-B1EF-0E0440248FEB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0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&lt;aside&gt; Type Coercion</a:t>
            </a:r>
            <a:endParaRPr lang="en-US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When attempting to use a variable in a context where another type is expected, it will be automatically cast to the appropriate type</a:t>
            </a:r>
          </a:p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Implicit conversion {double</a:t>
            </a:r>
            <a:r>
              <a:rPr lang="en-US" b="0" i="0" u="none" strike="noStrike" dirty="0" smtClean="0">
                <a:solidFill>
                  <a:srgbClr val="4F81BD"/>
                </a:solidFill>
                <a:latin typeface="Cambria"/>
                <a:ea typeface="ＭＳ ゴシック"/>
              </a:rPr>
              <a:t> d; </a:t>
            </a:r>
            <a:r>
              <a:rPr lang="en-US" b="0" i="0" u="none" strike="noStrike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int</a:t>
            </a:r>
            <a:r>
              <a:rPr lang="en-US" b="0" i="0" u="none" strike="noStrike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en-US" b="0" i="0" u="none" strike="noStrike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i</a:t>
            </a:r>
            <a:r>
              <a:rPr lang="en-US" b="0" i="0" u="none" strike="noStrike" dirty="0" smtClean="0">
                <a:solidFill>
                  <a:srgbClr val="4F81BD"/>
                </a:solidFill>
                <a:latin typeface="Cambria"/>
                <a:ea typeface="ＭＳ ゴシック"/>
              </a:rPr>
              <a:t>; if (d &lt; </a:t>
            </a:r>
            <a:r>
              <a:rPr lang="en-US" b="0" i="0" u="none" strike="noStrike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i</a:t>
            </a:r>
            <a:r>
              <a:rPr lang="en-US" b="0" i="0" u="none" strike="noStrike" dirty="0" smtClean="0">
                <a:solidFill>
                  <a:srgbClr val="4F81BD"/>
                </a:solidFill>
                <a:latin typeface="Cambria"/>
                <a:ea typeface="ＭＳ ゴシック"/>
              </a:rPr>
              <a:t>) d=</a:t>
            </a:r>
            <a:r>
              <a:rPr lang="en-US" b="0" i="0" u="none" strike="noStrike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i</a:t>
            </a:r>
            <a:r>
              <a:rPr lang="en-US" dirty="0" smtClean="0">
                <a:solidFill>
                  <a:srgbClr val="4F81BD"/>
                </a:solidFill>
                <a:latin typeface="Cambria"/>
                <a:ea typeface="ＭＳ ゴシック"/>
              </a:rPr>
              <a:t>;}</a:t>
            </a:r>
            <a:endParaRPr lang="en-US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/>
            <a:r>
              <a:rPr lang="en-US" dirty="0" smtClean="0">
                <a:solidFill>
                  <a:srgbClr val="4F81BD"/>
                </a:solidFill>
                <a:latin typeface="Cambria"/>
                <a:ea typeface="ＭＳ ゴシック"/>
              </a:rPr>
              <a:t>What is explicit conversion called? If ( (</a:t>
            </a:r>
            <a:r>
              <a:rPr lang="en-US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int</a:t>
            </a:r>
            <a:r>
              <a:rPr lang="en-US" dirty="0" smtClean="0">
                <a:solidFill>
                  <a:srgbClr val="4F81BD"/>
                </a:solidFill>
                <a:latin typeface="Cambria"/>
                <a:ea typeface="ＭＳ ゴシック"/>
              </a:rPr>
              <a:t>) d &lt; </a:t>
            </a:r>
            <a:r>
              <a:rPr lang="en-US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i</a:t>
            </a:r>
            <a:r>
              <a:rPr lang="en-US" dirty="0" smtClean="0">
                <a:solidFill>
                  <a:srgbClr val="4F81BD"/>
                </a:solidFill>
                <a:latin typeface="Cambria"/>
                <a:ea typeface="ＭＳ ゴシック"/>
              </a:rPr>
              <a:t>) d = (double) </a:t>
            </a:r>
            <a:r>
              <a:rPr lang="en-US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i</a:t>
            </a:r>
            <a:r>
              <a:rPr lang="en-US" dirty="0" smtClean="0">
                <a:solidFill>
                  <a:srgbClr val="4F81BD"/>
                </a:solidFill>
                <a:latin typeface="Cambria"/>
                <a:ea typeface="ＭＳ ゴシック"/>
              </a:rPr>
              <a:t>;}</a:t>
            </a:r>
            <a:endParaRPr lang="en-US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Example on</a:t>
            </a:r>
            <a:r>
              <a:rPr lang="en-US" b="0" i="0" u="none" strike="noStrike" dirty="0" smtClean="0">
                <a:solidFill>
                  <a:srgbClr val="4F81BD"/>
                </a:solidFill>
                <a:latin typeface="Cambria"/>
                <a:ea typeface="ＭＳ ゴシック"/>
              </a:rPr>
              <a:t> an object property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:</a:t>
            </a:r>
          </a:p>
          <a:p>
            <a:pPr marL="0" lvl="0" indent="0" rtl="0">
              <a:buNone/>
            </a:pPr>
            <a:r>
              <a:rPr lang="is-I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	var s = “foo”;   // s is a Primitive string value</a:t>
            </a:r>
          </a:p>
          <a:p>
            <a:pPr marL="0" lvl="0" indent="0" rtl="0">
              <a:buNone/>
            </a:pPr>
            <a:r>
              <a:rPr lang="en-US" dirty="0" smtClean="0">
                <a:solidFill>
                  <a:srgbClr val="4F81BD"/>
                </a:solidFill>
                <a:latin typeface="Cambria"/>
                <a:ea typeface="ＭＳ ゴシック"/>
              </a:rPr>
              <a:t>	a</a:t>
            </a:r>
            <a:r>
              <a:rPr lang="is-IS" dirty="0" smtClean="0">
                <a:solidFill>
                  <a:srgbClr val="4F81BD"/>
                </a:solidFill>
                <a:latin typeface="Cambria"/>
                <a:ea typeface="ＭＳ ゴシック"/>
              </a:rPr>
              <a:t>lert(s.length);  // s is coerced into a string object</a:t>
            </a:r>
            <a:endParaRPr lang="is-IS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0" lvl="0" indent="0" rtl="0">
              <a:buNone/>
            </a:pP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/* s is a primitive string. When calling string manipulation functions on it, it is coerced to an object with the appropriate wrapper */ alert(</a:t>
            </a:r>
            <a:r>
              <a:rPr lang="en-US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s.length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);</a:t>
            </a:r>
            <a:endParaRPr lang="en-US" b="0" i="0" u="none" strike="noStrike" baseline="0" dirty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26F5ADB1-1059-6D46-B663-CFC35C46FC3A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5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JavaScript Control Structures</a:t>
            </a:r>
            <a:endParaRPr lang="en-US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if/else if/else</a:t>
            </a:r>
          </a:p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Ternary operator </a:t>
            </a:r>
          </a:p>
          <a:p>
            <a:pPr marL="457200" lvl="1" indent="0">
              <a:buNone/>
            </a:pP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( (</a:t>
            </a:r>
            <a:r>
              <a:rPr lang="en-US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bool_test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) ? </a:t>
            </a:r>
            <a:r>
              <a:rPr lang="en-US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truevalue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: </a:t>
            </a:r>
            <a:r>
              <a:rPr lang="en-US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falsevalue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; )</a:t>
            </a:r>
          </a:p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for</a:t>
            </a:r>
          </a:p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while/do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while</a:t>
            </a:r>
          </a:p>
          <a:p>
            <a:pPr lvl="0" rtl="0"/>
            <a:r>
              <a:rPr lang="en-US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for..in</a:t>
            </a:r>
            <a:endParaRPr lang="en-US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457200" lvl="1" indent="0" rtl="0">
              <a:buNone/>
            </a:pP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for (variable in object) 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</a:rPr>
              <a:t>{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</a:p>
          <a:p>
            <a:pPr marL="457200" lvl="1" indent="0" rtl="0">
              <a:buNone/>
            </a:pP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	/* Iterate through object's properties */ </a:t>
            </a:r>
          </a:p>
          <a:p>
            <a:pPr marL="457200" lvl="1" indent="0" rtl="0">
              <a:buNone/>
            </a:pP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}</a:t>
            </a:r>
            <a:endParaRPr lang="en-US" b="0" i="0" u="none" strike="noStrike" baseline="0" dirty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7FD34CB5-296F-E747-A0AD-5E9BCCBE963E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9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JavaScript Arrays</a:t>
            </a:r>
            <a:endParaRPr lang="en-US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Arrays are objects that may be declared as an object or in array literal notation</a:t>
            </a:r>
          </a:p>
          <a:p>
            <a:pPr lvl="1" rtl="0"/>
            <a:r>
              <a:rPr lang="en-US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var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a = new Array();</a:t>
            </a:r>
          </a:p>
          <a:p>
            <a:pPr lvl="1" rtl="0"/>
            <a:r>
              <a:rPr lang="nl-NL" b="0" i="0" u="none" strike="noStrike" dirty="0" smtClean="0">
                <a:solidFill>
                  <a:srgbClr val="4F81BD"/>
                </a:solidFill>
                <a:latin typeface="Cambria"/>
                <a:ea typeface="ＭＳ ゴシック"/>
              </a:rPr>
              <a:t>a[0] = ”</a:t>
            </a:r>
            <a:r>
              <a:rPr lang="nl-NL" b="0" i="0" u="none" strike="noStrike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Foo</a:t>
            </a:r>
            <a:r>
              <a:rPr lang="nl-NL" b="0" i="0" u="none" strike="noStrike" dirty="0" smtClean="0">
                <a:solidFill>
                  <a:srgbClr val="4F81BD"/>
                </a:solidFill>
                <a:latin typeface="Cambria"/>
                <a:ea typeface="ＭＳ ゴシック"/>
              </a:rPr>
              <a:t>”;</a:t>
            </a:r>
          </a:p>
          <a:p>
            <a:pPr lvl="1" rtl="0"/>
            <a:r>
              <a:rPr lang="nl-NL" b="0" i="0" u="none" strike="noStrike" dirty="0" smtClean="0">
                <a:solidFill>
                  <a:srgbClr val="4F81BD"/>
                </a:solidFill>
                <a:latin typeface="Cambria"/>
                <a:ea typeface="ＭＳ ゴシック"/>
              </a:rPr>
              <a:t>a[1] = 42;</a:t>
            </a:r>
          </a:p>
          <a:p>
            <a:pPr lvl="1" rtl="0"/>
            <a:r>
              <a:rPr lang="nl-N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var a = new Array(“</a:t>
            </a:r>
            <a:r>
              <a:rPr lang="nl-N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Foo</a:t>
            </a:r>
            <a:r>
              <a:rPr lang="nl-N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”, 42, </a:t>
            </a:r>
            <a:r>
              <a:rPr lang="nl-N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true</a:t>
            </a:r>
            <a:r>
              <a:rPr lang="nl-N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);</a:t>
            </a:r>
          </a:p>
          <a:p>
            <a:pPr lvl="1" rtl="0"/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var a = [“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Foo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”, 42,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true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]; // literal</a:t>
            </a:r>
          </a:p>
          <a:p>
            <a:pPr lvl="0" rtl="0"/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Also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has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array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manipulation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methods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built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in</a:t>
            </a:r>
          </a:p>
          <a:p>
            <a:pPr lvl="1" rtl="0"/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push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(), pop(), shift(),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unshift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(), etc.</a:t>
            </a:r>
          </a:p>
          <a:p>
            <a:pPr lvl="0" rtl="0"/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Can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grow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dynamically</a:t>
            </a:r>
            <a:endParaRPr lang="pt-BR" b="0" i="0" u="none" strike="noStrike" baseline="0" dirty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4C0080C8-5DE8-6A4C-AFE0-38A5255D32C9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dirty="0" smtClean="0">
                <a:solidFill>
                  <a:srgbClr val="345A8A"/>
                </a:solidFill>
                <a:latin typeface="Cambria"/>
                <a:ea typeface="ＭＳ ゴシック"/>
              </a:rPr>
              <a:t>Client-side	Scripting	Language</a:t>
            </a:r>
            <a:endParaRPr lang="en-US" b="0" i="0" u="none" strike="noStrike" baseline="0" dirty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Client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side – Processed by the browser</a:t>
            </a:r>
          </a:p>
          <a:p>
            <a:pPr lvl="1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Compare: “server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side”</a:t>
            </a:r>
          </a:p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Scripting language – </a:t>
            </a:r>
          </a:p>
          <a:p>
            <a:pPr lvl="1"/>
            <a:r>
              <a:rPr lang="en-US" dirty="0" smtClean="0">
                <a:solidFill>
                  <a:srgbClr val="4F81BD"/>
                </a:solidFill>
                <a:latin typeface="Cambria"/>
                <a:ea typeface="ＭＳ ゴシック"/>
              </a:rPr>
              <a:t>Interpreted at run-time</a:t>
            </a:r>
            <a:endParaRPr lang="en-US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Controls the behavior of another application</a:t>
            </a:r>
          </a:p>
          <a:p>
            <a:pPr lvl="2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Like, say, a browser</a:t>
            </a:r>
            <a:endParaRPr lang="en-US" b="0" i="0" u="none" strike="noStrike" baseline="0" dirty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DA857BDF-3A4B-C14B-8EFB-087432E81ABF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Predefined Objects</a:t>
            </a:r>
            <a:endParaRPr lang="pt-BR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Many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helpful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objects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are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predefined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by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language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itself</a:t>
            </a:r>
            <a:endParaRPr lang="pt-BR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‘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document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‘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represents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current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page</a:t>
            </a:r>
            <a:endParaRPr lang="pt-BR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dirty="0" smtClean="0">
                <a:solidFill>
                  <a:srgbClr val="4F81BD"/>
                </a:solidFill>
                <a:latin typeface="Cambria"/>
                <a:ea typeface="ＭＳ ゴシック"/>
              </a:rPr>
              <a:t>‘</a:t>
            </a:r>
            <a:r>
              <a:rPr lang="pt-BR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w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indow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’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represents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actual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browser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viewport</a:t>
            </a:r>
            <a:endParaRPr lang="pt-BR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Math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contains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helpful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methods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for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advanced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calculations</a:t>
            </a:r>
            <a:endParaRPr lang="pt-BR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etc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B971F118-9E3A-E04A-906B-C9172786BA13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Example: JavaScript Dates</a:t>
            </a:r>
            <a:endParaRPr lang="pt-BR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Predefined object meant to manipulate dates/times</a:t>
            </a:r>
          </a:p>
          <a:p>
            <a:pPr lvl="0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Multiple constructors</a:t>
            </a:r>
            <a:r>
              <a:rPr lang="pt-BR" b="0" i="0" u="none" strike="noStrike" baseline="0" smtClean="0">
                <a:solidFill>
                  <a:srgbClr val="4F81BD"/>
                </a:solidFill>
                <a:latin typeface="Times New Roman"/>
                <a:ea typeface="ＭＳ ゴシック"/>
              </a:rPr>
              <a:t>...</a:t>
            </a:r>
          </a:p>
          <a:p>
            <a:pPr lvl="1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var d = new Date();</a:t>
            </a:r>
          </a:p>
          <a:p>
            <a:pPr lvl="1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var d = new Date(ms);</a:t>
            </a:r>
          </a:p>
          <a:p>
            <a:pPr lvl="1" rtl="0"/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var d = new Date(“Jan 20, 2012”);</a:t>
            </a:r>
          </a:p>
          <a:p>
            <a:pPr lvl="1" rtl="0"/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var d = new Date(yr, mo, d, hr, min, sec, ms);</a:t>
            </a:r>
          </a:p>
          <a:p>
            <a:pPr lvl="0" rtl="0"/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Get, set, locale, toString() methods</a:t>
            </a:r>
            <a:endParaRPr lang="en-US" b="0" i="0" u="none" strike="noStrike" baseline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917102B3-4D6A-804B-8039-5A75931BA10A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8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JavaScript Objects</a:t>
            </a:r>
            <a:endParaRPr lang="en-US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600201"/>
            <a:ext cx="8339231" cy="4343400"/>
          </a:xfrm>
        </p:spPr>
        <p:txBody>
          <a:bodyPr/>
          <a:lstStyle/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All other objects derive themselves from the base Object()</a:t>
            </a:r>
          </a:p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Can be instantiated using the </a:t>
            </a:r>
            <a:r>
              <a:rPr lang="en-US" b="0" i="1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new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keyword</a:t>
            </a:r>
          </a:p>
          <a:p>
            <a:pPr lvl="1" rtl="0"/>
            <a:r>
              <a:rPr lang="en-US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var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o = new Object();</a:t>
            </a:r>
          </a:p>
          <a:p>
            <a:pPr lvl="1" rtl="0"/>
            <a:r>
              <a:rPr lang="en-US" b="1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Note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: Instantiation via the </a:t>
            </a:r>
            <a:r>
              <a:rPr lang="en-US" b="0" i="1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new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keyword is really cloning an existing object!</a:t>
            </a:r>
          </a:p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Can be declared using object literal notation</a:t>
            </a:r>
          </a:p>
          <a:p>
            <a:pPr lvl="1" rtl="0"/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var o = 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</a:rPr>
              <a:t>{}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; // literal</a:t>
            </a:r>
            <a:endParaRPr lang="pt-BR" b="0" i="0" u="none" strike="noStrike" baseline="0" dirty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E70360B6-5C19-294B-8A33-ED3989028B55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JavaScript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 rtl="0"/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Fundamentally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</a:rPr>
              <a:t>,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1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objects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in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JavaScript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are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just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1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hashes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(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associative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arrays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)</a:t>
            </a:r>
          </a:p>
          <a:p>
            <a:pPr lvl="1" rtl="0"/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Data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structure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with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1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name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=&gt; </a:t>
            </a:r>
            <a:r>
              <a:rPr lang="pt-BR" b="1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value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pairs</a:t>
            </a:r>
            <a:endParaRPr lang="pt-BR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Can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be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nested</a:t>
            </a:r>
            <a:endParaRPr lang="pt-BR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0" lvl="0" indent="0" rtl="0">
              <a:buNone/>
            </a:pPr>
            <a:endParaRPr lang="pt-BR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BR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var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myObj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= {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nl-NL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	val1: “</a:t>
            </a:r>
            <a:r>
              <a:rPr lang="nl-NL" b="0" i="0" u="none" strike="noStrike" baseline="0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foo</a:t>
            </a:r>
            <a:r>
              <a:rPr lang="nl-NL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”,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nl-NL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	val2: </a:t>
            </a:r>
            <a:r>
              <a:rPr lang="nl-NL" b="0" i="0" u="none" strike="noStrike" baseline="0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true</a:t>
            </a:r>
            <a:r>
              <a:rPr lang="nl-NL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,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nl-NL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	val3: 42,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tr-TR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	val4: [“bar”, “baz”, “</a:t>
            </a:r>
            <a:r>
              <a:rPr lang="tr-TR" b="0" i="0" u="none" strike="noStrike" baseline="0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bang</a:t>
            </a:r>
            <a:r>
              <a:rPr lang="tr-TR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”]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tr-TR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92EAD25B-CBC4-FD4D-93D8-8DB8F9CBEFB5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8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tr-TR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JavaScript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tr-T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Can refer to keys using myObj.foo or myObj[“foo”]</a:t>
            </a:r>
          </a:p>
          <a:p>
            <a:pPr lvl="1" rtl="0"/>
            <a:r>
              <a:rPr lang="tr-T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Latter is required if there's a dash in the name</a:t>
            </a:r>
          </a:p>
          <a:p>
            <a:pPr lvl="0" rtl="0"/>
            <a:r>
              <a:rPr lang="tr-T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Can add keys to existing objects once declared</a:t>
            </a:r>
          </a:p>
          <a:p>
            <a:pPr lvl="1" rtl="0"/>
            <a:r>
              <a:rPr lang="tr-T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myObj[“val5”] = </a:t>
            </a:r>
            <a:r>
              <a:rPr lang="tr-TR" b="0" i="0" u="none" strike="noStrike" baseline="0" smtClean="0">
                <a:solidFill>
                  <a:srgbClr val="4F81BD"/>
                </a:solidFill>
                <a:latin typeface="Times New Roman"/>
                <a:ea typeface="ＭＳ ゴシック"/>
              </a:rPr>
              <a:t>{}</a:t>
            </a:r>
            <a:r>
              <a:rPr lang="tr-T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;</a:t>
            </a:r>
          </a:p>
          <a:p>
            <a:pPr lvl="1" rtl="0"/>
            <a:r>
              <a:rPr lang="tr-T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myObj.val6 = null;</a:t>
            </a:r>
          </a:p>
          <a:p>
            <a:pPr lvl="1" rtl="0"/>
            <a:r>
              <a:rPr lang="tr-T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Only applies to this instance!</a:t>
            </a:r>
            <a:endParaRPr lang="tr-TR" b="0" i="0" u="none" strike="noStrike" baseline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7C0846AF-124B-2F42-91B2-AD6A01C502FC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tr-TR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JavaScript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Objects </a:t>
            </a:r>
            <a:r>
              <a:rPr lang="tr-T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keys</a:t>
            </a:r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are</a:t>
            </a:r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either</a:t>
            </a:r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1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properties</a:t>
            </a:r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or</a:t>
            </a:r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1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methods</a:t>
            </a:r>
            <a:endParaRPr lang="tr-TR" b="0" i="1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tr-TR" b="0" i="1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Properties</a:t>
            </a:r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simply</a:t>
            </a:r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refer</a:t>
            </a:r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to</a:t>
            </a:r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a </a:t>
            </a:r>
            <a:r>
              <a:rPr lang="tr-T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value</a:t>
            </a:r>
            <a:endParaRPr lang="tr-TR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tr-TR" b="0" i="1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Methods</a:t>
            </a:r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have</a:t>
            </a:r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a </a:t>
            </a:r>
            <a:r>
              <a:rPr lang="tr-T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special</a:t>
            </a:r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Function</a:t>
            </a:r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() </a:t>
            </a:r>
            <a:r>
              <a:rPr lang="tr-T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object</a:t>
            </a:r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as </a:t>
            </a:r>
            <a:r>
              <a:rPr lang="tr-T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their</a:t>
            </a:r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value</a:t>
            </a:r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, </a:t>
            </a:r>
            <a:r>
              <a:rPr lang="tr-T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which</a:t>
            </a:r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is </a:t>
            </a:r>
            <a:r>
              <a:rPr lang="tr-T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evaluated</a:t>
            </a:r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when</a:t>
            </a:r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called</a:t>
            </a:r>
            <a:endParaRPr lang="tr-TR" b="0" i="0" u="none" strike="noStrike" baseline="0" dirty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7A7B3D22-6630-7F42-A395-BA156D7E4665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9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tr-TR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JavaScript Functions</a:t>
            </a:r>
            <a:endParaRPr lang="tr-TR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tr-T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Functions in JavaScript are actually Function() objects</a:t>
            </a:r>
          </a:p>
          <a:p>
            <a:pPr lvl="1" rtl="0"/>
            <a:r>
              <a:rPr lang="tr-T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Includes object methods</a:t>
            </a:r>
          </a:p>
          <a:p>
            <a:pPr lvl="1" rtl="0"/>
            <a:r>
              <a:rPr lang="tr-T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Note: JavaScript is case</a:t>
            </a:r>
            <a:r>
              <a:rPr lang="tr-TR" b="0" i="0" u="none" strike="noStrike" baseline="0" smtClean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tr-T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sensitive!</a:t>
            </a:r>
          </a:p>
          <a:p>
            <a:pPr lvl="0" rtl="0"/>
            <a:r>
              <a:rPr lang="tr-T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return statement required at end</a:t>
            </a:r>
          </a:p>
          <a:p>
            <a:pPr lvl="0" rtl="0"/>
            <a:r>
              <a:rPr lang="tr-T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Do not have to be declared in the global scope; can be nested (advanced)</a:t>
            </a:r>
          </a:p>
          <a:p>
            <a:pPr lvl="0" rtl="0"/>
            <a:r>
              <a:rPr lang="tr-T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Declared a number of ways</a:t>
            </a:r>
            <a:r>
              <a:rPr lang="tr-TR" b="0" i="0" u="none" strike="noStrike" baseline="0" smtClean="0">
                <a:solidFill>
                  <a:srgbClr val="4F81BD"/>
                </a:solidFill>
                <a:latin typeface="Times New Roman"/>
                <a:ea typeface="ＭＳ ゴシック"/>
              </a:rPr>
              <a:t>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68007138-2C47-3D46-AB42-B8F8246152FF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1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tr-TR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JavaScript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tr-T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Function statement</a:t>
            </a:r>
          </a:p>
          <a:p>
            <a:pPr lvl="1" rtl="0"/>
            <a:r>
              <a:rPr lang="tr-T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function myFunction(arg1</a:t>
            </a:r>
            <a:r>
              <a:rPr lang="tr-TR" b="0" i="0" u="none" strike="noStrike" baseline="0" smtClean="0">
                <a:solidFill>
                  <a:srgbClr val="4F81BD"/>
                </a:solidFill>
                <a:latin typeface="Times New Roman"/>
                <a:ea typeface="ＭＳ ゴシック"/>
              </a:rPr>
              <a:t>,</a:t>
            </a:r>
            <a:r>
              <a:rPr lang="tr-T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 arg2) { return arg1*arg2; }</a:t>
            </a:r>
          </a:p>
          <a:p>
            <a:pPr lvl="1" rtl="0"/>
            <a:r>
              <a:rPr lang="tr-T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Parsed when loaded</a:t>
            </a:r>
          </a:p>
          <a:p>
            <a:pPr lvl="1" rtl="0"/>
            <a:r>
              <a:rPr lang="tr-T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Creates a variable with the same name as the function name in the scope it was declared</a:t>
            </a:r>
          </a:p>
          <a:p>
            <a:pPr lvl="0" rtl="0"/>
            <a:r>
              <a:rPr lang="tr-T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Dynamic Functions</a:t>
            </a:r>
          </a:p>
          <a:p>
            <a:pPr lvl="1" rtl="0"/>
            <a:r>
              <a:rPr lang="tr-T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Declared at runtime</a:t>
            </a:r>
          </a:p>
          <a:p>
            <a:pPr lvl="1" rtl="0"/>
            <a:r>
              <a:rPr lang="tr-T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Assigned to a variable</a:t>
            </a:r>
            <a:endParaRPr lang="tr-TR" b="0" i="0" u="none" strike="noStrike" baseline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FA84BE93-513B-3B4F-9EF7-1BEB86D9CC7D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8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tr-TR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Dynamic Functions</a:t>
            </a:r>
            <a:endParaRPr lang="tr-TR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tr-T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Function</a:t>
            </a:r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constructor</a:t>
            </a:r>
            <a:endParaRPr lang="tr-TR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 rtl="0"/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var </a:t>
            </a:r>
            <a:r>
              <a:rPr lang="tr-T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fn</a:t>
            </a:r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= </a:t>
            </a:r>
            <a:r>
              <a:rPr lang="tr-T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new</a:t>
            </a:r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Function</a:t>
            </a:r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(“arg1”</a:t>
            </a:r>
            <a:r>
              <a:rPr lang="tr-TR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</a:rPr>
              <a:t>,</a:t>
            </a:r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“arg2”, “</a:t>
            </a:r>
            <a:r>
              <a:rPr lang="tr-T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return</a:t>
            </a:r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arg1*arg2;”);</a:t>
            </a:r>
          </a:p>
          <a:p>
            <a:pPr lvl="1" rtl="0"/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Not </a:t>
            </a:r>
            <a:r>
              <a:rPr lang="tr-T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recommended</a:t>
            </a:r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...</a:t>
            </a:r>
          </a:p>
          <a:p>
            <a:pPr lvl="0" rtl="0"/>
            <a:r>
              <a:rPr lang="tr-T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Function</a:t>
            </a:r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expression</a:t>
            </a:r>
            <a:endParaRPr lang="tr-TR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349250" lvl="1" indent="0" rtl="0">
              <a:buNone/>
            </a:pPr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var </a:t>
            </a:r>
            <a:r>
              <a:rPr lang="tr-T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fn</a:t>
            </a:r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= </a:t>
            </a:r>
            <a:r>
              <a:rPr lang="tr-T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function</a:t>
            </a:r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foo</a:t>
            </a:r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(arg1, arg2) {</a:t>
            </a:r>
          </a:p>
          <a:p>
            <a:pPr marL="349250" lvl="1" indent="0" rtl="0">
              <a:buNone/>
            </a:pPr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  </a:t>
            </a:r>
            <a:r>
              <a:rPr lang="tr-T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return</a:t>
            </a:r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arg1*arg2;</a:t>
            </a:r>
          </a:p>
          <a:p>
            <a:pPr marL="349250" lvl="1" indent="0" rtl="0">
              <a:buNone/>
            </a:pPr>
            <a:r>
              <a:rPr lang="tr-TR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</a:rPr>
              <a:t>}</a:t>
            </a:r>
            <a:r>
              <a:rPr lang="tr-T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;</a:t>
            </a:r>
          </a:p>
          <a:p>
            <a:pPr marL="349250" lvl="1" indent="0" rtl="0">
              <a:buNone/>
            </a:pP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alert(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fn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(2, 3));</a:t>
            </a:r>
            <a:endParaRPr lang="de-DE" b="0" i="0" u="none" strike="noStrike" baseline="0" dirty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35C8848D-942F-F14F-B44C-9A7868BF3189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4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Function Expressions</a:t>
            </a:r>
            <a:endParaRPr lang="de-DE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Expression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name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can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be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used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within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function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scope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to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refer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to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itself</a:t>
            </a:r>
            <a:endParaRPr lang="de-DE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0" indent="0">
              <a:buNone/>
            </a:pPr>
            <a:r>
              <a:rPr lang="de-DE" baseline="-25000" dirty="0">
                <a:solidFill>
                  <a:srgbClr val="4F81BD"/>
                </a:solidFill>
                <a:latin typeface="Cambria"/>
                <a:ea typeface="ＭＳ ゴシック"/>
              </a:rPr>
              <a:t>alert(</a:t>
            </a:r>
            <a:r>
              <a:rPr lang="de-DE" i="1" baseline="-25000" dirty="0" err="1">
                <a:solidFill>
                  <a:srgbClr val="4F81BD"/>
                </a:solidFill>
                <a:latin typeface="Cambria"/>
                <a:ea typeface="ＭＳ ゴシック"/>
              </a:rPr>
              <a:t>fn</a:t>
            </a:r>
            <a:r>
              <a:rPr lang="de-DE" baseline="-25000" dirty="0">
                <a:solidFill>
                  <a:srgbClr val="4F81BD"/>
                </a:solidFill>
                <a:latin typeface="Cambria"/>
                <a:ea typeface="ＭＳ ゴシック"/>
              </a:rPr>
              <a:t>(2,3)); // SWAP, 6</a:t>
            </a:r>
            <a:endParaRPr lang="de-DE" dirty="0">
              <a:solidFill>
                <a:srgbClr val="4F81BD"/>
              </a:solidFill>
              <a:latin typeface="Times New Roman"/>
              <a:ea typeface="ＭＳ ゴシック"/>
            </a:endParaRPr>
          </a:p>
          <a:p>
            <a:pPr lvl="0" rtl="0"/>
            <a:endParaRPr lang="de-DE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0" lvl="0" indent="0" rtl="0">
              <a:spcBef>
                <a:spcPts val="200"/>
              </a:spcBef>
              <a:buNone/>
            </a:pPr>
            <a:r>
              <a:rPr lang="de-DE" sz="1800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var</a:t>
            </a:r>
            <a:r>
              <a:rPr lang="de-DE" sz="1800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sz="1800" b="0" i="1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fn</a:t>
            </a:r>
            <a:r>
              <a:rPr lang="de-DE" sz="1800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= </a:t>
            </a:r>
            <a:r>
              <a:rPr lang="de-DE" sz="1800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function</a:t>
            </a:r>
            <a:r>
              <a:rPr lang="de-DE" sz="1800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sz="1800" b="1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foo</a:t>
            </a:r>
            <a:r>
              <a:rPr lang="de-DE" sz="1800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(arg1</a:t>
            </a:r>
            <a:r>
              <a:rPr lang="de-DE" sz="1800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</a:rPr>
              <a:t>,</a:t>
            </a:r>
            <a:r>
              <a:rPr lang="de-DE" sz="1800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arg2) {</a:t>
            </a:r>
          </a:p>
          <a:p>
            <a:pPr marL="0" lvl="0" indent="0" rtl="0">
              <a:spcBef>
                <a:spcPts val="200"/>
              </a:spcBef>
              <a:buNone/>
            </a:pPr>
            <a:r>
              <a:rPr lang="de-DE" b="0" i="0" u="none" strike="noStrike" baseline="-25000" dirty="0" smtClean="0">
                <a:solidFill>
                  <a:srgbClr val="4F81BD"/>
                </a:solidFill>
                <a:latin typeface="Cambria"/>
                <a:ea typeface="ＭＳ ゴシック"/>
              </a:rPr>
              <a:t>   </a:t>
            </a:r>
            <a:r>
              <a:rPr lang="de-DE" b="0" i="0" u="none" strike="noStrike" baseline="-2500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if</a:t>
            </a:r>
            <a:r>
              <a:rPr lang="de-DE" b="0" i="0" u="none" strike="noStrike" baseline="-25000" dirty="0" smtClean="0">
                <a:solidFill>
                  <a:srgbClr val="4F81BD"/>
                </a:solidFill>
                <a:latin typeface="Cambria"/>
                <a:ea typeface="ＭＳ ゴシック"/>
              </a:rPr>
              <a:t> (arg1 &lt; arg2) {</a:t>
            </a:r>
          </a:p>
          <a:p>
            <a:pPr marL="0" lvl="0" indent="0" rtl="0">
              <a:spcBef>
                <a:spcPts val="200"/>
              </a:spcBef>
              <a:buNone/>
            </a:pPr>
            <a:r>
              <a:rPr lang="de-DE" b="0" i="0" u="none" strike="noStrike" baseline="-25000" dirty="0" smtClean="0">
                <a:solidFill>
                  <a:srgbClr val="4F81BD"/>
                </a:solidFill>
                <a:latin typeface="Cambria"/>
                <a:ea typeface="ＭＳ ゴシック"/>
              </a:rPr>
              <a:t>      alert("SWAP");</a:t>
            </a:r>
          </a:p>
          <a:p>
            <a:pPr marL="0" lvl="0" indent="0" rtl="0">
              <a:spcBef>
                <a:spcPts val="200"/>
              </a:spcBef>
              <a:buNone/>
            </a:pPr>
            <a:r>
              <a:rPr lang="de-DE" b="0" i="0" u="none" strike="noStrike" baseline="-25000" dirty="0" smtClean="0">
                <a:solidFill>
                  <a:srgbClr val="4F81BD"/>
                </a:solidFill>
                <a:latin typeface="Cambria"/>
                <a:ea typeface="ＭＳ ゴシック"/>
              </a:rPr>
              <a:t>      </a:t>
            </a:r>
            <a:r>
              <a:rPr lang="de-DE" b="0" i="0" u="none" strike="noStrike" baseline="-2500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return</a:t>
            </a:r>
            <a:r>
              <a:rPr lang="de-DE" b="0" i="0" u="none" strike="noStrike" baseline="-2500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1" i="0" u="none" strike="noStrike" baseline="-2500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foo</a:t>
            </a:r>
            <a:r>
              <a:rPr lang="de-DE" b="0" i="0" u="none" strike="noStrike" baseline="-25000" dirty="0" smtClean="0">
                <a:solidFill>
                  <a:srgbClr val="4F81BD"/>
                </a:solidFill>
                <a:latin typeface="Cambria"/>
                <a:ea typeface="ＭＳ ゴシック"/>
              </a:rPr>
              <a:t>(arg2, arg1);</a:t>
            </a:r>
          </a:p>
          <a:p>
            <a:pPr marL="0" lvl="0" indent="0" rtl="0">
              <a:spcBef>
                <a:spcPts val="200"/>
              </a:spcBef>
              <a:buNone/>
            </a:pPr>
            <a:r>
              <a:rPr lang="de-DE" b="0" i="0" u="none" strike="noStrike" baseline="-25000" dirty="0" smtClean="0">
                <a:solidFill>
                  <a:srgbClr val="4F81BD"/>
                </a:solidFill>
                <a:latin typeface="Times New Roman"/>
                <a:ea typeface="ＭＳ ゴシック"/>
              </a:rPr>
              <a:t>   }</a:t>
            </a:r>
            <a:r>
              <a:rPr lang="de-DE" b="0" i="0" u="none" strike="noStrike" baseline="-2500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-2500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else</a:t>
            </a:r>
            <a:r>
              <a:rPr lang="de-DE" b="0" i="0" u="none" strike="noStrike" baseline="-25000" dirty="0" smtClean="0">
                <a:solidFill>
                  <a:srgbClr val="4F81BD"/>
                </a:solidFill>
                <a:latin typeface="Cambria"/>
                <a:ea typeface="ＭＳ ゴシック"/>
              </a:rPr>
              <a:t> {</a:t>
            </a:r>
          </a:p>
          <a:p>
            <a:pPr marL="0" lvl="0" indent="0" rtl="0">
              <a:spcBef>
                <a:spcPts val="200"/>
              </a:spcBef>
              <a:buNone/>
            </a:pPr>
            <a:r>
              <a:rPr lang="de-DE" b="0" i="0" u="none" strike="noStrike" baseline="-25000" dirty="0" smtClean="0">
                <a:solidFill>
                  <a:srgbClr val="4F81BD"/>
                </a:solidFill>
                <a:latin typeface="Cambria"/>
                <a:ea typeface="ＭＳ ゴシック"/>
              </a:rPr>
              <a:t>      </a:t>
            </a:r>
            <a:r>
              <a:rPr lang="de-DE" b="0" i="0" u="none" strike="noStrike" baseline="-2500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return</a:t>
            </a:r>
            <a:r>
              <a:rPr lang="de-DE" b="0" i="0" u="none" strike="noStrike" baseline="-25000" dirty="0" smtClean="0">
                <a:solidFill>
                  <a:srgbClr val="4F81BD"/>
                </a:solidFill>
                <a:latin typeface="Cambria"/>
                <a:ea typeface="ＭＳ ゴシック"/>
              </a:rPr>
              <a:t> arg1*arg2;</a:t>
            </a:r>
          </a:p>
          <a:p>
            <a:pPr marL="0" lvl="0" indent="0" rtl="0">
              <a:spcBef>
                <a:spcPts val="200"/>
              </a:spcBef>
              <a:buNone/>
            </a:pPr>
            <a:r>
              <a:rPr lang="de-DE" b="0" i="0" u="none" strike="noStrike" baseline="-25000" dirty="0" smtClean="0">
                <a:solidFill>
                  <a:srgbClr val="4F81BD"/>
                </a:solidFill>
                <a:latin typeface="Times New Roman"/>
                <a:ea typeface="ＭＳ ゴシック"/>
              </a:rPr>
              <a:t>   }</a:t>
            </a:r>
          </a:p>
          <a:p>
            <a:pPr marL="0" lvl="0" indent="0" rtl="0">
              <a:spcBef>
                <a:spcPts val="200"/>
              </a:spcBef>
              <a:buNone/>
            </a:pPr>
            <a:r>
              <a:rPr lang="de-DE" b="0" i="0" u="none" strike="noStrike" baseline="-25000" dirty="0" smtClean="0">
                <a:solidFill>
                  <a:srgbClr val="4F81BD"/>
                </a:solidFill>
                <a:latin typeface="Times New Roman"/>
                <a:ea typeface="ＭＳ ゴシック"/>
              </a:rPr>
              <a:t>}</a:t>
            </a:r>
            <a:r>
              <a:rPr lang="de-DE" b="0" i="0" u="none" strike="noStrike" baseline="-25000" dirty="0" smtClean="0">
                <a:solidFill>
                  <a:srgbClr val="4F81BD"/>
                </a:solidFill>
                <a:latin typeface="Cambria"/>
                <a:ea typeface="ＭＳ ゴシック"/>
              </a:rPr>
              <a:t>;</a:t>
            </a:r>
          </a:p>
          <a:p>
            <a:pPr marL="0" lvl="0" indent="0" rtl="0">
              <a:spcBef>
                <a:spcPts val="200"/>
              </a:spcBef>
              <a:buNone/>
            </a:pPr>
            <a:endParaRPr lang="de-DE" b="0" i="0" u="none" strike="noStrike" baseline="-25000" dirty="0" smtClean="0">
              <a:solidFill>
                <a:srgbClr val="4F81BD"/>
              </a:solidFill>
              <a:latin typeface="Cambria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CD937760-6C71-4341-832A-328C515981E7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dirty="0" smtClean="0">
                <a:solidFill>
                  <a:srgbClr val="345A8A"/>
                </a:solidFill>
                <a:latin typeface="Cambria"/>
                <a:ea typeface="ＭＳ ゴシック"/>
              </a:rPr>
              <a:t>Interpreted</a:t>
            </a:r>
            <a:r>
              <a:rPr lang="en-US" b="0" i="0" u="none" strike="noStrike" dirty="0" smtClean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en-US" b="0" i="0" u="none" strike="noStrike" baseline="0" dirty="0" smtClean="0">
                <a:solidFill>
                  <a:srgbClr val="345A8A"/>
                </a:solidFill>
                <a:latin typeface="Cambria"/>
                <a:ea typeface="ＭＳ ゴシック"/>
              </a:rPr>
              <a:t>Language</a:t>
            </a:r>
            <a:endParaRPr lang="en-US" b="0" i="0" u="none" strike="noStrike" baseline="0" dirty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Lexed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and parsed by the browser</a:t>
            </a:r>
          </a:p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Translated into intermediate </a:t>
            </a:r>
            <a:r>
              <a:rPr lang="en-US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bytecode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(aka </a:t>
            </a:r>
            <a:r>
              <a:rPr lang="en-US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pcode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)</a:t>
            </a:r>
          </a:p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Executed by the browser</a:t>
            </a:r>
          </a:p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Advantage: No need to precompile, portability</a:t>
            </a:r>
          </a:p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Disadvantage: Overhead of preprocessing</a:t>
            </a:r>
            <a:endParaRPr lang="en-US" b="0" i="0" u="none" strike="noStrike" baseline="0" dirty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1D683F77-8FF0-EB4C-8A7F-BF063FD950C6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2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Anonymous Functions</a:t>
            </a:r>
            <a:endParaRPr lang="de-DE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Function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expressions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don't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require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a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name</a:t>
            </a:r>
            <a:endParaRPr lang="de-DE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349250" lvl="1" indent="0" rtl="0">
              <a:buNone/>
            </a:pPr>
            <a:endParaRPr lang="de-DE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349250" lvl="1" indent="0" rtl="0">
              <a:buNone/>
            </a:pP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var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fn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=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function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(arg1, arg2) {</a:t>
            </a:r>
          </a:p>
          <a:p>
            <a:pPr marL="349250" lvl="1" indent="0" rtl="0">
              <a:buNone/>
            </a:pP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return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arg1*arg2;</a:t>
            </a:r>
          </a:p>
          <a:p>
            <a:pPr marL="349250" lvl="1" indent="0" rtl="0">
              <a:buNone/>
            </a:pPr>
            <a:r>
              <a:rPr lang="de-DE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</a:rPr>
              <a:t>}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;</a:t>
            </a:r>
          </a:p>
          <a:p>
            <a:pPr lvl="0" rtl="0"/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Many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potential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uses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for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this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</a:rPr>
              <a:t>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BC8F7F62-BF7F-0D46-BC6C-439A760C90F2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2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Parameter Passing</a:t>
            </a:r>
            <a:endParaRPr lang="de-DE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de-DE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Function params are passed </a:t>
            </a:r>
            <a:r>
              <a:rPr lang="de-DE" b="0" i="1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by value</a:t>
            </a:r>
          </a:p>
          <a:p>
            <a:pPr lvl="0" rtl="0"/>
            <a:r>
              <a:rPr lang="de-DE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Remember</a:t>
            </a:r>
            <a:r>
              <a:rPr lang="de-DE" b="0" i="0" u="none" strike="noStrike" baseline="0" smtClean="0">
                <a:solidFill>
                  <a:srgbClr val="4F81BD"/>
                </a:solidFill>
                <a:latin typeface="Times New Roman"/>
                <a:ea typeface="ＭＳ ゴシック"/>
              </a:rPr>
              <a:t>,</a:t>
            </a:r>
            <a:r>
              <a:rPr lang="de-DE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 object references are also values!</a:t>
            </a:r>
          </a:p>
          <a:p>
            <a:pPr lvl="1" rtl="0"/>
            <a:r>
              <a:rPr lang="de-DE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This means the object referred to can be manipulated within a function</a:t>
            </a:r>
            <a:endParaRPr lang="de-DE" b="0" i="0" u="none" strike="noStrike" baseline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A5609867-4674-6243-BB95-AE176E6C7CD5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Recursion</a:t>
            </a:r>
            <a:endParaRPr lang="de-DE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JavaScript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supports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recursion</a:t>
            </a:r>
            <a:endParaRPr lang="de-DE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endParaRPr lang="de-DE" b="0" i="0" u="none" strike="noStrike" baseline="0" dirty="0" smtClean="0">
              <a:solidFill>
                <a:srgbClr val="4F81BD"/>
              </a:solidFill>
              <a:latin typeface="Times New Roman"/>
              <a:ea typeface="ＭＳ ゴシック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800" b="0" i="0" u="none" strike="noStrike" baseline="0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function</a:t>
            </a:r>
            <a:r>
              <a:rPr lang="de-DE" sz="1800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</a:t>
            </a:r>
            <a:r>
              <a:rPr lang="de-DE" sz="1800" b="0" i="0" u="none" strike="noStrike" baseline="0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factorial</a:t>
            </a:r>
            <a:r>
              <a:rPr lang="de-DE" sz="1800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(</a:t>
            </a:r>
            <a:r>
              <a:rPr lang="de-DE" sz="1800" b="0" i="0" u="none" strike="noStrike" baseline="0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n</a:t>
            </a:r>
            <a:r>
              <a:rPr lang="de-DE" sz="1800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</a:t>
            </a:r>
            <a:r>
              <a:rPr lang="de-DE" sz="1800" b="0" i="0" u="none" strike="noStrike" baseline="0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if</a:t>
            </a:r>
            <a:r>
              <a:rPr lang="de-DE" sz="1800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(</a:t>
            </a:r>
            <a:r>
              <a:rPr lang="de-DE" sz="1800" b="0" i="0" u="none" strike="noStrike" baseline="0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n</a:t>
            </a:r>
            <a:r>
              <a:rPr lang="de-DE" sz="1800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==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b="0" i="0" u="none" strike="noStrike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</a:t>
            </a:r>
            <a:r>
              <a:rPr lang="de-DE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</a:t>
            </a:r>
            <a:r>
              <a:rPr lang="de-DE" sz="180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</a:t>
            </a:r>
            <a:r>
              <a:rPr lang="de-DE" sz="1800" b="0" i="0" u="none" strike="noStrike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return</a:t>
            </a:r>
            <a:r>
              <a:rPr lang="de-DE" sz="1800" b="0" i="0" u="none" strike="noStrike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}</a:t>
            </a:r>
            <a:r>
              <a:rPr lang="de-DE" sz="1800" b="0" i="0" u="none" strike="noStrike" baseline="0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else</a:t>
            </a:r>
            <a:r>
              <a:rPr lang="de-DE" sz="1800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b="0" i="0" u="none" strike="noStrike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   </a:t>
            </a:r>
            <a:r>
              <a:rPr lang="de-DE" sz="1800" b="0" i="0" u="none" strike="noStrike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return</a:t>
            </a:r>
            <a:r>
              <a:rPr lang="de-DE" sz="1800" b="0" i="0" u="none" strike="noStrike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</a:t>
            </a:r>
            <a:r>
              <a:rPr lang="de-DE" sz="1800" b="0" i="0" u="none" strike="noStrike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n</a:t>
            </a:r>
            <a:r>
              <a:rPr lang="de-DE" sz="1800" b="0" i="0" u="none" strike="noStrike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* </a:t>
            </a:r>
            <a:r>
              <a:rPr lang="de-DE" sz="1800" b="0" i="0" u="none" strike="noStrike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factorial</a:t>
            </a:r>
            <a:r>
              <a:rPr lang="de-DE" sz="1800" b="0" i="0" u="none" strike="noStrike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(n-1);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1D9B9552-8BF6-0745-9BD1-FBD5295E502D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3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Creating Objects - Properties</a:t>
            </a:r>
            <a:endParaRPr lang="de-DE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Any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named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function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can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be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used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as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a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constructor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when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combined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with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new</a:t>
            </a:r>
            <a:r>
              <a:rPr lang="de-DE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keyword</a:t>
            </a:r>
            <a:endParaRPr lang="de-DE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var</a:t>
            </a:r>
            <a:r>
              <a:rPr lang="en-US" sz="20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foo = new Student(“Jane”, “Smith”, “6609999999”);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de-DE" sz="1800" b="0" i="0" u="none" strike="noStrike" dirty="0" smtClean="0">
              <a:solidFill>
                <a:srgbClr val="4F81BD"/>
              </a:solidFill>
              <a:latin typeface="Times New Roman"/>
              <a:ea typeface="ＭＳ ゴシック"/>
              <a:cs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de-DE" sz="1800" b="0" i="0" u="none" strike="noStrike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function</a:t>
            </a:r>
            <a:r>
              <a:rPr lang="de-DE" sz="1800" b="0" i="0" u="none" strike="noStrike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Student(</a:t>
            </a:r>
            <a:r>
              <a:rPr lang="de-DE" sz="1800" b="0" i="0" u="none" strike="noStrike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fname</a:t>
            </a:r>
            <a:r>
              <a:rPr lang="de-DE" sz="1800" b="0" i="0" u="none" strike="noStrike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, </a:t>
            </a:r>
            <a:r>
              <a:rPr lang="de-DE" sz="1800" b="0" i="0" u="none" strike="noStrike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lname</a:t>
            </a:r>
            <a:r>
              <a:rPr lang="de-DE" sz="1800" b="0" i="0" u="none" strike="noStrike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, </a:t>
            </a:r>
            <a:r>
              <a:rPr lang="de-DE" sz="1800" b="0" i="0" u="none" strike="noStrike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rin</a:t>
            </a:r>
            <a:r>
              <a:rPr lang="de-DE" sz="1800" b="0" i="0" u="none" strike="noStrike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) {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de-DE" sz="1800" b="0" i="0" u="none" strike="noStrike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</a:t>
            </a:r>
            <a:r>
              <a:rPr lang="de-DE" sz="1800" b="0" i="0" u="none" strike="noStrike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this.firstName</a:t>
            </a:r>
            <a:r>
              <a:rPr lang="de-DE" sz="1800" b="0" i="0" u="none" strike="noStrike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= </a:t>
            </a:r>
            <a:r>
              <a:rPr lang="de-DE" sz="1800" b="0" i="0" u="none" strike="noStrike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fname</a:t>
            </a:r>
            <a:r>
              <a:rPr lang="de-DE" sz="1800" b="0" i="0" u="none" strike="noStrike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;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de-DE" sz="1800" b="0" i="0" u="none" strike="noStrike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</a:t>
            </a:r>
            <a:r>
              <a:rPr lang="de-DE" sz="1800" b="0" i="0" u="none" strike="noStrike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this.lastName</a:t>
            </a:r>
            <a:r>
              <a:rPr lang="de-DE" sz="1800" b="0" i="0" u="none" strike="noStrike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= </a:t>
            </a:r>
            <a:r>
              <a:rPr lang="de-DE" sz="1800" b="0" i="0" u="none" strike="noStrike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lname</a:t>
            </a:r>
            <a:r>
              <a:rPr lang="de-DE" sz="1800" b="0" i="0" u="none" strike="noStrike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de-DE" sz="1800" b="0" i="0" u="none" strike="noStrike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</a:t>
            </a:r>
            <a:r>
              <a:rPr lang="de-DE" sz="1800" b="0" i="0" u="none" strike="noStrike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this.rin</a:t>
            </a:r>
            <a:r>
              <a:rPr lang="de-DE" sz="1800" b="0" i="0" u="none" strike="noStrike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= </a:t>
            </a:r>
            <a:r>
              <a:rPr lang="de-DE" sz="1800" b="0" i="0" u="none" strike="noStrike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rin</a:t>
            </a:r>
            <a:r>
              <a:rPr lang="de-DE" sz="1800" b="0" i="0" u="none" strike="noStrike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de-DE" sz="1800" b="0" i="0" u="none" strike="noStrike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C6152593-32EA-924A-9657-DCB9EE53C286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5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1" u="none" strike="noStrike" baseline="0" dirty="0" smtClean="0">
                <a:solidFill>
                  <a:srgbClr val="345A8A"/>
                </a:solidFill>
                <a:latin typeface="Cambria"/>
                <a:ea typeface="ＭＳ ゴシック"/>
              </a:rPr>
              <a:t>this</a:t>
            </a:r>
            <a:r>
              <a:rPr lang="en-US" b="0" i="0" u="none" strike="noStrike" baseline="0" dirty="0" smtClean="0">
                <a:solidFill>
                  <a:srgbClr val="345A8A"/>
                </a:solidFill>
                <a:latin typeface="Cambria"/>
                <a:ea typeface="ＭＳ ゴシック"/>
              </a:rPr>
              <a:t> keyword</a:t>
            </a:r>
            <a:endParaRPr lang="en-US" b="0" i="0" u="none" strike="noStrike" baseline="0" dirty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The special variable </a:t>
            </a:r>
            <a:r>
              <a:rPr lang="en-US" b="0" i="1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this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always refers to the current object instance</a:t>
            </a:r>
          </a:p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Sometimes this is referred to as the </a:t>
            </a:r>
            <a:r>
              <a:rPr lang="en-US" b="0" i="1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activation</a:t>
            </a:r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en-US" b="0" i="1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object</a:t>
            </a:r>
            <a:endParaRPr lang="en-US" b="0" i="0" u="none" strike="noStrike" baseline="0" dirty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43231DA8-BFBA-0949-9273-A49D916F9F93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9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Creating Objects - Methods</a:t>
            </a:r>
            <a:endParaRPr lang="en-US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rtl="0">
              <a:buNone/>
            </a:pPr>
            <a:endParaRPr lang="en-US" b="0" i="0" u="none" strike="noStrike" dirty="0" smtClean="0">
              <a:solidFill>
                <a:srgbClr val="4F81BD"/>
              </a:solidFill>
              <a:latin typeface="Times New Roman"/>
              <a:ea typeface="ＭＳ ゴシック"/>
              <a:cs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b="0" i="0" u="none" strike="noStrike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var</a:t>
            </a:r>
            <a:r>
              <a:rPr lang="en-US" sz="1800" b="0" i="0" u="none" strike="noStrike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foo = new Student(“Jane”, “Smith”, “6609999999”);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b="0" i="0" u="none" strike="noStrike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alert(</a:t>
            </a:r>
            <a:r>
              <a:rPr lang="en-US" sz="1800" b="0" i="0" u="none" strike="noStrike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foo.toString</a:t>
            </a:r>
            <a:r>
              <a:rPr lang="en-US" sz="1800" b="0" i="0" u="none" strike="noStrike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())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; </a:t>
            </a:r>
            <a:endParaRPr lang="en-US" sz="1800" dirty="0" smtClean="0">
              <a:solidFill>
                <a:srgbClr val="4F81BD"/>
              </a:solidFill>
              <a:latin typeface="Times New Roman"/>
              <a:ea typeface="ＭＳ ゴシック"/>
              <a:cs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1800" dirty="0">
              <a:solidFill>
                <a:srgbClr val="4F81BD"/>
              </a:solidFill>
              <a:latin typeface="Times New Roman"/>
              <a:ea typeface="ＭＳ ゴシック"/>
              <a:cs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1800" dirty="0" smtClean="0">
              <a:solidFill>
                <a:srgbClr val="4F81BD"/>
              </a:solidFill>
              <a:latin typeface="Times New Roman"/>
              <a:ea typeface="ＭＳ ゴシック"/>
              <a:cs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function 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Student(</a:t>
            </a:r>
            <a:r>
              <a:rPr lang="en-US" sz="18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fname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, </a:t>
            </a:r>
            <a:r>
              <a:rPr lang="en-US" sz="18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lname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, </a:t>
            </a:r>
            <a:r>
              <a:rPr lang="en-US" sz="18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rin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) {  /* Initialize properties */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</a:t>
            </a:r>
            <a:r>
              <a:rPr lang="en-US" sz="18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this.toString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= function() 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return </a:t>
            </a:r>
            <a:r>
              <a:rPr lang="en-US" sz="18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this.firstName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+ “ “ + </a:t>
            </a:r>
            <a:r>
              <a:rPr lang="en-US" sz="18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this.lastName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();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};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}</a:t>
            </a:r>
          </a:p>
          <a:p>
            <a:pPr marL="0" lvl="0" indent="0" rtl="0">
              <a:buNone/>
            </a:pPr>
            <a:endParaRPr lang="en-US" sz="1800" b="0" i="0" u="none" strike="noStrike" dirty="0" smtClean="0">
              <a:solidFill>
                <a:srgbClr val="4F81BD"/>
              </a:solidFill>
              <a:latin typeface="Times New Roman"/>
              <a:ea typeface="ＭＳ ゴシック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974F3A09-16FC-2B48-9AD9-085E6F9D52FC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2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&lt;aside&gt; Concatenation</a:t>
            </a:r>
            <a:endParaRPr lang="en-US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t-BR" b="0" i="0" u="none" strike="noStrike" baseline="0" smtClean="0">
                <a:solidFill>
                  <a:srgbClr val="4F81BD"/>
                </a:solidFill>
                <a:latin typeface="Times New Roman"/>
                <a:ea typeface="ＭＳ ゴシック"/>
              </a:rPr>
              <a:t>var a = 1 + 1; // 2</a:t>
            </a:r>
          </a:p>
          <a:p>
            <a:pPr lvl="0" rtl="0"/>
            <a:r>
              <a:rPr lang="pt-BR" b="0" i="0" u="none" strike="noStrike" baseline="0" smtClean="0">
                <a:solidFill>
                  <a:srgbClr val="4F81BD"/>
                </a:solidFill>
                <a:latin typeface="Times New Roman"/>
                <a:ea typeface="ＭＳ ゴシック"/>
              </a:rPr>
              <a:t>var a = “1” + “1”; // 11</a:t>
            </a:r>
          </a:p>
          <a:p>
            <a:pPr lvl="0" rtl="0"/>
            <a:r>
              <a:rPr lang="pt-BR" b="0" i="0" u="none" strike="noStrike" baseline="0" smtClean="0">
                <a:solidFill>
                  <a:srgbClr val="4F81BD"/>
                </a:solidFill>
                <a:latin typeface="Times New Roman"/>
                <a:ea typeface="ＭＳ ゴシック"/>
              </a:rPr>
              <a:t>var a = “a1” + 1; // a11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A252C997-C120-AC43-BA5E-3C9A09BB066A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7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 dirty="0" err="1" smtClean="0">
                <a:solidFill>
                  <a:srgbClr val="345A8A"/>
                </a:solidFill>
                <a:latin typeface="Cambria"/>
                <a:ea typeface="ＭＳ ゴシック"/>
              </a:rPr>
              <a:t>What</a:t>
            </a:r>
            <a:r>
              <a:rPr lang="pt-BR" b="0" i="0" u="none" strike="noStrike" baseline="0" dirty="0" smtClean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345A8A"/>
                </a:solidFill>
                <a:latin typeface="Cambria"/>
                <a:ea typeface="ＭＳ ゴシック"/>
              </a:rPr>
              <a:t>can</a:t>
            </a:r>
            <a:r>
              <a:rPr lang="pt-BR" b="0" i="0" u="none" strike="noStrike" baseline="0" dirty="0" smtClean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345A8A"/>
                </a:solidFill>
                <a:latin typeface="Cambria"/>
                <a:ea typeface="ＭＳ ゴシック"/>
              </a:rPr>
              <a:t>we</a:t>
            </a:r>
            <a:r>
              <a:rPr lang="pt-BR" b="0" i="0" u="none" strike="noStrike" baseline="0" dirty="0" smtClean="0">
                <a:solidFill>
                  <a:srgbClr val="345A8A"/>
                </a:solidFill>
                <a:latin typeface="Cambria"/>
                <a:ea typeface="ＭＳ ゴシック"/>
              </a:rPr>
              <a:t> do </a:t>
            </a:r>
            <a:r>
              <a:rPr lang="pt-BR" b="0" i="0" u="none" strike="noStrike" baseline="0" dirty="0" err="1" smtClean="0">
                <a:solidFill>
                  <a:srgbClr val="345A8A"/>
                </a:solidFill>
                <a:latin typeface="Cambria"/>
                <a:ea typeface="ＭＳ ゴシック"/>
              </a:rPr>
              <a:t>with</a:t>
            </a:r>
            <a:r>
              <a:rPr lang="pt-BR" b="0" i="0" u="none" strike="noStrike" baseline="0" dirty="0" smtClean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pt-BR" dirty="0" err="1" smtClean="0">
                <a:solidFill>
                  <a:srgbClr val="345A8A"/>
                </a:solidFill>
                <a:latin typeface="Cambria"/>
                <a:ea typeface="ＭＳ ゴシック"/>
              </a:rPr>
              <a:t>JavaScript</a:t>
            </a:r>
            <a:r>
              <a:rPr lang="pt-BR" b="0" i="0" u="none" strike="noStrike" baseline="0" dirty="0" smtClean="0">
                <a:solidFill>
                  <a:srgbClr val="345A8A"/>
                </a:solidFill>
                <a:latin typeface="Cambria"/>
                <a:ea typeface="ＭＳ ゴシック"/>
              </a:rPr>
              <a:t>?</a:t>
            </a:r>
            <a:endParaRPr lang="pt-BR" b="0" i="0" u="none" strike="noStrike" baseline="0" dirty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Can be executed server-side</a:t>
            </a:r>
          </a:p>
          <a:p>
            <a:pPr lvl="1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V8 JavaScript engine + node.js</a:t>
            </a:r>
          </a:p>
          <a:p>
            <a:pPr lvl="0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Usually executed client</a:t>
            </a:r>
            <a:r>
              <a:rPr lang="pt-BR" b="0" i="0" u="none" strike="noStrike" baseline="0" smtClean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side</a:t>
            </a:r>
          </a:p>
          <a:p>
            <a:pPr lvl="1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Retrieve information about the document</a:t>
            </a:r>
          </a:p>
          <a:p>
            <a:pPr lvl="1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Manipulate the document once this information is retrieved</a:t>
            </a:r>
            <a:endParaRPr lang="pt-BR" b="0" i="0" u="none" strike="noStrike" baseline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F1FD7950-7CB9-5540-BEE5-1E70729369CC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0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2445487"/>
            <a:ext cx="8042276" cy="1336956"/>
          </a:xfrm>
        </p:spPr>
        <p:txBody>
          <a:bodyPr/>
          <a:lstStyle/>
          <a:p>
            <a:pPr rtl="0"/>
            <a:r>
              <a:rPr lang="pt-BR" b="0" i="0" u="none" strike="noStrike" baseline="0" dirty="0" err="1" smtClean="0">
                <a:solidFill>
                  <a:srgbClr val="345A8A"/>
                </a:solidFill>
                <a:latin typeface="Cambria"/>
                <a:ea typeface="ＭＳ ゴシック"/>
              </a:rPr>
              <a:t>Document</a:t>
            </a:r>
            <a:r>
              <a:rPr lang="pt-BR" b="0" i="0" u="none" strike="noStrike" baseline="0" dirty="0" smtClean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345A8A"/>
                </a:solidFill>
                <a:latin typeface="Cambria"/>
                <a:ea typeface="ＭＳ ゴシック"/>
              </a:rPr>
              <a:t>Object</a:t>
            </a:r>
            <a:r>
              <a:rPr lang="pt-BR" b="0" i="0" u="none" strike="noStrike" baseline="0" dirty="0" smtClean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345A8A"/>
                </a:solidFill>
                <a:latin typeface="Cambria"/>
                <a:ea typeface="ＭＳ ゴシック"/>
              </a:rPr>
              <a:t>Model</a:t>
            </a:r>
            <a:r>
              <a:rPr lang="pt-BR" b="0" i="0" u="none" strike="noStrike" baseline="0" dirty="0" smtClean="0">
                <a:solidFill>
                  <a:srgbClr val="345A8A"/>
                </a:solidFill>
                <a:latin typeface="Cambria"/>
                <a:ea typeface="ＭＳ ゴシック"/>
              </a:rPr>
              <a:t> (DOM)</a:t>
            </a:r>
            <a:endParaRPr lang="pt-BR" b="0" i="0" u="none" strike="noStrike" baseline="0" dirty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A9FAA396-49F0-4244-A576-9784812BCE47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7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Document Object Model (DOM)</a:t>
            </a:r>
            <a:endParaRPr lang="pt-BR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Standard way of referring to an XML and HTML documents</a:t>
            </a:r>
          </a:p>
          <a:p>
            <a:pPr lvl="0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Returns to the notion of XML/HTML as a </a:t>
            </a:r>
            <a:r>
              <a:rPr lang="pt-BR" b="0" i="1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tree of nodes</a:t>
            </a:r>
          </a:p>
          <a:p>
            <a:pPr lvl="1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Sound familiar?</a:t>
            </a:r>
          </a:p>
          <a:p>
            <a:pPr lvl="0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Languages like JavaScript, implement the DOM to refer to the document root and its children as objects</a:t>
            </a:r>
          </a:p>
          <a:p>
            <a:pPr lvl="0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Once accessed, possible to manipulate the document structure</a:t>
            </a:r>
            <a:endParaRPr lang="pt-BR" b="0" i="0" u="none" strike="noStrike" baseline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5970CF89-7230-5749-AFF8-9570A884873F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Weak/Loose Typing</a:t>
            </a:r>
            <a:endParaRPr lang="en-US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Variable types not explicitly defined</a:t>
            </a:r>
          </a:p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Type coercion performed depending on context automatically (may usually be done manually)</a:t>
            </a:r>
          </a:p>
          <a:p>
            <a:pPr lvl="1"/>
            <a:r>
              <a:rPr lang="en-US" dirty="0" smtClean="0">
                <a:solidFill>
                  <a:srgbClr val="4F81BD"/>
                </a:solidFill>
                <a:latin typeface="Cambria"/>
                <a:ea typeface="ＭＳ ゴシック"/>
              </a:rPr>
              <a:t>Based on where it is being used, the type will be forced by the interpreter</a:t>
            </a:r>
            <a:endParaRPr lang="en-US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Ex: PHP, JavaScript</a:t>
            </a:r>
            <a:endParaRPr lang="en-US" b="0" i="0" u="none" strike="noStrike" baseline="0" dirty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8C36B785-1960-D547-89C0-7B6E92F1DE05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8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 dirty="0" smtClean="0">
                <a:solidFill>
                  <a:srgbClr val="345A8A"/>
                </a:solidFill>
                <a:latin typeface="Cambria"/>
                <a:ea typeface="ＭＳ ゴシック"/>
              </a:rPr>
              <a:t>&lt;</a:t>
            </a:r>
            <a:r>
              <a:rPr lang="pt-BR" b="0" i="0" u="none" strike="noStrike" baseline="0" dirty="0" err="1" smtClean="0">
                <a:solidFill>
                  <a:srgbClr val="345A8A"/>
                </a:solidFill>
                <a:latin typeface="Cambria"/>
                <a:ea typeface="ＭＳ ゴシック"/>
              </a:rPr>
              <a:t>aside</a:t>
            </a:r>
            <a:r>
              <a:rPr lang="pt-BR" b="0" i="0" u="none" strike="noStrike" baseline="0" dirty="0" smtClean="0">
                <a:solidFill>
                  <a:srgbClr val="345A8A"/>
                </a:solidFill>
                <a:latin typeface="Cambria"/>
                <a:ea typeface="ＭＳ ゴシック"/>
              </a:rPr>
              <a:t>&gt; </a:t>
            </a:r>
            <a:r>
              <a:rPr lang="pt-BR" b="0" i="0" u="none" strike="noStrike" baseline="0" dirty="0" smtClean="0">
                <a:solidFill>
                  <a:srgbClr val="345A8A"/>
                </a:solidFill>
                <a:latin typeface="Cambria"/>
                <a:ea typeface="ＭＳ ゴシック"/>
                <a:hlinkClick r:id="rId2"/>
              </a:rPr>
              <a:t>DOM </a:t>
            </a:r>
            <a:r>
              <a:rPr lang="pt-BR" b="0" i="0" u="none" strike="noStrike" baseline="0" dirty="0" err="1" smtClean="0">
                <a:solidFill>
                  <a:srgbClr val="345A8A"/>
                </a:solidFill>
                <a:latin typeface="Cambria"/>
                <a:ea typeface="ＭＳ ゴシック"/>
              </a:rPr>
              <a:t>Support</a:t>
            </a:r>
            <a:endParaRPr lang="pt-BR" b="0" i="0" u="none" strike="noStrike" baseline="0" dirty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Proprietary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at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first</a:t>
            </a:r>
            <a:endParaRPr lang="pt-BR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W3C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standardized</a:t>
            </a:r>
            <a:endParaRPr lang="pt-BR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Modern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browsers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support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at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least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DOM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Level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2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and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at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least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some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level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3</a:t>
            </a:r>
            <a:endParaRPr lang="pt-BR" b="0" i="0" u="none" strike="noStrike" baseline="0" dirty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6505B2C8-FB08-6B4B-A532-B3AD7F54F95B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6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Document Object</a:t>
            </a:r>
            <a:endParaRPr lang="pt-BR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Type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HTML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Document</a:t>
            </a:r>
            <a:endParaRPr lang="pt-BR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Always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refers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to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document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root</a:t>
            </a:r>
          </a:p>
          <a:p>
            <a:pPr lvl="0" rtl="0"/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Properties</a:t>
            </a:r>
            <a:endParaRPr lang="pt-BR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 rtl="0"/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offsetWidth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/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offsetHeight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–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dimensions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of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document</a:t>
            </a:r>
            <a:endParaRPr lang="pt-BR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Methods</a:t>
            </a:r>
            <a:endParaRPr lang="pt-BR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 rtl="0"/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getElementById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(</a:t>
            </a:r>
            <a:r>
              <a:rPr lang="pt-BR" b="0" i="1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id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) –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return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an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Element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object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matching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given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id</a:t>
            </a:r>
          </a:p>
          <a:p>
            <a:pPr lvl="1" rtl="0"/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createElement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(</a:t>
            </a:r>
            <a:r>
              <a:rPr lang="pt-BR" b="0" i="1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tagName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) –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create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an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Element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instance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,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which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may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be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later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added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to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document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tree</a:t>
            </a:r>
            <a:endParaRPr lang="pt-BR" b="0" i="0" u="none" strike="noStrike" baseline="0" dirty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3D212F1F-0004-FB4A-8DCF-6DE10E2288E4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6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window Object</a:t>
            </a:r>
            <a:endParaRPr lang="pt-BR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Type Window</a:t>
            </a:r>
          </a:p>
          <a:p>
            <a:pPr lvl="0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Refers to the actual browser window</a:t>
            </a:r>
          </a:p>
          <a:p>
            <a:pPr lvl="0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Properties</a:t>
            </a:r>
          </a:p>
          <a:p>
            <a:pPr lvl="1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screen – provides information about the user's display</a:t>
            </a:r>
          </a:p>
          <a:p>
            <a:pPr lvl="0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Methods</a:t>
            </a:r>
          </a:p>
          <a:p>
            <a:pPr lvl="1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resizeTo(x, y) – resizes the window</a:t>
            </a:r>
            <a:endParaRPr lang="pt-BR" b="0" i="0" u="none" strike="noStrike" baseline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17E18D74-3786-774A-AEEC-B31CE84891F0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DOM Element Objects</a:t>
            </a:r>
            <a:endParaRPr lang="pt-BR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Actual HTML/XML elements</a:t>
            </a:r>
          </a:p>
          <a:p>
            <a:pPr lvl="0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Properties</a:t>
            </a:r>
          </a:p>
          <a:p>
            <a:pPr lvl="1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childNodes – array of element's children, including text nodes if any</a:t>
            </a:r>
          </a:p>
          <a:p>
            <a:pPr lvl="1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attributes – array of attribute</a:t>
            </a:r>
            <a:r>
              <a:rPr lang="pt-BR" b="0" i="0" u="none" strike="noStrike" baseline="0" smtClean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value pairs</a:t>
            </a:r>
          </a:p>
          <a:p>
            <a:pPr lvl="1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innerHTML – inner content of an element, read/write</a:t>
            </a:r>
          </a:p>
          <a:p>
            <a:pPr lvl="0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Methods</a:t>
            </a:r>
          </a:p>
          <a:p>
            <a:pPr lvl="1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appendChild(</a:t>
            </a:r>
            <a:r>
              <a:rPr lang="pt-BR" b="0" i="1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node</a:t>
            </a:r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) – Inserts a node at the end of the current node</a:t>
            </a:r>
            <a:endParaRPr lang="pt-BR" b="0" i="0" u="none" strike="noStrike" baseline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ABC011F6-D8CE-AC4C-AB0D-8DDB6E34E36A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DOM Text Nodes</a:t>
            </a:r>
            <a:endParaRPr lang="pt-BR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Text content is treated as a node in the tree</a:t>
            </a:r>
          </a:p>
          <a:p>
            <a:pPr lvl="0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Typically seen as a child of another Element object</a:t>
            </a:r>
            <a:endParaRPr lang="pt-BR" b="0" i="0" u="none" strike="noStrike" baseline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98F0623C-7832-4143-B79B-5117C0409672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0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CSS Properties</a:t>
            </a:r>
            <a:endParaRPr lang="pt-BR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All CSS properties can be manipulated through the DOM</a:t>
            </a:r>
          </a:p>
          <a:p>
            <a:pPr lvl="0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Use the style property</a:t>
            </a:r>
          </a:p>
          <a:p>
            <a:pPr lvl="1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CSS properties are camelCase</a:t>
            </a:r>
          </a:p>
          <a:p>
            <a:pPr lvl="0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document.body</a:t>
            </a:r>
            <a:r>
              <a:rPr lang="pt-BR" b="0" i="0" u="none" strike="noStrike" baseline="0" smtClean="0">
                <a:solidFill>
                  <a:srgbClr val="4F81BD"/>
                </a:solidFill>
                <a:latin typeface="Times New Roman"/>
                <a:ea typeface="ＭＳ ゴシック"/>
              </a:rPr>
              <a:t>.</a:t>
            </a:r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style.fontFamily = “Verdana”;</a:t>
            </a:r>
            <a:endParaRPr lang="pt-BR" b="0" i="0" u="none" strike="noStrike" baseline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891679BB-5EDC-4946-A254-7D96F549A0E7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8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DOM Events</a:t>
            </a:r>
            <a:endParaRPr lang="pt-BR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JavaScript can be triggered in response to events</a:t>
            </a:r>
          </a:p>
          <a:p>
            <a:pPr lvl="0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Done by implementing event listeners</a:t>
            </a:r>
            <a:r>
              <a:rPr lang="pt-BR" b="0" i="0" u="none" strike="noStrike" baseline="0" smtClean="0">
                <a:solidFill>
                  <a:srgbClr val="4F81BD"/>
                </a:solidFill>
                <a:latin typeface="Times New Roman"/>
                <a:ea typeface="ＭＳ ゴシック"/>
              </a:rPr>
              <a:t>,</a:t>
            </a:r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 called when events fire</a:t>
            </a:r>
          </a:p>
          <a:p>
            <a:pPr lvl="0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Event triggers</a:t>
            </a:r>
          </a:p>
          <a:p>
            <a:pPr lvl="1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User</a:t>
            </a:r>
            <a:r>
              <a:rPr lang="pt-BR" b="0" i="0" u="none" strike="noStrike" baseline="0" smtClean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driven (mouse/keyboard events)</a:t>
            </a:r>
          </a:p>
          <a:p>
            <a:pPr lvl="1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Document/Window (load, resize, scroll...)</a:t>
            </a:r>
          </a:p>
          <a:p>
            <a:pPr lvl="1" rtl="0"/>
            <a:r>
              <a:rPr lang="pt-BR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Form submissions</a:t>
            </a:r>
            <a:endParaRPr lang="pt-BR" b="0" i="0" u="none" strike="noStrike" baseline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D4E22522-9D73-A741-8188-FF3E4EB5088C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Event Handling</a:t>
            </a:r>
            <a:endParaRPr lang="pt-BR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 rtl="0"/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Find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element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object</a:t>
            </a:r>
            <a:endParaRPr lang="pt-BR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Register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event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handler</a:t>
            </a:r>
            <a:endParaRPr lang="pt-BR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 rtl="0"/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element.onclick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=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foo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;</a:t>
            </a:r>
          </a:p>
          <a:p>
            <a:pPr lvl="1" rtl="0"/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Many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other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triggers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exist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...</a:t>
            </a:r>
          </a:p>
          <a:p>
            <a:pPr lvl="0" rtl="0"/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Write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event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handler</a:t>
            </a:r>
            <a:endParaRPr lang="pt-BR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349250" lvl="1" indent="0" rtl="0">
              <a:buNone/>
            </a:pPr>
            <a:r>
              <a:rPr lang="pt-BR" b="0" i="0" u="none" strike="noStrike" baseline="0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function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foo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(e) {</a:t>
            </a:r>
          </a:p>
          <a:p>
            <a:pPr marL="349250" lvl="1" indent="0" rtl="0">
              <a:buNone/>
            </a:pPr>
            <a:r>
              <a:rPr lang="pt-BR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if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(!e) var e =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window.event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; // </a:t>
            </a:r>
            <a:r>
              <a:rPr lang="pt-BR" b="0" i="0" u="none" strike="noStrike" baseline="0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Required</a:t>
            </a:r>
            <a:r>
              <a:rPr lang="pt-BR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for IE</a:t>
            </a:r>
          </a:p>
          <a:p>
            <a:pPr marL="349250" lvl="1" indent="0" rtl="0">
              <a:buNone/>
            </a:pPr>
            <a:r>
              <a:rPr lang="pl-PL" b="0" i="0" u="none" strike="noStrike" baseline="-2500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 /* Do </a:t>
            </a:r>
            <a:r>
              <a:rPr lang="pl-PL" b="0" i="0" u="none" strike="noStrike" baseline="-25000" dirty="0" err="1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stuff</a:t>
            </a:r>
            <a:r>
              <a:rPr lang="pl-PL" b="0" i="0" u="none" strike="noStrike" baseline="-2500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*/</a:t>
            </a:r>
          </a:p>
          <a:p>
            <a:pPr marL="349250" lvl="1" indent="0" rtl="0">
              <a:buNone/>
            </a:pPr>
            <a:r>
              <a:rPr lang="pl-PL" b="0" i="0" u="none" strike="noStrike" baseline="0" dirty="0" smtClean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}</a:t>
            </a:r>
          </a:p>
          <a:p>
            <a:pPr lvl="1" rtl="0"/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Could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be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an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anonymous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function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!</a:t>
            </a:r>
            <a:endParaRPr lang="pl-PL" b="0" i="0" u="none" strike="noStrike" baseline="0" dirty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D2F39AB4-6E7F-B948-91AD-662353CAA2A3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-PL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&lt;aside&gt; Inline Event Handling</a:t>
            </a:r>
            <a:endParaRPr lang="pl-PL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Some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may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have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seen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something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like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</a:p>
          <a:p>
            <a:pPr marL="0" lvl="0" indent="0" rtl="0">
              <a:buNone/>
            </a:pP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&lt;body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onload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=”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foo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()”&gt;</a:t>
            </a:r>
          </a:p>
          <a:p>
            <a:pPr lvl="0" rtl="0"/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Run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into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same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maintenance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issues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as with </a:t>
            </a:r>
            <a:r>
              <a:rPr lang="pl-PL" b="0" i="0" u="none" strike="noStrike" dirty="0" smtClean="0">
                <a:solidFill>
                  <a:srgbClr val="4F81BD"/>
                </a:solidFill>
                <a:latin typeface="Cambria"/>
                <a:ea typeface="ＭＳ ゴシック"/>
              </a:rPr>
              <a:t>CSS!</a:t>
            </a:r>
          </a:p>
          <a:p>
            <a:pPr lvl="0" rtl="0"/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Event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handling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within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the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script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itself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is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always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preferred</a:t>
            </a:r>
            <a:endParaRPr lang="pl-PL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0" lvl="0" indent="0">
              <a:buNone/>
            </a:pPr>
            <a:r>
              <a:rPr lang="pl-PL" b="0" i="0" u="none" strike="noStrike" baseline="0" dirty="0" err="1" smtClean="0">
                <a:solidFill>
                  <a:srgbClr val="4F81BD"/>
                </a:solidFill>
                <a:latin typeface="Times New Roman"/>
                <a:ea typeface="ＭＳ ゴシック"/>
              </a:rPr>
              <a:t>Ie</a:t>
            </a:r>
            <a:r>
              <a:rPr lang="pl-PL" dirty="0">
                <a:solidFill>
                  <a:srgbClr val="4F81BD"/>
                </a:solidFill>
                <a:latin typeface="Times New Roman"/>
                <a:ea typeface="ＭＳ ゴシック"/>
              </a:rPr>
              <a:t>: </a:t>
            </a:r>
            <a:endParaRPr lang="pl-PL" dirty="0" smtClean="0">
              <a:solidFill>
                <a:srgbClr val="4F81BD"/>
              </a:solidFill>
              <a:latin typeface="Times New Roman"/>
              <a:ea typeface="ＭＳ ゴシック"/>
            </a:endParaRPr>
          </a:p>
          <a:p>
            <a:pPr marL="0" lvl="0" indent="0">
              <a:buNone/>
            </a:pPr>
            <a:r>
              <a:rPr lang="pl-PL" dirty="0">
                <a:solidFill>
                  <a:srgbClr val="4F81BD"/>
                </a:solidFill>
                <a:latin typeface="Times New Roman"/>
                <a:ea typeface="ＭＳ ゴシック"/>
              </a:rPr>
              <a:t>	</a:t>
            </a:r>
            <a:r>
              <a:rPr lang="pl-PL" dirty="0" err="1" smtClean="0">
                <a:solidFill>
                  <a:srgbClr val="4F81BD"/>
                </a:solidFill>
                <a:latin typeface="Times New Roman"/>
                <a:ea typeface="ＭＳ ゴシック"/>
              </a:rPr>
              <a:t>inner.onclick</a:t>
            </a:r>
            <a:r>
              <a:rPr lang="pl-PL" dirty="0" smtClean="0">
                <a:solidFill>
                  <a:srgbClr val="4F81BD"/>
                </a:solidFill>
                <a:latin typeface="Times New Roman"/>
                <a:ea typeface="ＭＳ ゴシック"/>
              </a:rPr>
              <a:t> </a:t>
            </a:r>
            <a:r>
              <a:rPr lang="pl-PL" dirty="0">
                <a:solidFill>
                  <a:srgbClr val="4F81BD"/>
                </a:solidFill>
                <a:latin typeface="Times New Roman"/>
                <a:ea typeface="ＭＳ ゴシック"/>
              </a:rPr>
              <a:t>= </a:t>
            </a:r>
            <a:r>
              <a:rPr lang="pl-PL" dirty="0" err="1" smtClean="0">
                <a:solidFill>
                  <a:srgbClr val="4F81BD"/>
                </a:solidFill>
                <a:latin typeface="Times New Roman"/>
                <a:ea typeface="ＭＳ ゴシック"/>
              </a:rPr>
              <a:t>foo</a:t>
            </a:r>
            <a:r>
              <a:rPr lang="pl-PL" dirty="0" smtClean="0">
                <a:solidFill>
                  <a:srgbClr val="4F81BD"/>
                </a:solidFill>
                <a:latin typeface="Times New Roman"/>
                <a:ea typeface="ＭＳ ゴシック"/>
              </a:rPr>
              <a:t>;</a:t>
            </a:r>
            <a:endParaRPr lang="pl-PL" b="0" i="0" u="none" strike="noStrike" baseline="0" dirty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6BF40D6D-F2F5-2445-B350-0C3B6954528E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-PL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Event Objects</a:t>
            </a:r>
            <a:endParaRPr lang="pl-PL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l-PL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Whenever an event fires, information about the triggering event is passed to the event handler via an Event object</a:t>
            </a:r>
          </a:p>
          <a:p>
            <a:pPr lvl="0" rtl="0"/>
            <a:r>
              <a:rPr lang="pl-PL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Properties of this object can be checked for more information if needed</a:t>
            </a:r>
          </a:p>
          <a:p>
            <a:pPr lvl="1" rtl="0"/>
            <a:r>
              <a:rPr lang="pl-PL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type – Type of triggering event (mouseover, click, etc)</a:t>
            </a:r>
          </a:p>
          <a:p>
            <a:pPr lvl="1" rtl="0"/>
            <a:r>
              <a:rPr lang="pl-PL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timeStamp – When the event occurred</a:t>
            </a:r>
          </a:p>
          <a:p>
            <a:pPr lvl="0" rtl="0"/>
            <a:r>
              <a:rPr lang="pl-PL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Not all are compatible cross</a:t>
            </a:r>
            <a:r>
              <a:rPr lang="pl-PL" b="0" i="0" u="none" strike="noStrike" baseline="0" smtClean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pl-PL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browser!</a:t>
            </a:r>
            <a:endParaRPr lang="pl-PL" b="0" i="0" u="none" strike="noStrike" baseline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091F318D-1378-9A43-A321-09877BAD6E0D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dirty="0" smtClean="0">
                <a:solidFill>
                  <a:srgbClr val="345A8A"/>
                </a:solidFill>
                <a:latin typeface="Cambria"/>
                <a:ea typeface="ＭＳ ゴシック"/>
              </a:rPr>
              <a:t>Strong Typing</a:t>
            </a:r>
            <a:endParaRPr lang="en-US" b="0" i="0" u="none" strike="noStrike" baseline="0" dirty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Variable types explicitly defined</a:t>
            </a:r>
          </a:p>
          <a:p>
            <a:pPr lvl="0" rtl="0"/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Language constructs must behave according to the rules of each type</a:t>
            </a:r>
          </a:p>
          <a:p>
            <a:pPr lvl="0" rtl="0"/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Type coercion (making one type behave as another) must be done manually</a:t>
            </a:r>
          </a:p>
          <a:p>
            <a:pPr lvl="0" rtl="0"/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Ex: Java, C++</a:t>
            </a:r>
            <a:endParaRPr lang="en-US" b="0" i="0" u="none" strike="noStrike" baseline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4D86A37A-73A4-CA4F-8837-6CCDC242F04F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0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-PL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Event Propagation</a:t>
            </a:r>
            <a:endParaRPr lang="pl-PL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l-PL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If an element and its child share an event handler</a:t>
            </a:r>
            <a:r>
              <a:rPr lang="pl-PL" b="0" i="0" u="none" strike="noStrike" baseline="0" smtClean="0">
                <a:solidFill>
                  <a:srgbClr val="4F81BD"/>
                </a:solidFill>
                <a:latin typeface="Times New Roman"/>
                <a:ea typeface="ＭＳ ゴシック"/>
              </a:rPr>
              <a:t>,</a:t>
            </a:r>
            <a:r>
              <a:rPr lang="pl-PL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 which fires first?</a:t>
            </a:r>
          </a:p>
          <a:p>
            <a:pPr lvl="0" rtl="0"/>
            <a:r>
              <a:rPr lang="pl-PL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Used to depend heavily on the browser</a:t>
            </a:r>
            <a:r>
              <a:rPr lang="pl-PL" b="0" i="0" u="none" strike="noStrike" baseline="0" smtClean="0">
                <a:solidFill>
                  <a:srgbClr val="4F81BD"/>
                </a:solidFill>
                <a:latin typeface="Times New Roman"/>
                <a:ea typeface="ＭＳ ゴシック"/>
              </a:rPr>
              <a:t>...</a:t>
            </a:r>
          </a:p>
          <a:p>
            <a:pPr lvl="1" rtl="0"/>
            <a:r>
              <a:rPr lang="pl-PL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Netscape: “The parent!” (Event Capturing)</a:t>
            </a:r>
          </a:p>
          <a:p>
            <a:pPr lvl="1" rtl="0"/>
            <a:r>
              <a:rPr lang="pl-PL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Microsoft: “No, the child!” (Event Bubbling)</a:t>
            </a:r>
          </a:p>
          <a:p>
            <a:pPr lvl="1" rtl="0"/>
            <a:r>
              <a:rPr lang="pl-PL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W3C: “...Fine. You're both right!”</a:t>
            </a:r>
            <a:endParaRPr lang="pl-PL" b="0" i="0" u="none" strike="noStrike" baseline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D2B47292-8CB3-5C48-980E-0E21CF58FF82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0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-PL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W3C Event Propagation</a:t>
            </a:r>
            <a:endParaRPr lang="pl-PL" b="0" i="0" u="none" strike="noStrike" baseline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l-PL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Event Capturing Phase happens first</a:t>
            </a:r>
          </a:p>
          <a:p>
            <a:pPr lvl="1" rtl="0"/>
            <a:r>
              <a:rPr lang="pl-PL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Resolve in parent</a:t>
            </a:r>
            <a:r>
              <a:rPr lang="pl-PL" b="0" i="0" u="none" strike="noStrike" baseline="0" smtClean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pl-PL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&gt;child order</a:t>
            </a:r>
          </a:p>
          <a:p>
            <a:pPr lvl="1" rtl="0"/>
            <a:r>
              <a:rPr lang="pl-PL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Events are captured as they descend the DOM</a:t>
            </a:r>
          </a:p>
          <a:p>
            <a:pPr lvl="0" rtl="0"/>
            <a:r>
              <a:rPr lang="pl-PL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Event capturing ends when the target node is reached</a:t>
            </a:r>
          </a:p>
          <a:p>
            <a:pPr lvl="0" rtl="0"/>
            <a:r>
              <a:rPr lang="pl-PL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Event Bubbling Phase happens next</a:t>
            </a:r>
          </a:p>
          <a:p>
            <a:pPr lvl="1" rtl="0"/>
            <a:r>
              <a:rPr lang="pl-PL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Resolve in child-&gt;parent order</a:t>
            </a:r>
          </a:p>
          <a:p>
            <a:pPr lvl="1" rtl="0"/>
            <a:r>
              <a:rPr lang="pl-PL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Events bubble up through the DOM</a:t>
            </a:r>
            <a:endParaRPr lang="pl-PL" b="0" i="0" u="none" strike="noStrike" baseline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2D6C0CC8-0ADF-4645-BD26-20E84803209F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8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-PL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W3C Event Propagation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The developer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can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choose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whether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their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event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fires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during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event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capturing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or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event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bubbling</a:t>
            </a:r>
            <a:endParaRPr lang="pl-PL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By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default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,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element.onclick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=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foo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;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syntax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uses</a:t>
            </a:r>
            <a:r>
              <a:rPr lang="pl-PL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1" u="none" strike="noStrike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event</a:t>
            </a:r>
            <a:r>
              <a:rPr lang="pl-PL" b="0" i="1" u="none" strike="noStrike" dirty="0" smtClean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1" u="none" strike="noStrike" dirty="0" err="1" smtClean="0">
                <a:solidFill>
                  <a:srgbClr val="4F81BD"/>
                </a:solidFill>
                <a:latin typeface="Cambria"/>
                <a:ea typeface="ＭＳ ゴシック"/>
              </a:rPr>
              <a:t>bubbling</a:t>
            </a:r>
            <a:endParaRPr lang="pl-PL" b="0" i="1" u="none" strike="noStrike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endParaRPr lang="pl-PL" i="1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l-PL" b="0" u="none" strike="noStrike" dirty="0" smtClean="0">
                <a:solidFill>
                  <a:srgbClr val="4F81BD"/>
                </a:solidFill>
                <a:latin typeface="Cambria"/>
                <a:ea typeface="ＭＳ ゴシック"/>
                <a:hlinkClick r:id="rId2" invalidUrl="file://localhost\Lecture 7.html" action="ppaction://hlinkfile"/>
              </a:rPr>
              <a:t>Example</a:t>
            </a:r>
            <a:endParaRPr lang="pl-PL" b="0" u="none" strike="noStrike" dirty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83B7E6EE-AD0D-E545-AF83-5533E8FC137C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8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&lt;code&gt;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the Lecture 7 example and add functionality so that when clicking on an item in the list, the clicked item will turn blue.</a:t>
            </a:r>
          </a:p>
          <a:p>
            <a:r>
              <a:rPr lang="en-US" dirty="0" smtClean="0"/>
              <a:t>Clicking it again should turn it back to black.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64D6-5B09-134A-A231-23EA8A9B45C8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&lt;/class&gt;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 2 due </a:t>
            </a:r>
            <a:r>
              <a:rPr lang="en-US" dirty="0" err="1" smtClean="0"/>
              <a:t>EoD</a:t>
            </a:r>
            <a:r>
              <a:rPr lang="en-US" dirty="0" smtClean="0"/>
              <a:t> Wednesday Sept 28.</a:t>
            </a:r>
          </a:p>
          <a:p>
            <a:r>
              <a:rPr lang="en-US" dirty="0" smtClean="0"/>
              <a:t>Homework 1 due </a:t>
            </a:r>
            <a:r>
              <a:rPr lang="en-US" err="1" smtClean="0"/>
              <a:t>EoD</a:t>
            </a:r>
            <a:r>
              <a:rPr lang="en-US" smtClean="0"/>
              <a:t> </a:t>
            </a:r>
            <a:r>
              <a:rPr lang="en-US" smtClean="0"/>
              <a:t>Thursday Sept </a:t>
            </a:r>
            <a:r>
              <a:rPr lang="en-US" dirty="0" smtClean="0"/>
              <a:t>29</a:t>
            </a:r>
          </a:p>
          <a:p>
            <a:r>
              <a:rPr lang="en-US" dirty="0" smtClean="0"/>
              <a:t>Read the jQuery lecture on LMS</a:t>
            </a:r>
          </a:p>
          <a:p>
            <a:r>
              <a:rPr lang="en-US" dirty="0" smtClean="0"/>
              <a:t>Lab 3 this Thursday Sept 29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64D6-5B09-134A-A231-23EA8A9B45C8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5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dirty="0" smtClean="0">
                <a:solidFill>
                  <a:srgbClr val="345A8A"/>
                </a:solidFill>
                <a:latin typeface="Cambria"/>
                <a:ea typeface="ＭＳ ゴシック"/>
              </a:rPr>
              <a:t>Prototype-based</a:t>
            </a:r>
            <a:r>
              <a:rPr lang="en-US" b="0" i="0" u="none" strike="noStrike" dirty="0" smtClean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en-US" b="0" i="0" u="none" strike="noStrike" baseline="0" dirty="0" smtClean="0">
                <a:solidFill>
                  <a:srgbClr val="345A8A"/>
                </a:solidFill>
                <a:latin typeface="Cambria"/>
                <a:ea typeface="ＭＳ ゴシック"/>
              </a:rPr>
              <a:t>Language</a:t>
            </a:r>
            <a:endParaRPr lang="en-US" b="0" i="0" u="none" strike="noStrike" baseline="0" dirty="0" smtClean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Object-oriented – in fact, every non-primitive is an object</a:t>
            </a:r>
          </a:p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No notion of classes! (OK – well,</a:t>
            </a:r>
            <a:r>
              <a:rPr lang="en-US" b="0" i="0" u="none" strike="noStrike" dirty="0" smtClean="0">
                <a:solidFill>
                  <a:srgbClr val="4F81BD"/>
                </a:solidFill>
                <a:latin typeface="Cambria"/>
                <a:ea typeface="ＭＳ ゴシック"/>
              </a:rPr>
              <a:t> until June 2015… </a:t>
            </a:r>
            <a:r>
              <a:rPr lang="en-US" b="0" i="0" u="none" strike="noStrike" dirty="0" smtClean="0">
                <a:solidFill>
                  <a:srgbClr val="4F81BD"/>
                </a:solidFill>
                <a:latin typeface="Cambria"/>
                <a:ea typeface="ＭＳ ゴシック"/>
                <a:hlinkClick r:id="rId2"/>
              </a:rPr>
              <a:t>Here</a:t>
            </a:r>
            <a:r>
              <a:rPr lang="en-US" b="0" i="0" u="none" strike="noStrike" dirty="0" smtClean="0">
                <a:solidFill>
                  <a:srgbClr val="4F81BD"/>
                </a:solidFill>
                <a:latin typeface="Cambria"/>
                <a:ea typeface="ＭＳ ゴシック"/>
              </a:rPr>
              <a:t>)</a:t>
            </a:r>
            <a:endParaRPr lang="en-US" b="0" i="0" u="none" strike="noStrike" baseline="0" dirty="0" smtClean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en-US" b="0" i="0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Behavior is reused by cloning pre-existing objects, or </a:t>
            </a:r>
            <a:r>
              <a:rPr lang="en-US" b="0" i="1" u="none" strike="noStrike" baseline="0" dirty="0" smtClean="0">
                <a:solidFill>
                  <a:srgbClr val="4F81BD"/>
                </a:solidFill>
                <a:latin typeface="Cambria"/>
                <a:ea typeface="ＭＳ ゴシック"/>
              </a:rPr>
              <a:t>prototypes</a:t>
            </a:r>
            <a:endParaRPr lang="en-US" b="0" i="1" u="none" strike="noStrike" baseline="0" dirty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DFAC43CC-C608-2640-8801-B82DD4FAD008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JavaScript is useful</a:t>
            </a:r>
            <a:r>
              <a:rPr lang="en-US" b="0" i="0" u="none" strike="noStrike" baseline="0" smtClean="0">
                <a:solidFill>
                  <a:srgbClr val="345A8A"/>
                </a:solidFill>
                <a:latin typeface="Times New Roman"/>
                <a:ea typeface="ＭＳ ゴシック"/>
              </a:rPr>
              <a:t>...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Dynamically change the page</a:t>
            </a:r>
          </a:p>
          <a:p>
            <a:pPr lvl="1" rtl="0"/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Enhance forms</a:t>
            </a:r>
          </a:p>
          <a:p>
            <a:pPr lvl="1" rtl="0"/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Improved ways of displaying content</a:t>
            </a:r>
          </a:p>
          <a:p>
            <a:pPr lvl="1" rtl="0"/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Special effects (in moderation!)</a:t>
            </a:r>
          </a:p>
          <a:p>
            <a:pPr lvl="0" rtl="0"/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Asynchronous JavaScript and XML (AJAX) – Pattern used to make additional requests without leaving the page</a:t>
            </a:r>
            <a:endParaRPr lang="en-US" b="0" i="0" u="none" strike="noStrike" baseline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25A58F03-2CBE-F243-8802-1AC224EF46FF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6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smtClean="0">
                <a:solidFill>
                  <a:srgbClr val="345A8A"/>
                </a:solidFill>
                <a:latin typeface="Times New Roman"/>
                <a:ea typeface="ＭＳ ゴシック"/>
              </a:rPr>
              <a:t>...</a:t>
            </a:r>
            <a:r>
              <a:rPr lang="en-US" b="0" i="0" u="none" strike="noStrike" baseline="0" smtClean="0">
                <a:solidFill>
                  <a:srgbClr val="345A8A"/>
                </a:solidFill>
                <a:latin typeface="Cambria"/>
                <a:ea typeface="ＭＳ ゴシック"/>
              </a:rPr>
              <a:t>But we can't rely on it</a:t>
            </a:r>
            <a:r>
              <a:rPr lang="en-US" b="0" i="0" u="none" strike="noStrike" baseline="0" smtClean="0">
                <a:solidFill>
                  <a:srgbClr val="345A8A"/>
                </a:solidFill>
                <a:latin typeface="Times New Roman"/>
                <a:ea typeface="ＭＳ ゴシック"/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Not all browsers implement the same functionality</a:t>
            </a:r>
          </a:p>
          <a:p>
            <a:pPr lvl="1" rtl="0"/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Surprise!</a:t>
            </a:r>
          </a:p>
          <a:p>
            <a:pPr lvl="0" rtl="0"/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Users can disable JavaScript</a:t>
            </a:r>
          </a:p>
          <a:p>
            <a:pPr lvl="1" rtl="0"/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Security concerns</a:t>
            </a:r>
          </a:p>
          <a:p>
            <a:pPr lvl="1" rtl="0"/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Poorly</a:t>
            </a:r>
            <a:r>
              <a:rPr lang="en-US" b="0" i="0" u="none" strike="noStrike" baseline="0" smtClean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en-US" b="0" i="0" u="none" strike="noStrike" baseline="0" smtClean="0">
                <a:solidFill>
                  <a:srgbClr val="4F81BD"/>
                </a:solidFill>
                <a:latin typeface="Cambria"/>
                <a:ea typeface="ＭＳ ゴシック"/>
              </a:rPr>
              <a:t>designed experiences</a:t>
            </a:r>
            <a:endParaRPr lang="en-US" b="0" i="0" u="none" strike="noStrike" baseline="0" smtClean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D81FEBC9-19FE-C14B-86B4-857C3E136D43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smtClean="0"/>
              <a:t>Web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509</TotalTime>
  <Words>2744</Words>
  <Application>Microsoft Macintosh PowerPoint</Application>
  <PresentationFormat>On-screen Show (4:3)</PresentationFormat>
  <Paragraphs>621</Paragraphs>
  <Slides>64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Calibri</vt:lpstr>
      <vt:lpstr>Cambria</vt:lpstr>
      <vt:lpstr>ＭＳ ゴシック</vt:lpstr>
      <vt:lpstr>News Gothic MT</vt:lpstr>
      <vt:lpstr>Times New Roman</vt:lpstr>
      <vt:lpstr>Wingdings 2</vt:lpstr>
      <vt:lpstr>Breeze</vt:lpstr>
      <vt:lpstr>JavaScript and the Document Object Model (DOM)</vt:lpstr>
      <vt:lpstr>JavaScript is...</vt:lpstr>
      <vt:lpstr>Client-side Scripting Language</vt:lpstr>
      <vt:lpstr>Interpreted Language</vt:lpstr>
      <vt:lpstr>Weak/Loose Typing</vt:lpstr>
      <vt:lpstr>Strong Typing</vt:lpstr>
      <vt:lpstr>Prototype-based Language</vt:lpstr>
      <vt:lpstr>JavaScript is useful...</vt:lpstr>
      <vt:lpstr>...But we can't rely on it.</vt:lpstr>
      <vt:lpstr>When not to use JavaScript</vt:lpstr>
      <vt:lpstr>Progressive Enhancement</vt:lpstr>
      <vt:lpstr>Using JavaScript</vt:lpstr>
      <vt:lpstr>Adding  JavaScript: &lt;script&gt;</vt:lpstr>
      <vt:lpstr>&lt;aside&gt; JavaScript and XHTML</vt:lpstr>
      <vt:lpstr>&lt;aside&gt; JavaScript and XHTML</vt:lpstr>
      <vt:lpstr>&lt;aside&gt; JavaScript and XHTML</vt:lpstr>
      <vt:lpstr>&lt;aside&gt; HTML Comments</vt:lpstr>
      <vt:lpstr>Writing JavaScript</vt:lpstr>
      <vt:lpstr>Language Elements</vt:lpstr>
      <vt:lpstr>JavaScript Comments</vt:lpstr>
      <vt:lpstr>JavaScript Variables</vt:lpstr>
      <vt:lpstr>JavaScript Variable Scope</vt:lpstr>
      <vt:lpstr>&lt;aside&gt; Global Scope</vt:lpstr>
      <vt:lpstr>JavaScript Values</vt:lpstr>
      <vt:lpstr>JavaScript Values</vt:lpstr>
      <vt:lpstr>JavaScript Values</vt:lpstr>
      <vt:lpstr>&lt;aside&gt; Type Coercion</vt:lpstr>
      <vt:lpstr>JavaScript Control Structures</vt:lpstr>
      <vt:lpstr>JavaScript Arrays</vt:lpstr>
      <vt:lpstr>Predefined Objects</vt:lpstr>
      <vt:lpstr>Example: JavaScript Dates</vt:lpstr>
      <vt:lpstr>JavaScript Objects</vt:lpstr>
      <vt:lpstr>JavaScript Objects</vt:lpstr>
      <vt:lpstr>JavaScript Objects</vt:lpstr>
      <vt:lpstr>JavaScript Objects</vt:lpstr>
      <vt:lpstr>JavaScript Functions</vt:lpstr>
      <vt:lpstr>JavaScript Functions</vt:lpstr>
      <vt:lpstr>Dynamic Functions</vt:lpstr>
      <vt:lpstr>Function Expressions</vt:lpstr>
      <vt:lpstr>Anonymous Functions</vt:lpstr>
      <vt:lpstr>Parameter Passing</vt:lpstr>
      <vt:lpstr>Recursion</vt:lpstr>
      <vt:lpstr>Creating Objects - Properties</vt:lpstr>
      <vt:lpstr>this keyword</vt:lpstr>
      <vt:lpstr>Creating Objects - Methods</vt:lpstr>
      <vt:lpstr>&lt;aside&gt; Concatenation</vt:lpstr>
      <vt:lpstr>What can we do with JavaScript?</vt:lpstr>
      <vt:lpstr>Document Object Model (DOM)</vt:lpstr>
      <vt:lpstr>Document Object Model (DOM)</vt:lpstr>
      <vt:lpstr>&lt;aside&gt; DOM Support</vt:lpstr>
      <vt:lpstr>Document Object</vt:lpstr>
      <vt:lpstr>window Object</vt:lpstr>
      <vt:lpstr>DOM Element Objects</vt:lpstr>
      <vt:lpstr>DOM Text Nodes</vt:lpstr>
      <vt:lpstr>CSS Properties</vt:lpstr>
      <vt:lpstr>DOM Events</vt:lpstr>
      <vt:lpstr>Event Handling</vt:lpstr>
      <vt:lpstr>&lt;aside&gt; Inline Event Handling</vt:lpstr>
      <vt:lpstr>Event Objects</vt:lpstr>
      <vt:lpstr>Event Propagation</vt:lpstr>
      <vt:lpstr>W3C Event Propagation</vt:lpstr>
      <vt:lpstr>W3C Event Propagation</vt:lpstr>
      <vt:lpstr>&lt;code&gt;</vt:lpstr>
      <vt:lpstr>&lt;/class&gt;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and the Document Object Model (DOM)</dc:title>
  <dc:creator>Richard Plotka</dc:creator>
  <cp:lastModifiedBy>rplotka@tsi400.com</cp:lastModifiedBy>
  <cp:revision>62</cp:revision>
  <dcterms:created xsi:type="dcterms:W3CDTF">2013-09-22T04:45:37Z</dcterms:created>
  <dcterms:modified xsi:type="dcterms:W3CDTF">2016-09-26T19:13:29Z</dcterms:modified>
</cp:coreProperties>
</file>