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8"/>
  </p:notesMasterIdLst>
  <p:handoutMasterIdLst>
    <p:handoutMasterId r:id="rId29"/>
  </p:handoutMasterIdLst>
  <p:sldIdLst>
    <p:sldId id="270" r:id="rId4"/>
    <p:sldId id="272" r:id="rId5"/>
    <p:sldId id="366" r:id="rId6"/>
    <p:sldId id="362" r:id="rId7"/>
    <p:sldId id="367" r:id="rId8"/>
    <p:sldId id="363"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77636" autoAdjust="0"/>
  </p:normalViewPr>
  <p:slideViewPr>
    <p:cSldViewPr snapToGrid="0" showGuides="1">
      <p:cViewPr varScale="1">
        <p:scale>
          <a:sx n="68" d="100"/>
          <a:sy n="68" d="100"/>
        </p:scale>
        <p:origin x="1262" y="58"/>
      </p:cViewPr>
      <p:guideLst>
        <p:guide orient="horz" pos="237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8B6DB-D18C-4EA4-B811-18B39FD245EC}"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B5D3CF5B-EBCF-44A2-83BE-99CC805F9D98}">
      <dgm:prSet phldrT="[Text]" custT="1"/>
      <dgm:spPr>
        <a:solidFill>
          <a:schemeClr val="accent4">
            <a:lumMod val="75000"/>
          </a:schemeClr>
        </a:solidFill>
      </dgm:spPr>
      <dgm:t>
        <a:bodyPr/>
        <a:lstStyle/>
        <a:p>
          <a:r>
            <a:rPr lang="en-US" sz="2600" smtClean="0"/>
            <a:t>Các yếu tố ảnh hưởng</a:t>
          </a:r>
          <a:endParaRPr lang="en-US" sz="2600"/>
        </a:p>
      </dgm:t>
    </dgm:pt>
    <dgm:pt modelId="{1E33A67E-05E3-4131-92A6-31073337F1A0}" type="parTrans" cxnId="{B0DE54D3-9141-4341-969D-E2949F310685}">
      <dgm:prSet/>
      <dgm:spPr/>
      <dgm:t>
        <a:bodyPr/>
        <a:lstStyle/>
        <a:p>
          <a:endParaRPr lang="en-US"/>
        </a:p>
      </dgm:t>
    </dgm:pt>
    <dgm:pt modelId="{467E387A-19CA-43C2-8F3E-66D20CD3DF30}" type="sibTrans" cxnId="{B0DE54D3-9141-4341-969D-E2949F310685}">
      <dgm:prSet/>
      <dgm:spPr/>
      <dgm:t>
        <a:bodyPr/>
        <a:lstStyle/>
        <a:p>
          <a:endParaRPr lang="en-US"/>
        </a:p>
      </dgm:t>
    </dgm:pt>
    <dgm:pt modelId="{A2A4D3F1-F61A-45CA-AF5F-B895943FE763}">
      <dgm:prSet phldrT="[Text]" custT="1"/>
      <dgm:spPr/>
      <dgm:t>
        <a:bodyPr/>
        <a:lstStyle/>
        <a:p>
          <a:r>
            <a:rPr lang="en-US" sz="2200" smtClean="0"/>
            <a:t>Độ phân giải của ảnh</a:t>
          </a:r>
          <a:endParaRPr lang="en-US" sz="2200"/>
        </a:p>
      </dgm:t>
    </dgm:pt>
    <dgm:pt modelId="{E8EED4CF-BFC0-487F-89E3-A6CB12BA4EBE}" type="parTrans" cxnId="{CEAF2B34-756E-40A3-93C3-16D517A53064}">
      <dgm:prSet/>
      <dgm:spPr/>
      <dgm:t>
        <a:bodyPr/>
        <a:lstStyle/>
        <a:p>
          <a:endParaRPr lang="en-US"/>
        </a:p>
      </dgm:t>
    </dgm:pt>
    <dgm:pt modelId="{70203661-0ADF-4490-9D35-2BFA9086802C}" type="sibTrans" cxnId="{CEAF2B34-756E-40A3-93C3-16D517A53064}">
      <dgm:prSet/>
      <dgm:spPr/>
      <dgm:t>
        <a:bodyPr/>
        <a:lstStyle/>
        <a:p>
          <a:endParaRPr lang="en-US"/>
        </a:p>
      </dgm:t>
    </dgm:pt>
    <dgm:pt modelId="{B7C390F7-0849-4D60-9023-361DE5E0A14E}">
      <dgm:prSet phldrT="[Text]" custT="1"/>
      <dgm:spPr/>
      <dgm:t>
        <a:bodyPr/>
        <a:lstStyle/>
        <a:p>
          <a:r>
            <a:rPr lang="en-US" sz="2200" smtClean="0"/>
            <a:t>Điều kiện ánh sáng</a:t>
          </a:r>
          <a:endParaRPr lang="en-US" sz="2200"/>
        </a:p>
      </dgm:t>
    </dgm:pt>
    <dgm:pt modelId="{B9A015A1-D4E1-4B30-83B1-78E073DE5C13}" type="parTrans" cxnId="{2615D40B-EDC1-4E97-AF6B-0D0CE1CDAFFA}">
      <dgm:prSet/>
      <dgm:spPr/>
      <dgm:t>
        <a:bodyPr/>
        <a:lstStyle/>
        <a:p>
          <a:endParaRPr lang="en-US"/>
        </a:p>
      </dgm:t>
    </dgm:pt>
    <dgm:pt modelId="{25E1F805-09F7-4934-A9EB-10D51FB8A526}" type="sibTrans" cxnId="{2615D40B-EDC1-4E97-AF6B-0D0CE1CDAFFA}">
      <dgm:prSet/>
      <dgm:spPr/>
      <dgm:t>
        <a:bodyPr/>
        <a:lstStyle/>
        <a:p>
          <a:endParaRPr lang="en-US"/>
        </a:p>
      </dgm:t>
    </dgm:pt>
    <dgm:pt modelId="{4441E4AE-D87B-4A19-9F46-6C2927AD0A43}">
      <dgm:prSet phldrT="[Text]" custT="1"/>
      <dgm:spPr/>
      <dgm:t>
        <a:bodyPr/>
        <a:lstStyle/>
        <a:p>
          <a:r>
            <a:rPr lang="en-US" sz="2200" smtClean="0"/>
            <a:t>Các đối tượng tương tự biển số</a:t>
          </a:r>
          <a:endParaRPr lang="en-US" sz="2200"/>
        </a:p>
      </dgm:t>
    </dgm:pt>
    <dgm:pt modelId="{577D59A7-1D88-4777-A024-506688F6EDCD}" type="parTrans" cxnId="{3A456970-50AF-48B2-8029-4ADBD94B87AA}">
      <dgm:prSet/>
      <dgm:spPr/>
      <dgm:t>
        <a:bodyPr/>
        <a:lstStyle/>
        <a:p>
          <a:endParaRPr lang="en-US"/>
        </a:p>
      </dgm:t>
    </dgm:pt>
    <dgm:pt modelId="{7DCF7699-B466-4130-917F-25089C3AE8E8}" type="sibTrans" cxnId="{3A456970-50AF-48B2-8029-4ADBD94B87AA}">
      <dgm:prSet/>
      <dgm:spPr/>
      <dgm:t>
        <a:bodyPr/>
        <a:lstStyle/>
        <a:p>
          <a:endParaRPr lang="en-US"/>
        </a:p>
      </dgm:t>
    </dgm:pt>
    <dgm:pt modelId="{E01A3116-2B54-4835-A8E5-309293EA2A4F}">
      <dgm:prSet phldrT="[Text]" custT="1"/>
      <dgm:spPr/>
      <dgm:t>
        <a:bodyPr/>
        <a:lstStyle/>
        <a:p>
          <a:r>
            <a:rPr lang="en-US" sz="2200" dirty="0" err="1" smtClean="0"/>
            <a:t>Cấu</a:t>
          </a:r>
          <a:r>
            <a:rPr lang="en-US" sz="2200" dirty="0" smtClean="0"/>
            <a:t> </a:t>
          </a:r>
          <a:r>
            <a:rPr lang="en-US" sz="2200" dirty="0" err="1" smtClean="0"/>
            <a:t>trúc</a:t>
          </a:r>
          <a:r>
            <a:rPr lang="en-US" sz="2200" dirty="0" smtClean="0"/>
            <a:t> </a:t>
          </a:r>
          <a:r>
            <a:rPr lang="en-US" sz="2200" dirty="0" err="1" smtClean="0"/>
            <a:t>biển</a:t>
          </a:r>
          <a:r>
            <a:rPr lang="en-US" sz="2200" dirty="0" smtClean="0"/>
            <a:t> </a:t>
          </a:r>
          <a:r>
            <a:rPr lang="en-US" sz="2200" dirty="0" err="1" smtClean="0"/>
            <a:t>số</a:t>
          </a:r>
          <a:r>
            <a:rPr lang="en-US" sz="2200" dirty="0" smtClean="0"/>
            <a:t> </a:t>
          </a:r>
          <a:r>
            <a:rPr lang="en-US" sz="2200" dirty="0" err="1" smtClean="0"/>
            <a:t>xe</a:t>
          </a:r>
          <a:endParaRPr lang="en-US" sz="2200" dirty="0"/>
        </a:p>
      </dgm:t>
    </dgm:pt>
    <dgm:pt modelId="{FE65048D-E933-4952-871B-4C4DB5BBC5C0}" type="parTrans" cxnId="{27893BE6-4251-4560-AEBC-2200D76FCB57}">
      <dgm:prSet/>
      <dgm:spPr/>
      <dgm:t>
        <a:bodyPr/>
        <a:lstStyle/>
        <a:p>
          <a:endParaRPr lang="en-US"/>
        </a:p>
      </dgm:t>
    </dgm:pt>
    <dgm:pt modelId="{2819AB75-8D59-40E5-919F-C3156A454FCD}" type="sibTrans" cxnId="{27893BE6-4251-4560-AEBC-2200D76FCB57}">
      <dgm:prSet/>
      <dgm:spPr/>
      <dgm:t>
        <a:bodyPr/>
        <a:lstStyle/>
        <a:p>
          <a:endParaRPr lang="en-US"/>
        </a:p>
      </dgm:t>
    </dgm:pt>
    <dgm:pt modelId="{BB876184-C5D7-4EDC-BA3E-85099D7E5114}" type="pres">
      <dgm:prSet presAssocID="{CBC8B6DB-D18C-4EA4-B811-18B39FD245EC}" presName="hierChild1" presStyleCnt="0">
        <dgm:presLayoutVars>
          <dgm:orgChart val="1"/>
          <dgm:chPref val="1"/>
          <dgm:dir/>
          <dgm:animOne val="branch"/>
          <dgm:animLvl val="lvl"/>
          <dgm:resizeHandles/>
        </dgm:presLayoutVars>
      </dgm:prSet>
      <dgm:spPr/>
      <dgm:t>
        <a:bodyPr/>
        <a:lstStyle/>
        <a:p>
          <a:endParaRPr lang="en-US"/>
        </a:p>
      </dgm:t>
    </dgm:pt>
    <dgm:pt modelId="{1794AE44-ECC9-4D87-B91F-9FD67C9ED235}" type="pres">
      <dgm:prSet presAssocID="{B5D3CF5B-EBCF-44A2-83BE-99CC805F9D98}" presName="hierRoot1" presStyleCnt="0">
        <dgm:presLayoutVars>
          <dgm:hierBranch val="init"/>
        </dgm:presLayoutVars>
      </dgm:prSet>
      <dgm:spPr/>
      <dgm:t>
        <a:bodyPr/>
        <a:lstStyle/>
        <a:p>
          <a:endParaRPr lang="en-US"/>
        </a:p>
      </dgm:t>
    </dgm:pt>
    <dgm:pt modelId="{0648B776-C77E-4B45-B17E-EE36EDD3E019}" type="pres">
      <dgm:prSet presAssocID="{B5D3CF5B-EBCF-44A2-83BE-99CC805F9D98}" presName="rootComposite1" presStyleCnt="0"/>
      <dgm:spPr/>
      <dgm:t>
        <a:bodyPr/>
        <a:lstStyle/>
        <a:p>
          <a:endParaRPr lang="en-US"/>
        </a:p>
      </dgm:t>
    </dgm:pt>
    <dgm:pt modelId="{7F7D07E0-51FE-49B2-B4D4-63B2F08E045C}" type="pres">
      <dgm:prSet presAssocID="{B5D3CF5B-EBCF-44A2-83BE-99CC805F9D98}" presName="rootText1" presStyleLbl="node0" presStyleIdx="0" presStyleCnt="1" custScaleX="173466">
        <dgm:presLayoutVars>
          <dgm:chPref val="3"/>
        </dgm:presLayoutVars>
      </dgm:prSet>
      <dgm:spPr/>
      <dgm:t>
        <a:bodyPr/>
        <a:lstStyle/>
        <a:p>
          <a:endParaRPr lang="en-US"/>
        </a:p>
      </dgm:t>
    </dgm:pt>
    <dgm:pt modelId="{7085AB1B-EFC5-444C-9985-29ECC34A973A}" type="pres">
      <dgm:prSet presAssocID="{B5D3CF5B-EBCF-44A2-83BE-99CC805F9D98}" presName="rootConnector1" presStyleLbl="node1" presStyleIdx="0" presStyleCnt="0"/>
      <dgm:spPr/>
      <dgm:t>
        <a:bodyPr/>
        <a:lstStyle/>
        <a:p>
          <a:endParaRPr lang="en-US"/>
        </a:p>
      </dgm:t>
    </dgm:pt>
    <dgm:pt modelId="{55D7E8D2-6682-4F64-95C7-62D37EA47EAC}" type="pres">
      <dgm:prSet presAssocID="{B5D3CF5B-EBCF-44A2-83BE-99CC805F9D98}" presName="hierChild2" presStyleCnt="0"/>
      <dgm:spPr/>
      <dgm:t>
        <a:bodyPr/>
        <a:lstStyle/>
        <a:p>
          <a:endParaRPr lang="en-US"/>
        </a:p>
      </dgm:t>
    </dgm:pt>
    <dgm:pt modelId="{22A71F33-A534-4566-86B3-69AD92347D94}" type="pres">
      <dgm:prSet presAssocID="{E8EED4CF-BFC0-487F-89E3-A6CB12BA4EBE}" presName="Name37" presStyleLbl="parChTrans1D2" presStyleIdx="0" presStyleCnt="4"/>
      <dgm:spPr/>
      <dgm:t>
        <a:bodyPr/>
        <a:lstStyle/>
        <a:p>
          <a:endParaRPr lang="en-US"/>
        </a:p>
      </dgm:t>
    </dgm:pt>
    <dgm:pt modelId="{09A606F5-3BF9-4B73-8E2A-23E51F6D91EC}" type="pres">
      <dgm:prSet presAssocID="{A2A4D3F1-F61A-45CA-AF5F-B895943FE763}" presName="hierRoot2" presStyleCnt="0">
        <dgm:presLayoutVars>
          <dgm:hierBranch val="init"/>
        </dgm:presLayoutVars>
      </dgm:prSet>
      <dgm:spPr/>
      <dgm:t>
        <a:bodyPr/>
        <a:lstStyle/>
        <a:p>
          <a:endParaRPr lang="en-US"/>
        </a:p>
      </dgm:t>
    </dgm:pt>
    <dgm:pt modelId="{085C36CE-59A5-443A-A821-4EAA65C5AC23}" type="pres">
      <dgm:prSet presAssocID="{A2A4D3F1-F61A-45CA-AF5F-B895943FE763}" presName="rootComposite" presStyleCnt="0"/>
      <dgm:spPr/>
      <dgm:t>
        <a:bodyPr/>
        <a:lstStyle/>
        <a:p>
          <a:endParaRPr lang="en-US"/>
        </a:p>
      </dgm:t>
    </dgm:pt>
    <dgm:pt modelId="{E36FD173-CE2F-4BCA-81B1-4268C9025AC9}" type="pres">
      <dgm:prSet presAssocID="{A2A4D3F1-F61A-45CA-AF5F-B895943FE763}" presName="rootText" presStyleLbl="node2" presStyleIdx="0" presStyleCnt="4">
        <dgm:presLayoutVars>
          <dgm:chPref val="3"/>
        </dgm:presLayoutVars>
      </dgm:prSet>
      <dgm:spPr/>
      <dgm:t>
        <a:bodyPr/>
        <a:lstStyle/>
        <a:p>
          <a:endParaRPr lang="en-US"/>
        </a:p>
      </dgm:t>
    </dgm:pt>
    <dgm:pt modelId="{C84B47BC-D1BE-4511-93E5-DEAA1376681F}" type="pres">
      <dgm:prSet presAssocID="{A2A4D3F1-F61A-45CA-AF5F-B895943FE763}" presName="rootConnector" presStyleLbl="node2" presStyleIdx="0" presStyleCnt="4"/>
      <dgm:spPr/>
      <dgm:t>
        <a:bodyPr/>
        <a:lstStyle/>
        <a:p>
          <a:endParaRPr lang="en-US"/>
        </a:p>
      </dgm:t>
    </dgm:pt>
    <dgm:pt modelId="{5ADA2F9A-F249-4DA5-85CE-4A32C6DC1728}" type="pres">
      <dgm:prSet presAssocID="{A2A4D3F1-F61A-45CA-AF5F-B895943FE763}" presName="hierChild4" presStyleCnt="0"/>
      <dgm:spPr/>
      <dgm:t>
        <a:bodyPr/>
        <a:lstStyle/>
        <a:p>
          <a:endParaRPr lang="en-US"/>
        </a:p>
      </dgm:t>
    </dgm:pt>
    <dgm:pt modelId="{641E0ADC-7CF0-47B0-AD25-3580FB51F587}" type="pres">
      <dgm:prSet presAssocID="{A2A4D3F1-F61A-45CA-AF5F-B895943FE763}" presName="hierChild5" presStyleCnt="0"/>
      <dgm:spPr/>
      <dgm:t>
        <a:bodyPr/>
        <a:lstStyle/>
        <a:p>
          <a:endParaRPr lang="en-US"/>
        </a:p>
      </dgm:t>
    </dgm:pt>
    <dgm:pt modelId="{89D6CD1A-757A-4096-B607-D1B473A31CEA}" type="pres">
      <dgm:prSet presAssocID="{B9A015A1-D4E1-4B30-83B1-78E073DE5C13}" presName="Name37" presStyleLbl="parChTrans1D2" presStyleIdx="1" presStyleCnt="4"/>
      <dgm:spPr/>
      <dgm:t>
        <a:bodyPr/>
        <a:lstStyle/>
        <a:p>
          <a:endParaRPr lang="en-US"/>
        </a:p>
      </dgm:t>
    </dgm:pt>
    <dgm:pt modelId="{8DF51744-4E28-46B8-891B-325786CEB86B}" type="pres">
      <dgm:prSet presAssocID="{B7C390F7-0849-4D60-9023-361DE5E0A14E}" presName="hierRoot2" presStyleCnt="0">
        <dgm:presLayoutVars>
          <dgm:hierBranch val="init"/>
        </dgm:presLayoutVars>
      </dgm:prSet>
      <dgm:spPr/>
      <dgm:t>
        <a:bodyPr/>
        <a:lstStyle/>
        <a:p>
          <a:endParaRPr lang="en-US"/>
        </a:p>
      </dgm:t>
    </dgm:pt>
    <dgm:pt modelId="{B415D779-49AB-4387-8BD4-ADEE7C5CAA61}" type="pres">
      <dgm:prSet presAssocID="{B7C390F7-0849-4D60-9023-361DE5E0A14E}" presName="rootComposite" presStyleCnt="0"/>
      <dgm:spPr/>
      <dgm:t>
        <a:bodyPr/>
        <a:lstStyle/>
        <a:p>
          <a:endParaRPr lang="en-US"/>
        </a:p>
      </dgm:t>
    </dgm:pt>
    <dgm:pt modelId="{1DA669E6-702F-4BFB-8D88-973E13AB8610}" type="pres">
      <dgm:prSet presAssocID="{B7C390F7-0849-4D60-9023-361DE5E0A14E}" presName="rootText" presStyleLbl="node2" presStyleIdx="1" presStyleCnt="4">
        <dgm:presLayoutVars>
          <dgm:chPref val="3"/>
        </dgm:presLayoutVars>
      </dgm:prSet>
      <dgm:spPr/>
      <dgm:t>
        <a:bodyPr/>
        <a:lstStyle/>
        <a:p>
          <a:endParaRPr lang="en-US"/>
        </a:p>
      </dgm:t>
    </dgm:pt>
    <dgm:pt modelId="{06311C91-E957-4B80-8F08-A7AF37B4D1D1}" type="pres">
      <dgm:prSet presAssocID="{B7C390F7-0849-4D60-9023-361DE5E0A14E}" presName="rootConnector" presStyleLbl="node2" presStyleIdx="1" presStyleCnt="4"/>
      <dgm:spPr/>
      <dgm:t>
        <a:bodyPr/>
        <a:lstStyle/>
        <a:p>
          <a:endParaRPr lang="en-US"/>
        </a:p>
      </dgm:t>
    </dgm:pt>
    <dgm:pt modelId="{3D568390-61D3-4971-A6A3-22197152CDF5}" type="pres">
      <dgm:prSet presAssocID="{B7C390F7-0849-4D60-9023-361DE5E0A14E}" presName="hierChild4" presStyleCnt="0"/>
      <dgm:spPr/>
      <dgm:t>
        <a:bodyPr/>
        <a:lstStyle/>
        <a:p>
          <a:endParaRPr lang="en-US"/>
        </a:p>
      </dgm:t>
    </dgm:pt>
    <dgm:pt modelId="{4453F178-6B64-4E4A-A3B8-817957D4352F}" type="pres">
      <dgm:prSet presAssocID="{B7C390F7-0849-4D60-9023-361DE5E0A14E}" presName="hierChild5" presStyleCnt="0"/>
      <dgm:spPr/>
      <dgm:t>
        <a:bodyPr/>
        <a:lstStyle/>
        <a:p>
          <a:endParaRPr lang="en-US"/>
        </a:p>
      </dgm:t>
    </dgm:pt>
    <dgm:pt modelId="{30851C26-D5A6-42C1-ACFE-A82C3D9CFD46}" type="pres">
      <dgm:prSet presAssocID="{577D59A7-1D88-4777-A024-506688F6EDCD}" presName="Name37" presStyleLbl="parChTrans1D2" presStyleIdx="2" presStyleCnt="4"/>
      <dgm:spPr/>
      <dgm:t>
        <a:bodyPr/>
        <a:lstStyle/>
        <a:p>
          <a:endParaRPr lang="en-US"/>
        </a:p>
      </dgm:t>
    </dgm:pt>
    <dgm:pt modelId="{2C286DE0-C2C0-414B-8052-2416C621DB03}" type="pres">
      <dgm:prSet presAssocID="{4441E4AE-D87B-4A19-9F46-6C2927AD0A43}" presName="hierRoot2" presStyleCnt="0">
        <dgm:presLayoutVars>
          <dgm:hierBranch val="init"/>
        </dgm:presLayoutVars>
      </dgm:prSet>
      <dgm:spPr/>
      <dgm:t>
        <a:bodyPr/>
        <a:lstStyle/>
        <a:p>
          <a:endParaRPr lang="en-US"/>
        </a:p>
      </dgm:t>
    </dgm:pt>
    <dgm:pt modelId="{A91C457C-6438-4931-BEB5-11F0326F4E12}" type="pres">
      <dgm:prSet presAssocID="{4441E4AE-D87B-4A19-9F46-6C2927AD0A43}" presName="rootComposite" presStyleCnt="0"/>
      <dgm:spPr/>
      <dgm:t>
        <a:bodyPr/>
        <a:lstStyle/>
        <a:p>
          <a:endParaRPr lang="en-US"/>
        </a:p>
      </dgm:t>
    </dgm:pt>
    <dgm:pt modelId="{B07BF198-02C4-4979-89EF-D898B4995F8E}" type="pres">
      <dgm:prSet presAssocID="{4441E4AE-D87B-4A19-9F46-6C2927AD0A43}" presName="rootText" presStyleLbl="node2" presStyleIdx="2" presStyleCnt="4">
        <dgm:presLayoutVars>
          <dgm:chPref val="3"/>
        </dgm:presLayoutVars>
      </dgm:prSet>
      <dgm:spPr/>
      <dgm:t>
        <a:bodyPr/>
        <a:lstStyle/>
        <a:p>
          <a:endParaRPr lang="en-US"/>
        </a:p>
      </dgm:t>
    </dgm:pt>
    <dgm:pt modelId="{0795E9E4-9722-4E8F-9AC0-3A830B663979}" type="pres">
      <dgm:prSet presAssocID="{4441E4AE-D87B-4A19-9F46-6C2927AD0A43}" presName="rootConnector" presStyleLbl="node2" presStyleIdx="2" presStyleCnt="4"/>
      <dgm:spPr/>
      <dgm:t>
        <a:bodyPr/>
        <a:lstStyle/>
        <a:p>
          <a:endParaRPr lang="en-US"/>
        </a:p>
      </dgm:t>
    </dgm:pt>
    <dgm:pt modelId="{37BE25AC-51B9-4305-8B29-608DE371264D}" type="pres">
      <dgm:prSet presAssocID="{4441E4AE-D87B-4A19-9F46-6C2927AD0A43}" presName="hierChild4" presStyleCnt="0"/>
      <dgm:spPr/>
      <dgm:t>
        <a:bodyPr/>
        <a:lstStyle/>
        <a:p>
          <a:endParaRPr lang="en-US"/>
        </a:p>
      </dgm:t>
    </dgm:pt>
    <dgm:pt modelId="{890CDDDD-6386-4100-8ADC-6C0B8775791A}" type="pres">
      <dgm:prSet presAssocID="{4441E4AE-D87B-4A19-9F46-6C2927AD0A43}" presName="hierChild5" presStyleCnt="0"/>
      <dgm:spPr/>
      <dgm:t>
        <a:bodyPr/>
        <a:lstStyle/>
        <a:p>
          <a:endParaRPr lang="en-US"/>
        </a:p>
      </dgm:t>
    </dgm:pt>
    <dgm:pt modelId="{7BE28A0A-7EFB-4CC0-A14A-1BC508BEC1A5}" type="pres">
      <dgm:prSet presAssocID="{FE65048D-E933-4952-871B-4C4DB5BBC5C0}" presName="Name37" presStyleLbl="parChTrans1D2" presStyleIdx="3" presStyleCnt="4"/>
      <dgm:spPr/>
      <dgm:t>
        <a:bodyPr/>
        <a:lstStyle/>
        <a:p>
          <a:endParaRPr lang="en-US"/>
        </a:p>
      </dgm:t>
    </dgm:pt>
    <dgm:pt modelId="{0E434369-65A6-43A8-8FF0-8E6A7197B4D8}" type="pres">
      <dgm:prSet presAssocID="{E01A3116-2B54-4835-A8E5-309293EA2A4F}" presName="hierRoot2" presStyleCnt="0">
        <dgm:presLayoutVars>
          <dgm:hierBranch val="init"/>
        </dgm:presLayoutVars>
      </dgm:prSet>
      <dgm:spPr/>
      <dgm:t>
        <a:bodyPr/>
        <a:lstStyle/>
        <a:p>
          <a:endParaRPr lang="en-US"/>
        </a:p>
      </dgm:t>
    </dgm:pt>
    <dgm:pt modelId="{41DFD5BE-F4DF-473A-AED7-138962DEF5A4}" type="pres">
      <dgm:prSet presAssocID="{E01A3116-2B54-4835-A8E5-309293EA2A4F}" presName="rootComposite" presStyleCnt="0"/>
      <dgm:spPr/>
      <dgm:t>
        <a:bodyPr/>
        <a:lstStyle/>
        <a:p>
          <a:endParaRPr lang="en-US"/>
        </a:p>
      </dgm:t>
    </dgm:pt>
    <dgm:pt modelId="{76E279D3-3752-47A7-9144-039B743FC89C}" type="pres">
      <dgm:prSet presAssocID="{E01A3116-2B54-4835-A8E5-309293EA2A4F}" presName="rootText" presStyleLbl="node2" presStyleIdx="3" presStyleCnt="4">
        <dgm:presLayoutVars>
          <dgm:chPref val="3"/>
        </dgm:presLayoutVars>
      </dgm:prSet>
      <dgm:spPr/>
      <dgm:t>
        <a:bodyPr/>
        <a:lstStyle/>
        <a:p>
          <a:endParaRPr lang="en-US"/>
        </a:p>
      </dgm:t>
    </dgm:pt>
    <dgm:pt modelId="{9678D99D-EE20-4490-8DBB-9C25909FF5C4}" type="pres">
      <dgm:prSet presAssocID="{E01A3116-2B54-4835-A8E5-309293EA2A4F}" presName="rootConnector" presStyleLbl="node2" presStyleIdx="3" presStyleCnt="4"/>
      <dgm:spPr/>
      <dgm:t>
        <a:bodyPr/>
        <a:lstStyle/>
        <a:p>
          <a:endParaRPr lang="en-US"/>
        </a:p>
      </dgm:t>
    </dgm:pt>
    <dgm:pt modelId="{BEC3F18E-5201-460C-A089-281594985C3A}" type="pres">
      <dgm:prSet presAssocID="{E01A3116-2B54-4835-A8E5-309293EA2A4F}" presName="hierChild4" presStyleCnt="0"/>
      <dgm:spPr/>
      <dgm:t>
        <a:bodyPr/>
        <a:lstStyle/>
        <a:p>
          <a:endParaRPr lang="en-US"/>
        </a:p>
      </dgm:t>
    </dgm:pt>
    <dgm:pt modelId="{75F2ACB7-3B2F-4E38-886D-67946178A13D}" type="pres">
      <dgm:prSet presAssocID="{E01A3116-2B54-4835-A8E5-309293EA2A4F}" presName="hierChild5" presStyleCnt="0"/>
      <dgm:spPr/>
      <dgm:t>
        <a:bodyPr/>
        <a:lstStyle/>
        <a:p>
          <a:endParaRPr lang="en-US"/>
        </a:p>
      </dgm:t>
    </dgm:pt>
    <dgm:pt modelId="{F39061C9-EB63-4B58-B9CA-8DEDE4EC1B29}" type="pres">
      <dgm:prSet presAssocID="{B5D3CF5B-EBCF-44A2-83BE-99CC805F9D98}" presName="hierChild3" presStyleCnt="0"/>
      <dgm:spPr/>
      <dgm:t>
        <a:bodyPr/>
        <a:lstStyle/>
        <a:p>
          <a:endParaRPr lang="en-US"/>
        </a:p>
      </dgm:t>
    </dgm:pt>
  </dgm:ptLst>
  <dgm:cxnLst>
    <dgm:cxn modelId="{B0DE54D3-9141-4341-969D-E2949F310685}" srcId="{CBC8B6DB-D18C-4EA4-B811-18B39FD245EC}" destId="{B5D3CF5B-EBCF-44A2-83BE-99CC805F9D98}" srcOrd="0" destOrd="0" parTransId="{1E33A67E-05E3-4131-92A6-31073337F1A0}" sibTransId="{467E387A-19CA-43C2-8F3E-66D20CD3DF30}"/>
    <dgm:cxn modelId="{166CCBBB-899E-4CE5-A952-BB0A1D7AA33C}" type="presOf" srcId="{B7C390F7-0849-4D60-9023-361DE5E0A14E}" destId="{1DA669E6-702F-4BFB-8D88-973E13AB8610}" srcOrd="0" destOrd="0" presId="urn:microsoft.com/office/officeart/2005/8/layout/orgChart1"/>
    <dgm:cxn modelId="{6D644C42-C81E-46BC-92BB-070387F00E04}" type="presOf" srcId="{4441E4AE-D87B-4A19-9F46-6C2927AD0A43}" destId="{B07BF198-02C4-4979-89EF-D898B4995F8E}" srcOrd="0" destOrd="0" presId="urn:microsoft.com/office/officeart/2005/8/layout/orgChart1"/>
    <dgm:cxn modelId="{AF39FE4B-509E-4FEF-B5F4-38D7446D8286}" type="presOf" srcId="{B5D3CF5B-EBCF-44A2-83BE-99CC805F9D98}" destId="{7F7D07E0-51FE-49B2-B4D4-63B2F08E045C}" srcOrd="0" destOrd="0" presId="urn:microsoft.com/office/officeart/2005/8/layout/orgChart1"/>
    <dgm:cxn modelId="{7D61092E-D639-48AD-A9BE-1118E1B90FA5}" type="presOf" srcId="{A2A4D3F1-F61A-45CA-AF5F-B895943FE763}" destId="{C84B47BC-D1BE-4511-93E5-DEAA1376681F}" srcOrd="1" destOrd="0" presId="urn:microsoft.com/office/officeart/2005/8/layout/orgChart1"/>
    <dgm:cxn modelId="{D76C3D57-4D4D-4A8C-91DE-49D8C7E012B3}" type="presOf" srcId="{577D59A7-1D88-4777-A024-506688F6EDCD}" destId="{30851C26-D5A6-42C1-ACFE-A82C3D9CFD46}" srcOrd="0" destOrd="0" presId="urn:microsoft.com/office/officeart/2005/8/layout/orgChart1"/>
    <dgm:cxn modelId="{CEAF2B34-756E-40A3-93C3-16D517A53064}" srcId="{B5D3CF5B-EBCF-44A2-83BE-99CC805F9D98}" destId="{A2A4D3F1-F61A-45CA-AF5F-B895943FE763}" srcOrd="0" destOrd="0" parTransId="{E8EED4CF-BFC0-487F-89E3-A6CB12BA4EBE}" sibTransId="{70203661-0ADF-4490-9D35-2BFA9086802C}"/>
    <dgm:cxn modelId="{3A456970-50AF-48B2-8029-4ADBD94B87AA}" srcId="{B5D3CF5B-EBCF-44A2-83BE-99CC805F9D98}" destId="{4441E4AE-D87B-4A19-9F46-6C2927AD0A43}" srcOrd="2" destOrd="0" parTransId="{577D59A7-1D88-4777-A024-506688F6EDCD}" sibTransId="{7DCF7699-B466-4130-917F-25089C3AE8E8}"/>
    <dgm:cxn modelId="{2615D40B-EDC1-4E97-AF6B-0D0CE1CDAFFA}" srcId="{B5D3CF5B-EBCF-44A2-83BE-99CC805F9D98}" destId="{B7C390F7-0849-4D60-9023-361DE5E0A14E}" srcOrd="1" destOrd="0" parTransId="{B9A015A1-D4E1-4B30-83B1-78E073DE5C13}" sibTransId="{25E1F805-09F7-4934-A9EB-10D51FB8A526}"/>
    <dgm:cxn modelId="{CDF43382-3969-44E2-854B-C86ACE797D59}" type="presOf" srcId="{B9A015A1-D4E1-4B30-83B1-78E073DE5C13}" destId="{89D6CD1A-757A-4096-B607-D1B473A31CEA}" srcOrd="0" destOrd="0" presId="urn:microsoft.com/office/officeart/2005/8/layout/orgChart1"/>
    <dgm:cxn modelId="{1F2D4FF6-CBE6-4BEC-A7AF-2CD2CDC36DFC}" type="presOf" srcId="{4441E4AE-D87B-4A19-9F46-6C2927AD0A43}" destId="{0795E9E4-9722-4E8F-9AC0-3A830B663979}" srcOrd="1" destOrd="0" presId="urn:microsoft.com/office/officeart/2005/8/layout/orgChart1"/>
    <dgm:cxn modelId="{4A4340FA-FD6D-4182-999D-3C7261DAB7D1}" type="presOf" srcId="{B5D3CF5B-EBCF-44A2-83BE-99CC805F9D98}" destId="{7085AB1B-EFC5-444C-9985-29ECC34A973A}" srcOrd="1" destOrd="0" presId="urn:microsoft.com/office/officeart/2005/8/layout/orgChart1"/>
    <dgm:cxn modelId="{27893BE6-4251-4560-AEBC-2200D76FCB57}" srcId="{B5D3CF5B-EBCF-44A2-83BE-99CC805F9D98}" destId="{E01A3116-2B54-4835-A8E5-309293EA2A4F}" srcOrd="3" destOrd="0" parTransId="{FE65048D-E933-4952-871B-4C4DB5BBC5C0}" sibTransId="{2819AB75-8D59-40E5-919F-C3156A454FCD}"/>
    <dgm:cxn modelId="{9F8C5752-81D2-4A81-898C-A4C7BA91BAA9}" type="presOf" srcId="{E01A3116-2B54-4835-A8E5-309293EA2A4F}" destId="{76E279D3-3752-47A7-9144-039B743FC89C}" srcOrd="0" destOrd="0" presId="urn:microsoft.com/office/officeart/2005/8/layout/orgChart1"/>
    <dgm:cxn modelId="{45999BD4-E75C-42AE-BBBB-967B3A93C98A}" type="presOf" srcId="{FE65048D-E933-4952-871B-4C4DB5BBC5C0}" destId="{7BE28A0A-7EFB-4CC0-A14A-1BC508BEC1A5}" srcOrd="0" destOrd="0" presId="urn:microsoft.com/office/officeart/2005/8/layout/orgChart1"/>
    <dgm:cxn modelId="{E023D866-3F57-4757-9795-F1736EDFC38A}" type="presOf" srcId="{E01A3116-2B54-4835-A8E5-309293EA2A4F}" destId="{9678D99D-EE20-4490-8DBB-9C25909FF5C4}" srcOrd="1" destOrd="0" presId="urn:microsoft.com/office/officeart/2005/8/layout/orgChart1"/>
    <dgm:cxn modelId="{46EDC1C0-A600-4328-88F1-1C98878ECB17}" type="presOf" srcId="{B7C390F7-0849-4D60-9023-361DE5E0A14E}" destId="{06311C91-E957-4B80-8F08-A7AF37B4D1D1}" srcOrd="1" destOrd="0" presId="urn:microsoft.com/office/officeart/2005/8/layout/orgChart1"/>
    <dgm:cxn modelId="{359E7CC4-E06A-403F-99A9-59CBBDAD46C6}" type="presOf" srcId="{CBC8B6DB-D18C-4EA4-B811-18B39FD245EC}" destId="{BB876184-C5D7-4EDC-BA3E-85099D7E5114}" srcOrd="0" destOrd="0" presId="urn:microsoft.com/office/officeart/2005/8/layout/orgChart1"/>
    <dgm:cxn modelId="{392F133C-26A5-4A51-BD1E-27AFC377C0E0}" type="presOf" srcId="{A2A4D3F1-F61A-45CA-AF5F-B895943FE763}" destId="{E36FD173-CE2F-4BCA-81B1-4268C9025AC9}" srcOrd="0" destOrd="0" presId="urn:microsoft.com/office/officeart/2005/8/layout/orgChart1"/>
    <dgm:cxn modelId="{6DB9C2B7-FF87-4AB0-B636-1E68915A8210}" type="presOf" srcId="{E8EED4CF-BFC0-487F-89E3-A6CB12BA4EBE}" destId="{22A71F33-A534-4566-86B3-69AD92347D94}" srcOrd="0" destOrd="0" presId="urn:microsoft.com/office/officeart/2005/8/layout/orgChart1"/>
    <dgm:cxn modelId="{C73FFDEE-FB45-4B2C-AF64-14E8FA498074}" type="presParOf" srcId="{BB876184-C5D7-4EDC-BA3E-85099D7E5114}" destId="{1794AE44-ECC9-4D87-B91F-9FD67C9ED235}" srcOrd="0" destOrd="0" presId="urn:microsoft.com/office/officeart/2005/8/layout/orgChart1"/>
    <dgm:cxn modelId="{4E8A9A6F-0156-4F3A-B4A4-B76E9059E31D}" type="presParOf" srcId="{1794AE44-ECC9-4D87-B91F-9FD67C9ED235}" destId="{0648B776-C77E-4B45-B17E-EE36EDD3E019}" srcOrd="0" destOrd="0" presId="urn:microsoft.com/office/officeart/2005/8/layout/orgChart1"/>
    <dgm:cxn modelId="{DCE4D709-75D1-4E54-A913-642FC2352EF7}" type="presParOf" srcId="{0648B776-C77E-4B45-B17E-EE36EDD3E019}" destId="{7F7D07E0-51FE-49B2-B4D4-63B2F08E045C}" srcOrd="0" destOrd="0" presId="urn:microsoft.com/office/officeart/2005/8/layout/orgChart1"/>
    <dgm:cxn modelId="{ADD4A86F-0CB3-4F72-89F4-A400B38D554A}" type="presParOf" srcId="{0648B776-C77E-4B45-B17E-EE36EDD3E019}" destId="{7085AB1B-EFC5-444C-9985-29ECC34A973A}" srcOrd="1" destOrd="0" presId="urn:microsoft.com/office/officeart/2005/8/layout/orgChart1"/>
    <dgm:cxn modelId="{C2704233-C205-4915-93E5-F38EDF4BE069}" type="presParOf" srcId="{1794AE44-ECC9-4D87-B91F-9FD67C9ED235}" destId="{55D7E8D2-6682-4F64-95C7-62D37EA47EAC}" srcOrd="1" destOrd="0" presId="urn:microsoft.com/office/officeart/2005/8/layout/orgChart1"/>
    <dgm:cxn modelId="{71EB7F66-4198-4D9D-B298-4B2E0643666E}" type="presParOf" srcId="{55D7E8D2-6682-4F64-95C7-62D37EA47EAC}" destId="{22A71F33-A534-4566-86B3-69AD92347D94}" srcOrd="0" destOrd="0" presId="urn:microsoft.com/office/officeart/2005/8/layout/orgChart1"/>
    <dgm:cxn modelId="{1CFDF3EA-3D80-4973-9571-33C734BB9E1D}" type="presParOf" srcId="{55D7E8D2-6682-4F64-95C7-62D37EA47EAC}" destId="{09A606F5-3BF9-4B73-8E2A-23E51F6D91EC}" srcOrd="1" destOrd="0" presId="urn:microsoft.com/office/officeart/2005/8/layout/orgChart1"/>
    <dgm:cxn modelId="{F6BA5684-5CF8-4A80-97D1-7D9D2AE64321}" type="presParOf" srcId="{09A606F5-3BF9-4B73-8E2A-23E51F6D91EC}" destId="{085C36CE-59A5-443A-A821-4EAA65C5AC23}" srcOrd="0" destOrd="0" presId="urn:microsoft.com/office/officeart/2005/8/layout/orgChart1"/>
    <dgm:cxn modelId="{3BDCDCCB-3600-4B83-856F-30DEDCA799E3}" type="presParOf" srcId="{085C36CE-59A5-443A-A821-4EAA65C5AC23}" destId="{E36FD173-CE2F-4BCA-81B1-4268C9025AC9}" srcOrd="0" destOrd="0" presId="urn:microsoft.com/office/officeart/2005/8/layout/orgChart1"/>
    <dgm:cxn modelId="{4921A62F-B426-424B-9CBA-1BDDE7C70F6A}" type="presParOf" srcId="{085C36CE-59A5-443A-A821-4EAA65C5AC23}" destId="{C84B47BC-D1BE-4511-93E5-DEAA1376681F}" srcOrd="1" destOrd="0" presId="urn:microsoft.com/office/officeart/2005/8/layout/orgChart1"/>
    <dgm:cxn modelId="{C1FAA4F3-504C-4C7B-8B9E-74E4F83629CF}" type="presParOf" srcId="{09A606F5-3BF9-4B73-8E2A-23E51F6D91EC}" destId="{5ADA2F9A-F249-4DA5-85CE-4A32C6DC1728}" srcOrd="1" destOrd="0" presId="urn:microsoft.com/office/officeart/2005/8/layout/orgChart1"/>
    <dgm:cxn modelId="{505266C5-F4D3-4757-8992-BBD8CDA53673}" type="presParOf" srcId="{09A606F5-3BF9-4B73-8E2A-23E51F6D91EC}" destId="{641E0ADC-7CF0-47B0-AD25-3580FB51F587}" srcOrd="2" destOrd="0" presId="urn:microsoft.com/office/officeart/2005/8/layout/orgChart1"/>
    <dgm:cxn modelId="{1420B484-1DAC-489D-8777-90C1997E7D17}" type="presParOf" srcId="{55D7E8D2-6682-4F64-95C7-62D37EA47EAC}" destId="{89D6CD1A-757A-4096-B607-D1B473A31CEA}" srcOrd="2" destOrd="0" presId="urn:microsoft.com/office/officeart/2005/8/layout/orgChart1"/>
    <dgm:cxn modelId="{9B959CCD-1ACB-4CE1-BAC7-42CB1DA81898}" type="presParOf" srcId="{55D7E8D2-6682-4F64-95C7-62D37EA47EAC}" destId="{8DF51744-4E28-46B8-891B-325786CEB86B}" srcOrd="3" destOrd="0" presId="urn:microsoft.com/office/officeart/2005/8/layout/orgChart1"/>
    <dgm:cxn modelId="{8F7CD890-6FAD-4C62-AD18-1C5576F8F9E6}" type="presParOf" srcId="{8DF51744-4E28-46B8-891B-325786CEB86B}" destId="{B415D779-49AB-4387-8BD4-ADEE7C5CAA61}" srcOrd="0" destOrd="0" presId="urn:microsoft.com/office/officeart/2005/8/layout/orgChart1"/>
    <dgm:cxn modelId="{08F17A4E-49BD-4728-BADD-614AFCAA9408}" type="presParOf" srcId="{B415D779-49AB-4387-8BD4-ADEE7C5CAA61}" destId="{1DA669E6-702F-4BFB-8D88-973E13AB8610}" srcOrd="0" destOrd="0" presId="urn:microsoft.com/office/officeart/2005/8/layout/orgChart1"/>
    <dgm:cxn modelId="{2B1E094F-F431-4D6B-B44D-0F2D11526F65}" type="presParOf" srcId="{B415D779-49AB-4387-8BD4-ADEE7C5CAA61}" destId="{06311C91-E957-4B80-8F08-A7AF37B4D1D1}" srcOrd="1" destOrd="0" presId="urn:microsoft.com/office/officeart/2005/8/layout/orgChart1"/>
    <dgm:cxn modelId="{6E429EA8-183D-4C53-931C-6672070AB941}" type="presParOf" srcId="{8DF51744-4E28-46B8-891B-325786CEB86B}" destId="{3D568390-61D3-4971-A6A3-22197152CDF5}" srcOrd="1" destOrd="0" presId="urn:microsoft.com/office/officeart/2005/8/layout/orgChart1"/>
    <dgm:cxn modelId="{AD031D5D-0DFC-4764-A7DE-C5D8C57E16A7}" type="presParOf" srcId="{8DF51744-4E28-46B8-891B-325786CEB86B}" destId="{4453F178-6B64-4E4A-A3B8-817957D4352F}" srcOrd="2" destOrd="0" presId="urn:microsoft.com/office/officeart/2005/8/layout/orgChart1"/>
    <dgm:cxn modelId="{FFA9F0A5-4CD6-4F99-B348-71C86301CBBA}" type="presParOf" srcId="{55D7E8D2-6682-4F64-95C7-62D37EA47EAC}" destId="{30851C26-D5A6-42C1-ACFE-A82C3D9CFD46}" srcOrd="4" destOrd="0" presId="urn:microsoft.com/office/officeart/2005/8/layout/orgChart1"/>
    <dgm:cxn modelId="{5082222E-7223-4622-B053-C30B0250C33C}" type="presParOf" srcId="{55D7E8D2-6682-4F64-95C7-62D37EA47EAC}" destId="{2C286DE0-C2C0-414B-8052-2416C621DB03}" srcOrd="5" destOrd="0" presId="urn:microsoft.com/office/officeart/2005/8/layout/orgChart1"/>
    <dgm:cxn modelId="{BD9F11F2-FBA2-4CC4-887A-9D76CD1AD2BB}" type="presParOf" srcId="{2C286DE0-C2C0-414B-8052-2416C621DB03}" destId="{A91C457C-6438-4931-BEB5-11F0326F4E12}" srcOrd="0" destOrd="0" presId="urn:microsoft.com/office/officeart/2005/8/layout/orgChart1"/>
    <dgm:cxn modelId="{3217CDBD-1A1C-47CD-80BF-A6B61AE4735C}" type="presParOf" srcId="{A91C457C-6438-4931-BEB5-11F0326F4E12}" destId="{B07BF198-02C4-4979-89EF-D898B4995F8E}" srcOrd="0" destOrd="0" presId="urn:microsoft.com/office/officeart/2005/8/layout/orgChart1"/>
    <dgm:cxn modelId="{B6AD83AA-91F3-4FE6-B512-3EBEBDFE47F7}" type="presParOf" srcId="{A91C457C-6438-4931-BEB5-11F0326F4E12}" destId="{0795E9E4-9722-4E8F-9AC0-3A830B663979}" srcOrd="1" destOrd="0" presId="urn:microsoft.com/office/officeart/2005/8/layout/orgChart1"/>
    <dgm:cxn modelId="{75C05893-F62C-4B41-BDE0-28222BFEB014}" type="presParOf" srcId="{2C286DE0-C2C0-414B-8052-2416C621DB03}" destId="{37BE25AC-51B9-4305-8B29-608DE371264D}" srcOrd="1" destOrd="0" presId="urn:microsoft.com/office/officeart/2005/8/layout/orgChart1"/>
    <dgm:cxn modelId="{29690B84-0904-483F-AF31-F43B7B0DD805}" type="presParOf" srcId="{2C286DE0-C2C0-414B-8052-2416C621DB03}" destId="{890CDDDD-6386-4100-8ADC-6C0B8775791A}" srcOrd="2" destOrd="0" presId="urn:microsoft.com/office/officeart/2005/8/layout/orgChart1"/>
    <dgm:cxn modelId="{A249E9CB-0C09-4604-A56E-B540414C0616}" type="presParOf" srcId="{55D7E8D2-6682-4F64-95C7-62D37EA47EAC}" destId="{7BE28A0A-7EFB-4CC0-A14A-1BC508BEC1A5}" srcOrd="6" destOrd="0" presId="urn:microsoft.com/office/officeart/2005/8/layout/orgChart1"/>
    <dgm:cxn modelId="{9C117A8F-5723-433E-AB0F-91362A637C57}" type="presParOf" srcId="{55D7E8D2-6682-4F64-95C7-62D37EA47EAC}" destId="{0E434369-65A6-43A8-8FF0-8E6A7197B4D8}" srcOrd="7" destOrd="0" presId="urn:microsoft.com/office/officeart/2005/8/layout/orgChart1"/>
    <dgm:cxn modelId="{647EC34E-9CE9-460D-AFE8-4A76CF0B5F49}" type="presParOf" srcId="{0E434369-65A6-43A8-8FF0-8E6A7197B4D8}" destId="{41DFD5BE-F4DF-473A-AED7-138962DEF5A4}" srcOrd="0" destOrd="0" presId="urn:microsoft.com/office/officeart/2005/8/layout/orgChart1"/>
    <dgm:cxn modelId="{CE85A839-0DDB-482D-B58E-34EFCBC42C5B}" type="presParOf" srcId="{41DFD5BE-F4DF-473A-AED7-138962DEF5A4}" destId="{76E279D3-3752-47A7-9144-039B743FC89C}" srcOrd="0" destOrd="0" presId="urn:microsoft.com/office/officeart/2005/8/layout/orgChart1"/>
    <dgm:cxn modelId="{532769C7-704E-49EC-BE5D-BEF8FFA5C0DA}" type="presParOf" srcId="{41DFD5BE-F4DF-473A-AED7-138962DEF5A4}" destId="{9678D99D-EE20-4490-8DBB-9C25909FF5C4}" srcOrd="1" destOrd="0" presId="urn:microsoft.com/office/officeart/2005/8/layout/orgChart1"/>
    <dgm:cxn modelId="{1DDCCA11-A230-4477-AB70-9A1D7ACB7D07}" type="presParOf" srcId="{0E434369-65A6-43A8-8FF0-8E6A7197B4D8}" destId="{BEC3F18E-5201-460C-A089-281594985C3A}" srcOrd="1" destOrd="0" presId="urn:microsoft.com/office/officeart/2005/8/layout/orgChart1"/>
    <dgm:cxn modelId="{DBE12BAB-5F5D-47B9-A7A9-0E0F14AAB1CC}" type="presParOf" srcId="{0E434369-65A6-43A8-8FF0-8E6A7197B4D8}" destId="{75F2ACB7-3B2F-4E38-886D-67946178A13D}" srcOrd="2" destOrd="0" presId="urn:microsoft.com/office/officeart/2005/8/layout/orgChart1"/>
    <dgm:cxn modelId="{62640FBC-0F0A-4CA0-B404-F244875BFDB1}" type="presParOf" srcId="{1794AE44-ECC9-4D87-B91F-9FD67C9ED235}" destId="{F39061C9-EB63-4B58-B9CA-8DEDE4EC1B2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28A0A-7EFB-4CC0-A14A-1BC508BEC1A5}">
      <dsp:nvSpPr>
        <dsp:cNvPr id="0" name=""/>
        <dsp:cNvSpPr/>
      </dsp:nvSpPr>
      <dsp:spPr>
        <a:xfrm>
          <a:off x="4905828" y="1859914"/>
          <a:ext cx="3842275" cy="444560"/>
        </a:xfrm>
        <a:custGeom>
          <a:avLst/>
          <a:gdLst/>
          <a:ahLst/>
          <a:cxnLst/>
          <a:rect l="0" t="0" r="0" b="0"/>
          <a:pathLst>
            <a:path>
              <a:moveTo>
                <a:pt x="0" y="0"/>
              </a:moveTo>
              <a:lnTo>
                <a:pt x="0" y="222280"/>
              </a:lnTo>
              <a:lnTo>
                <a:pt x="3842275" y="222280"/>
              </a:lnTo>
              <a:lnTo>
                <a:pt x="3842275" y="44456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851C26-D5A6-42C1-ACFE-A82C3D9CFD46}">
      <dsp:nvSpPr>
        <dsp:cNvPr id="0" name=""/>
        <dsp:cNvSpPr/>
      </dsp:nvSpPr>
      <dsp:spPr>
        <a:xfrm>
          <a:off x="4905828" y="1859914"/>
          <a:ext cx="1280758" cy="444560"/>
        </a:xfrm>
        <a:custGeom>
          <a:avLst/>
          <a:gdLst/>
          <a:ahLst/>
          <a:cxnLst/>
          <a:rect l="0" t="0" r="0" b="0"/>
          <a:pathLst>
            <a:path>
              <a:moveTo>
                <a:pt x="0" y="0"/>
              </a:moveTo>
              <a:lnTo>
                <a:pt x="0" y="222280"/>
              </a:lnTo>
              <a:lnTo>
                <a:pt x="1280758" y="222280"/>
              </a:lnTo>
              <a:lnTo>
                <a:pt x="1280758" y="44456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D6CD1A-757A-4096-B607-D1B473A31CEA}">
      <dsp:nvSpPr>
        <dsp:cNvPr id="0" name=""/>
        <dsp:cNvSpPr/>
      </dsp:nvSpPr>
      <dsp:spPr>
        <a:xfrm>
          <a:off x="3625070" y="1859914"/>
          <a:ext cx="1280758" cy="444560"/>
        </a:xfrm>
        <a:custGeom>
          <a:avLst/>
          <a:gdLst/>
          <a:ahLst/>
          <a:cxnLst/>
          <a:rect l="0" t="0" r="0" b="0"/>
          <a:pathLst>
            <a:path>
              <a:moveTo>
                <a:pt x="1280758" y="0"/>
              </a:moveTo>
              <a:lnTo>
                <a:pt x="1280758" y="222280"/>
              </a:lnTo>
              <a:lnTo>
                <a:pt x="0" y="222280"/>
              </a:lnTo>
              <a:lnTo>
                <a:pt x="0" y="44456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A71F33-A534-4566-86B3-69AD92347D94}">
      <dsp:nvSpPr>
        <dsp:cNvPr id="0" name=""/>
        <dsp:cNvSpPr/>
      </dsp:nvSpPr>
      <dsp:spPr>
        <a:xfrm>
          <a:off x="1063553" y="1859914"/>
          <a:ext cx="3842275" cy="444560"/>
        </a:xfrm>
        <a:custGeom>
          <a:avLst/>
          <a:gdLst/>
          <a:ahLst/>
          <a:cxnLst/>
          <a:rect l="0" t="0" r="0" b="0"/>
          <a:pathLst>
            <a:path>
              <a:moveTo>
                <a:pt x="3842275" y="0"/>
              </a:moveTo>
              <a:lnTo>
                <a:pt x="3842275" y="222280"/>
              </a:lnTo>
              <a:lnTo>
                <a:pt x="0" y="222280"/>
              </a:lnTo>
              <a:lnTo>
                <a:pt x="0" y="44456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D07E0-51FE-49B2-B4D4-63B2F08E045C}">
      <dsp:nvSpPr>
        <dsp:cNvPr id="0" name=""/>
        <dsp:cNvSpPr/>
      </dsp:nvSpPr>
      <dsp:spPr>
        <a:xfrm>
          <a:off x="3069729" y="801436"/>
          <a:ext cx="3672198" cy="1058478"/>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smtClean="0"/>
            <a:t>Các yếu tố ảnh hưởng</a:t>
          </a:r>
          <a:endParaRPr lang="en-US" sz="2600" kern="1200"/>
        </a:p>
      </dsp:txBody>
      <dsp:txXfrm>
        <a:off x="3069729" y="801436"/>
        <a:ext cx="3672198" cy="1058478"/>
      </dsp:txXfrm>
    </dsp:sp>
    <dsp:sp modelId="{E36FD173-CE2F-4BCA-81B1-4268C9025AC9}">
      <dsp:nvSpPr>
        <dsp:cNvPr id="0" name=""/>
        <dsp:cNvSpPr/>
      </dsp:nvSpPr>
      <dsp:spPr>
        <a:xfrm>
          <a:off x="5075" y="2304475"/>
          <a:ext cx="2116956" cy="1058478"/>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smtClean="0"/>
            <a:t>Độ phân giải của ảnh</a:t>
          </a:r>
          <a:endParaRPr lang="en-US" sz="2200" kern="1200"/>
        </a:p>
      </dsp:txBody>
      <dsp:txXfrm>
        <a:off x="5075" y="2304475"/>
        <a:ext cx="2116956" cy="1058478"/>
      </dsp:txXfrm>
    </dsp:sp>
    <dsp:sp modelId="{1DA669E6-702F-4BFB-8D88-973E13AB8610}">
      <dsp:nvSpPr>
        <dsp:cNvPr id="0" name=""/>
        <dsp:cNvSpPr/>
      </dsp:nvSpPr>
      <dsp:spPr>
        <a:xfrm>
          <a:off x="2566592" y="2304475"/>
          <a:ext cx="2116956" cy="1058478"/>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smtClean="0"/>
            <a:t>Điều kiện ánh sáng</a:t>
          </a:r>
          <a:endParaRPr lang="en-US" sz="2200" kern="1200"/>
        </a:p>
      </dsp:txBody>
      <dsp:txXfrm>
        <a:off x="2566592" y="2304475"/>
        <a:ext cx="2116956" cy="1058478"/>
      </dsp:txXfrm>
    </dsp:sp>
    <dsp:sp modelId="{B07BF198-02C4-4979-89EF-D898B4995F8E}">
      <dsp:nvSpPr>
        <dsp:cNvPr id="0" name=""/>
        <dsp:cNvSpPr/>
      </dsp:nvSpPr>
      <dsp:spPr>
        <a:xfrm>
          <a:off x="5128108" y="2304475"/>
          <a:ext cx="2116956" cy="1058478"/>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smtClean="0"/>
            <a:t>Các đối tượng tương tự biển số</a:t>
          </a:r>
          <a:endParaRPr lang="en-US" sz="2200" kern="1200"/>
        </a:p>
      </dsp:txBody>
      <dsp:txXfrm>
        <a:off x="5128108" y="2304475"/>
        <a:ext cx="2116956" cy="1058478"/>
      </dsp:txXfrm>
    </dsp:sp>
    <dsp:sp modelId="{76E279D3-3752-47A7-9144-039B743FC89C}">
      <dsp:nvSpPr>
        <dsp:cNvPr id="0" name=""/>
        <dsp:cNvSpPr/>
      </dsp:nvSpPr>
      <dsp:spPr>
        <a:xfrm>
          <a:off x="7689625" y="2304475"/>
          <a:ext cx="2116956" cy="1058478"/>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Cấu</a:t>
          </a:r>
          <a:r>
            <a:rPr lang="en-US" sz="2200" kern="1200" dirty="0" smtClean="0"/>
            <a:t> </a:t>
          </a:r>
          <a:r>
            <a:rPr lang="en-US" sz="2200" kern="1200" dirty="0" err="1" smtClean="0"/>
            <a:t>trúc</a:t>
          </a:r>
          <a:r>
            <a:rPr lang="en-US" sz="2200" kern="1200" dirty="0" smtClean="0"/>
            <a:t> </a:t>
          </a:r>
          <a:r>
            <a:rPr lang="en-US" sz="2200" kern="1200" dirty="0" err="1" smtClean="0"/>
            <a:t>biển</a:t>
          </a:r>
          <a:r>
            <a:rPr lang="en-US" sz="2200" kern="1200" dirty="0" smtClean="0"/>
            <a:t> </a:t>
          </a:r>
          <a:r>
            <a:rPr lang="en-US" sz="2200" kern="1200" dirty="0" err="1" smtClean="0"/>
            <a:t>số</a:t>
          </a:r>
          <a:r>
            <a:rPr lang="en-US" sz="2200" kern="1200" dirty="0" smtClean="0"/>
            <a:t> </a:t>
          </a:r>
          <a:r>
            <a:rPr lang="en-US" sz="2200" kern="1200" dirty="0" err="1" smtClean="0"/>
            <a:t>xe</a:t>
          </a:r>
          <a:endParaRPr lang="en-US" sz="2200" kern="1200" dirty="0"/>
        </a:p>
      </dsp:txBody>
      <dsp:txXfrm>
        <a:off x="7689625" y="2304475"/>
        <a:ext cx="2116956" cy="105847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EF9AB1-B54F-4435-9BCD-A154097DD2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724B2E9-EF0A-4097-9AD0-CBD916FF78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477800-2918-4085-907F-B9F1D5FE9F71}" type="datetimeFigureOut">
              <a:rPr lang="en-US" smtClean="0"/>
              <a:t>18-Nov-19</a:t>
            </a:fld>
            <a:endParaRPr lang="en-US"/>
          </a:p>
        </p:txBody>
      </p:sp>
      <p:sp>
        <p:nvSpPr>
          <p:cNvPr id="4" name="Footer Placeholder 3">
            <a:extLst>
              <a:ext uri="{FF2B5EF4-FFF2-40B4-BE49-F238E27FC236}">
                <a16:creationId xmlns:a16="http://schemas.microsoft.com/office/drawing/2014/main" id="{27DDE6A9-B966-4CDC-86AB-FF7B96D33B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461F95-BE83-4064-9237-FA94A64466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1985C8-9465-412C-8506-85BCB688A32C}" type="slidenum">
              <a:rPr lang="en-US" smtClean="0"/>
              <a:t>‹#›</a:t>
            </a:fld>
            <a:endParaRPr lang="en-US"/>
          </a:p>
        </p:txBody>
      </p:sp>
    </p:spTree>
    <p:extLst>
      <p:ext uri="{BB962C8B-B14F-4D97-AF65-F5344CB8AC3E}">
        <p14:creationId xmlns:p14="http://schemas.microsoft.com/office/powerpoint/2010/main" val="6374820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80C3A-B4BD-4A3F-9BAC-9F38EC404388}" type="datetimeFigureOut">
              <a:rPr lang="en-GB" smtClean="0"/>
              <a:t>18/11/2019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CFA7-6551-4BB2-B123-1517CEC3C420}" type="slidenum">
              <a:rPr lang="en-GB" smtClean="0"/>
              <a:t>‹#›</a:t>
            </a:fld>
            <a:endParaRPr lang="en-GB"/>
          </a:p>
        </p:txBody>
      </p:sp>
    </p:spTree>
    <p:extLst>
      <p:ext uri="{BB962C8B-B14F-4D97-AF65-F5344CB8AC3E}">
        <p14:creationId xmlns:p14="http://schemas.microsoft.com/office/powerpoint/2010/main" val="37618428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01EDCFA7-6551-4BB2-B123-1517CEC3C420}" type="slidenum">
              <a:rPr lang="en-GB" smtClean="0"/>
              <a:t>1</a:t>
            </a:fld>
            <a:endParaRPr lang="en-GB"/>
          </a:p>
        </p:txBody>
      </p:sp>
    </p:spTree>
    <p:extLst>
      <p:ext uri="{BB962C8B-B14F-4D97-AF65-F5344CB8AC3E}">
        <p14:creationId xmlns:p14="http://schemas.microsoft.com/office/powerpoint/2010/main" val="42872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01EDCFA7-6551-4BB2-B123-1517CEC3C420}" type="slidenum">
              <a:rPr lang="en-GB" smtClean="0"/>
              <a:t>3</a:t>
            </a:fld>
            <a:endParaRPr lang="en-GB"/>
          </a:p>
        </p:txBody>
      </p:sp>
    </p:spTree>
    <p:extLst>
      <p:ext uri="{BB962C8B-B14F-4D97-AF65-F5344CB8AC3E}">
        <p14:creationId xmlns:p14="http://schemas.microsoft.com/office/powerpoint/2010/main" val="83747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smtClean="0">
                <a:solidFill>
                  <a:schemeClr val="tx1"/>
                </a:solidFill>
                <a:effectLst/>
                <a:latin typeface="+mn-lt"/>
                <a:ea typeface="+mn-ea"/>
                <a:cs typeface="+mn-cs"/>
              </a:rPr>
              <a:t>- </a:t>
            </a:r>
            <a:r>
              <a:rPr lang="en-GB" sz="1200" b="1" kern="1200" smtClean="0">
                <a:solidFill>
                  <a:schemeClr val="tx1"/>
                </a:solidFill>
                <a:effectLst/>
                <a:latin typeface="+mn-lt"/>
                <a:ea typeface="+mn-ea"/>
                <a:cs typeface="+mn-cs"/>
              </a:rPr>
              <a:t>Nhược điểm</a:t>
            </a:r>
            <a:r>
              <a:rPr lang="en-GB" sz="1200" kern="1200" smtClean="0">
                <a:solidFill>
                  <a:schemeClr val="tx1"/>
                </a:solidFill>
                <a:effectLst/>
                <a:latin typeface="+mn-lt"/>
                <a:ea typeface="+mn-ea"/>
                <a:cs typeface="+mn-cs"/>
              </a:rPr>
              <a:t>: Khi ảnh có thêm nhiều đối tượng không phải là vùng biển số xe, chẳng hạn là ảnh chụp tổng quát gồm cả cảnh vật bên ngoài thì cách tiếp cận này trở nên không hiệu quả. Độ phức tạp tính toán khá cao. Khi ảnh có thêm nhiêu đối tượng khác thì khối lượng tính toán tăng lên rất nhiều .Vì vậy phương pháp này chỉ hiệu quả đối với hệ thống trạm thu phí, trạm gác cổng, gửi xe tự động.</a:t>
            </a:r>
          </a:p>
          <a:p>
            <a:endParaRPr lang="en-GB"/>
          </a:p>
        </p:txBody>
      </p:sp>
      <p:sp>
        <p:nvSpPr>
          <p:cNvPr id="4" name="Slide Number Placeholder 3"/>
          <p:cNvSpPr>
            <a:spLocks noGrp="1"/>
          </p:cNvSpPr>
          <p:nvPr>
            <p:ph type="sldNum" sz="quarter" idx="10"/>
          </p:nvPr>
        </p:nvSpPr>
        <p:spPr/>
        <p:txBody>
          <a:bodyPr/>
          <a:lstStyle/>
          <a:p>
            <a:fld id="{01EDCFA7-6551-4BB2-B123-1517CEC3C420}" type="slidenum">
              <a:rPr lang="en-GB" smtClean="0"/>
              <a:t>9</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0309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kern="1200" smtClean="0">
                <a:solidFill>
                  <a:schemeClr val="tx1"/>
                </a:solidFill>
                <a:effectLst/>
                <a:latin typeface="+mn-lt"/>
                <a:ea typeface="+mn-ea"/>
                <a:cs typeface="+mn-cs"/>
              </a:rPr>
              <a:t>Trong phạm</a:t>
            </a:r>
            <a:r>
              <a:rPr lang="en-GB" sz="1200" b="1" kern="1200" baseline="0" smtClean="0">
                <a:solidFill>
                  <a:schemeClr val="tx1"/>
                </a:solidFill>
                <a:effectLst/>
                <a:latin typeface="+mn-lt"/>
                <a:ea typeface="+mn-ea"/>
                <a:cs typeface="+mn-cs"/>
              </a:rPr>
              <a:t> đồ án sử dụng mô hình SSD MobileNet với 2 mục đích chính phát hiện phương tiện là ô tô và từ ô tô sử dụng mô hình thứ 2 để phát hiện biển số</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sz="1200" kern="1200" smtClean="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10"/>
          </p:nvPr>
        </p:nvSpPr>
        <p:spPr/>
        <p:txBody>
          <a:bodyPr/>
          <a:lstStyle/>
          <a:p>
            <a:fld id="{01EDCFA7-6551-4BB2-B123-1517CEC3C420}" type="slidenum">
              <a:rPr lang="en-GB" smtClean="0"/>
              <a:t>10</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960698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smtClean="0">
                <a:latin typeface="Arial (Body)"/>
                <a:ea typeface="Calibri" panose="020F0502020204030204" pitchFamily="34" charset="0"/>
              </a:rPr>
              <a:t>Transformation (Trans.) </a:t>
            </a:r>
            <a:r>
              <a:rPr lang="en-GB" sz="1200" dirty="0" err="1" smtClean="0">
                <a:latin typeface="Arial (Body)"/>
                <a:ea typeface="Calibri" panose="020F0502020204030204" pitchFamily="34" charset="0"/>
              </a:rPr>
              <a:t>Bình</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thường</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hóa</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hình</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ảnh</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văn</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bản</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đầu</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vào</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bằng</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cách</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sử</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dụng</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Mạng</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biến</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đổi</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không</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gian</a:t>
            </a:r>
            <a:r>
              <a:rPr lang="en-GB" sz="1200" dirty="0" smtClean="0">
                <a:latin typeface="Arial (Body)"/>
                <a:ea typeface="Calibri" panose="020F0502020204030204" pitchFamily="34" charset="0"/>
              </a:rPr>
              <a:t> (STN) </a:t>
            </a:r>
          </a:p>
          <a:p>
            <a:r>
              <a:rPr lang="en-GB" sz="1200" b="1" dirty="0" smtClean="0">
                <a:latin typeface="Arial (Body)"/>
                <a:ea typeface="Calibri" panose="020F0502020204030204" pitchFamily="34" charset="0"/>
              </a:rPr>
              <a:t>Feature extraction (Feat.) </a:t>
            </a:r>
            <a:r>
              <a:rPr lang="en-GB" sz="1200" dirty="0" err="1" smtClean="0">
                <a:latin typeface="Arial (Body)"/>
                <a:ea typeface="Calibri" panose="020F0502020204030204" pitchFamily="34" charset="0"/>
              </a:rPr>
              <a:t>Trích</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rút</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đặc</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trưng</a:t>
            </a:r>
            <a:r>
              <a:rPr lang="en-GB" sz="1200" dirty="0" smtClean="0">
                <a:latin typeface="Arial (Body)"/>
                <a:ea typeface="Calibri" panose="020F0502020204030204" pitchFamily="34" charset="0"/>
              </a:rPr>
              <a:t> </a:t>
            </a:r>
          </a:p>
          <a:p>
            <a:r>
              <a:rPr lang="en-GB" sz="1200" b="1" dirty="0" smtClean="0">
                <a:latin typeface="Arial (Body)"/>
                <a:ea typeface="Calibri" panose="020F0502020204030204" pitchFamily="34" charset="0"/>
              </a:rPr>
              <a:t>Sequence modelling (</a:t>
            </a:r>
            <a:r>
              <a:rPr lang="en-GB" sz="1200" b="1" dirty="0" err="1" smtClean="0">
                <a:latin typeface="Arial (Body)"/>
                <a:ea typeface="Calibri" panose="020F0502020204030204" pitchFamily="34" charset="0"/>
              </a:rPr>
              <a:t>Seq</a:t>
            </a:r>
            <a:r>
              <a:rPr lang="en-GB" sz="1200" b="1" dirty="0" smtClean="0">
                <a:latin typeface="Arial (Body)"/>
                <a:ea typeface="Calibri" panose="020F0502020204030204" pitchFamily="34" charset="0"/>
              </a:rPr>
              <a:t>) </a:t>
            </a:r>
            <a:r>
              <a:rPr lang="vi-VN" sz="1200" dirty="0" smtClean="0">
                <a:latin typeface="Arial (Body)"/>
                <a:ea typeface="Calibri" panose="020F0502020204030204" pitchFamily="34" charset="0"/>
              </a:rPr>
              <a:t>Nắm bắt thông tin theo ngữ cảnh trong một chuỗi để dự đoán từng ký tự chính xác hơn</a:t>
            </a:r>
            <a:r>
              <a:rPr lang="en-GB" sz="1200" dirty="0" smtClean="0">
                <a:latin typeface="Arial (Body)"/>
                <a:ea typeface="Calibri" panose="020F0502020204030204" pitchFamily="34" charset="0"/>
              </a:rPr>
              <a:t> </a:t>
            </a:r>
          </a:p>
          <a:p>
            <a:r>
              <a:rPr lang="vi-VN" sz="1200" b="1" dirty="0" smtClean="0">
                <a:latin typeface="Arial (Body)"/>
                <a:ea typeface="Calibri" panose="020F0502020204030204" pitchFamily="34" charset="0"/>
              </a:rPr>
              <a:t>Prediction</a:t>
            </a:r>
            <a:r>
              <a:rPr lang="en-GB" sz="1200" b="1" dirty="0" smtClean="0">
                <a:latin typeface="Arial (Body)"/>
                <a:ea typeface="Calibri" panose="020F0502020204030204" pitchFamily="34" charset="0"/>
              </a:rPr>
              <a:t> (</a:t>
            </a:r>
            <a:r>
              <a:rPr lang="en-GB" sz="1200" b="1" dirty="0" err="1" smtClean="0">
                <a:latin typeface="Arial (Body)"/>
                <a:ea typeface="Calibri" panose="020F0502020204030204" pitchFamily="34" charset="0"/>
              </a:rPr>
              <a:t>Pred</a:t>
            </a:r>
            <a:r>
              <a:rPr lang="en-GB" sz="1200" b="1" dirty="0" smtClean="0">
                <a:latin typeface="Arial (Body)"/>
                <a:ea typeface="Calibri" panose="020F0502020204030204" pitchFamily="34" charset="0"/>
              </a:rPr>
              <a:t>)</a:t>
            </a:r>
            <a:r>
              <a:rPr lang="vi-VN" sz="1200" b="1" dirty="0" smtClean="0">
                <a:latin typeface="Arial (Body)"/>
                <a:ea typeface="Calibri" panose="020F0502020204030204" pitchFamily="34" charset="0"/>
              </a:rPr>
              <a:t> </a:t>
            </a:r>
            <a:r>
              <a:rPr lang="en-GB" sz="1200" b="1" dirty="0" smtClean="0">
                <a:latin typeface="Arial (Body)"/>
                <a:ea typeface="Calibri" panose="020F0502020204030204" pitchFamily="34" charset="0"/>
              </a:rPr>
              <a:t>: </a:t>
            </a:r>
            <a:r>
              <a:rPr lang="en-GB" sz="1200" dirty="0" err="1" smtClean="0">
                <a:latin typeface="Arial (Body)"/>
                <a:ea typeface="Calibri" panose="020F0502020204030204" pitchFamily="34" charset="0"/>
              </a:rPr>
              <a:t>Dự</a:t>
            </a:r>
            <a:r>
              <a:rPr lang="en-GB" sz="1200" dirty="0" smtClean="0">
                <a:latin typeface="Arial (Body)"/>
                <a:ea typeface="Calibri" panose="020F0502020204030204" pitchFamily="34" charset="0"/>
              </a:rPr>
              <a:t> </a:t>
            </a:r>
            <a:r>
              <a:rPr lang="en-GB" sz="1200" dirty="0" err="1" smtClean="0">
                <a:latin typeface="Arial (Body)"/>
                <a:ea typeface="Calibri" panose="020F0502020204030204" pitchFamily="34" charset="0"/>
              </a:rPr>
              <a:t>đoán</a:t>
            </a:r>
            <a:r>
              <a:rPr lang="en-GB" sz="1200" dirty="0" smtClean="0">
                <a:latin typeface="Arial (Body)"/>
                <a:ea typeface="Calibri" panose="020F0502020204030204" pitchFamily="34" charset="0"/>
              </a:rPr>
              <a:t> </a:t>
            </a:r>
            <a:r>
              <a:rPr lang="vi-VN" sz="1200" dirty="0" smtClean="0">
                <a:latin typeface="Arial (Body)"/>
                <a:ea typeface="Calibri" panose="020F0502020204030204" pitchFamily="34" charset="0"/>
              </a:rPr>
              <a:t>chuỗi ký tự đầu ra từ các đặc trưng </a:t>
            </a:r>
            <a:endParaRPr lang="en-GB" sz="1200" dirty="0" smtClean="0">
              <a:latin typeface="Arial (Body)"/>
              <a:ea typeface="Calibri" panose="020F0502020204030204" pitchFamily="34" charset="0"/>
            </a:endParaRPr>
          </a:p>
          <a:p>
            <a:endParaRPr lang="en-US"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01EDCFA7-6551-4BB2-B123-1517CEC3C420}" type="slidenum">
              <a:rPr lang="en-GB" smtClean="0"/>
              <a:t>12</a:t>
            </a:fld>
            <a:endParaRPr lang="en-GB"/>
          </a:p>
        </p:txBody>
      </p:sp>
    </p:spTree>
    <p:extLst>
      <p:ext uri="{BB962C8B-B14F-4D97-AF65-F5344CB8AC3E}">
        <p14:creationId xmlns:p14="http://schemas.microsoft.com/office/powerpoint/2010/main" val="180010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1EDCFA7-6551-4BB2-B123-1517CEC3C420}" type="slidenum">
              <a:rPr lang="en-GB" smtClean="0"/>
              <a:t>17</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99578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F5F940C4-6C92-4F07-8413-35BDCCA30038}"/>
              </a:ext>
            </a:extLst>
          </p:cNvPr>
          <p:cNvSpPr>
            <a:spLocks noGrp="1"/>
          </p:cNvSpPr>
          <p:nvPr>
            <p:ph type="pic" sz="quarter" idx="46" hasCustomPrompt="1"/>
          </p:nvPr>
        </p:nvSpPr>
        <p:spPr>
          <a:xfrm>
            <a:off x="72521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6CF5B7A2-71D6-4874-9A19-88F7C76A01E1}"/>
              </a:ext>
            </a:extLst>
          </p:cNvPr>
          <p:cNvSpPr/>
          <p:nvPr userDrawn="1"/>
        </p:nvSpPr>
        <p:spPr>
          <a:xfrm>
            <a:off x="725211" y="5327746"/>
            <a:ext cx="2484000" cy="648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그림 개체 틀 2">
            <a:extLst>
              <a:ext uri="{FF2B5EF4-FFF2-40B4-BE49-F238E27FC236}">
                <a16:creationId xmlns:a16="http://schemas.microsoft.com/office/drawing/2014/main" id="{88C2A726-F8C8-4352-A101-FE2406D50247}"/>
              </a:ext>
            </a:extLst>
          </p:cNvPr>
          <p:cNvSpPr>
            <a:spLocks noGrp="1"/>
          </p:cNvSpPr>
          <p:nvPr>
            <p:ph type="pic" sz="quarter" idx="47" hasCustomPrompt="1"/>
          </p:nvPr>
        </p:nvSpPr>
        <p:spPr>
          <a:xfrm>
            <a:off x="347657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9772FDD1-1B14-488B-AF24-45257513FF02}"/>
              </a:ext>
            </a:extLst>
          </p:cNvPr>
          <p:cNvSpPr/>
          <p:nvPr userDrawn="1"/>
        </p:nvSpPr>
        <p:spPr>
          <a:xfrm>
            <a:off x="3475177" y="5327746"/>
            <a:ext cx="2484000" cy="648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그림 개체 틀 2">
            <a:extLst>
              <a:ext uri="{FF2B5EF4-FFF2-40B4-BE49-F238E27FC236}">
                <a16:creationId xmlns:a16="http://schemas.microsoft.com/office/drawing/2014/main" id="{7CE49BE8-D4CE-44B6-948A-9B28BAA0AA18}"/>
              </a:ext>
            </a:extLst>
          </p:cNvPr>
          <p:cNvSpPr>
            <a:spLocks noGrp="1"/>
          </p:cNvSpPr>
          <p:nvPr>
            <p:ph type="pic" sz="quarter" idx="48" hasCustomPrompt="1"/>
          </p:nvPr>
        </p:nvSpPr>
        <p:spPr>
          <a:xfrm>
            <a:off x="622584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7">
            <a:extLst>
              <a:ext uri="{FF2B5EF4-FFF2-40B4-BE49-F238E27FC236}">
                <a16:creationId xmlns:a16="http://schemas.microsoft.com/office/drawing/2014/main" id="{AE140E3B-8C88-405D-98A4-375E08318811}"/>
              </a:ext>
            </a:extLst>
          </p:cNvPr>
          <p:cNvSpPr/>
          <p:nvPr userDrawn="1"/>
        </p:nvSpPr>
        <p:spPr>
          <a:xfrm>
            <a:off x="6225143" y="5327746"/>
            <a:ext cx="2484000"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67630362-5E7B-42C4-89CE-4C3724A7F771}"/>
              </a:ext>
            </a:extLst>
          </p:cNvPr>
          <p:cNvSpPr/>
          <p:nvPr userDrawn="1"/>
        </p:nvSpPr>
        <p:spPr>
          <a:xfrm>
            <a:off x="8975110" y="1943818"/>
            <a:ext cx="2484000" cy="4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FF2B5EF4-FFF2-40B4-BE49-F238E27FC236}">
                <a16:creationId xmlns:a16="http://schemas.microsoft.com/office/drawing/2014/main" id="{AC01DEBD-5F5D-45BF-9F61-95AC1E1F5CCB}"/>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BDDC166B-A70D-4FA6-8F42-003931730E8C}"/>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9">
            <a:extLst>
              <a:ext uri="{FF2B5EF4-FFF2-40B4-BE49-F238E27FC236}">
                <a16:creationId xmlns:a16="http://schemas.microsoft.com/office/drawing/2014/main" id="{51A92AE8-9040-4371-B6C2-BC4E35C294FF}"/>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3471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6E9A4-3DCD-444B-9D1B-0DDB369D1CA5}"/>
              </a:ext>
            </a:extLst>
          </p:cNvPr>
          <p:cNvSpPr>
            <a:spLocks noGrp="1"/>
          </p:cNvSpPr>
          <p:nvPr>
            <p:ph type="pic" idx="14" hasCustomPrompt="1"/>
          </p:nvPr>
        </p:nvSpPr>
        <p:spPr>
          <a:xfrm>
            <a:off x="6778819" y="1543643"/>
            <a:ext cx="3770713" cy="3770713"/>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4" name="Freeform: Shape 3">
            <a:extLst>
              <a:ext uri="{FF2B5EF4-FFF2-40B4-BE49-F238E27FC236}">
                <a16:creationId xmlns:a16="http://schemas.microsoft.com/office/drawing/2014/main" id="{BE8E61F2-141B-4D4F-AFDD-8D58CE64B09B}"/>
              </a:ext>
            </a:extLst>
          </p:cNvPr>
          <p:cNvSpPr/>
          <p:nvPr userDrawn="1"/>
        </p:nvSpPr>
        <p:spPr>
          <a:xfrm>
            <a:off x="5898350" y="668504"/>
            <a:ext cx="5531650" cy="5520991"/>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93619EC2-EF46-457A-8506-96E5D2A6F3FD}"/>
              </a:ext>
            </a:extLst>
          </p:cNvPr>
          <p:cNvSpPr/>
          <p:nvPr userDrawn="1"/>
        </p:nvSpPr>
        <p:spPr>
          <a:xfrm>
            <a:off x="4467128" y="3307490"/>
            <a:ext cx="2569435" cy="2569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C18F45E2-FEE5-45DD-A3A8-FBFF07EFDEA9}"/>
              </a:ext>
            </a:extLst>
          </p:cNvPr>
          <p:cNvSpPr>
            <a:spLocks noGrp="1"/>
          </p:cNvSpPr>
          <p:nvPr>
            <p:ph type="pic" idx="15" hasCustomPrompt="1"/>
          </p:nvPr>
        </p:nvSpPr>
        <p:spPr>
          <a:xfrm>
            <a:off x="4679565" y="3529451"/>
            <a:ext cx="2158972" cy="2158972"/>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0385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C827905-4FE9-406C-BD88-53FA21331890}"/>
              </a:ext>
            </a:extLst>
          </p:cNvPr>
          <p:cNvSpPr/>
          <p:nvPr userDrawn="1"/>
        </p:nvSpPr>
        <p:spPr>
          <a:xfrm>
            <a:off x="0" y="2497335"/>
            <a:ext cx="4871870" cy="1368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49" name="Rectangle 48">
            <a:extLst>
              <a:ext uri="{FF2B5EF4-FFF2-40B4-BE49-F238E27FC236}">
                <a16:creationId xmlns:a16="http://schemas.microsoft.com/office/drawing/2014/main" id="{26B44229-964E-41DE-98DF-C09F77E63226}"/>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oup 3">
            <a:extLst>
              <a:ext uri="{FF2B5EF4-FFF2-40B4-BE49-F238E27FC236}">
                <a16:creationId xmlns:a16="http://schemas.microsoft.com/office/drawing/2014/main" id="{A00D9682-342B-41B2-9236-ACEF1F866C06}"/>
              </a:ext>
            </a:extLst>
          </p:cNvPr>
          <p:cNvGrpSpPr/>
          <p:nvPr userDrawn="1"/>
        </p:nvGrpSpPr>
        <p:grpSpPr>
          <a:xfrm>
            <a:off x="3738729" y="1908801"/>
            <a:ext cx="2226165" cy="4154968"/>
            <a:chOff x="3501573" y="3178068"/>
            <a:chExt cx="1340594" cy="2737840"/>
          </a:xfrm>
        </p:grpSpPr>
        <p:sp>
          <p:nvSpPr>
            <p:cNvPr id="5" name="Freeform: Shape 4">
              <a:extLst>
                <a:ext uri="{FF2B5EF4-FFF2-40B4-BE49-F238E27FC236}">
                  <a16:creationId xmlns:a16="http://schemas.microsoft.com/office/drawing/2014/main" id="{AF1A89A5-A87C-4F01-8755-896E9E4FE10E}"/>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4B6B8D1-034A-4AA2-AE8B-1C03393781D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E52E28-70A0-42AC-A545-9E85CBA76168}"/>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84E52CC-D383-4B43-94B0-82BC639397F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9E95D1F-682C-4E65-B1FF-16030556E1E6}"/>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569B1F-60EE-4058-B4EC-169FF466B1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1" name="Group 10">
              <a:extLst>
                <a:ext uri="{FF2B5EF4-FFF2-40B4-BE49-F238E27FC236}">
                  <a16:creationId xmlns:a16="http://schemas.microsoft.com/office/drawing/2014/main" id="{D973404C-5CC4-451C-9A6C-5BF9D6C31D00}"/>
                </a:ext>
              </a:extLst>
            </p:cNvPr>
            <p:cNvGrpSpPr/>
            <p:nvPr/>
          </p:nvGrpSpPr>
          <p:grpSpPr>
            <a:xfrm>
              <a:off x="4088508" y="5635857"/>
              <a:ext cx="173080" cy="189786"/>
              <a:chOff x="6768665" y="6038213"/>
              <a:chExt cx="147968" cy="162250"/>
            </a:xfrm>
          </p:grpSpPr>
          <p:sp>
            <p:nvSpPr>
              <p:cNvPr id="15" name="Oval 14">
                <a:extLst>
                  <a:ext uri="{FF2B5EF4-FFF2-40B4-BE49-F238E27FC236}">
                    <a16:creationId xmlns:a16="http://schemas.microsoft.com/office/drawing/2014/main" id="{3F06B094-1014-428C-9E45-291406378B02}"/>
                  </a:ext>
                </a:extLst>
              </p:cNvPr>
              <p:cNvSpPr/>
              <p:nvPr/>
            </p:nvSpPr>
            <p:spPr>
              <a:xfrm>
                <a:off x="6768665" y="6038213"/>
                <a:ext cx="147968"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2E1565C-F9EF-40B7-9030-8DAE66357C7B}"/>
                  </a:ext>
                </a:extLst>
              </p:cNvPr>
              <p:cNvSpPr/>
              <p:nvPr/>
            </p:nvSpPr>
            <p:spPr>
              <a:xfrm>
                <a:off x="6802059"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11">
              <a:extLst>
                <a:ext uri="{FF2B5EF4-FFF2-40B4-BE49-F238E27FC236}">
                  <a16:creationId xmlns:a16="http://schemas.microsoft.com/office/drawing/2014/main" id="{E17025A9-D27C-4388-8471-F96E75916064}"/>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3" name="Rectangle: Rounded Corners 12">
              <a:extLst>
                <a:ext uri="{FF2B5EF4-FFF2-40B4-BE49-F238E27FC236}">
                  <a16:creationId xmlns:a16="http://schemas.microsoft.com/office/drawing/2014/main" id="{7C011EE6-C236-4F7F-9230-6BA723C990C7}"/>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9B68E59-689F-47D6-AD7A-6A36540EDAD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1F0E7EAF-029C-474B-BD7A-58CED1956E40}"/>
              </a:ext>
            </a:extLst>
          </p:cNvPr>
          <p:cNvSpPr>
            <a:spLocks noGrp="1"/>
          </p:cNvSpPr>
          <p:nvPr>
            <p:ph type="pic" idx="14" hasCustomPrompt="1"/>
          </p:nvPr>
        </p:nvSpPr>
        <p:spPr>
          <a:xfrm>
            <a:off x="394929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31" name="Group 30">
            <a:extLst>
              <a:ext uri="{FF2B5EF4-FFF2-40B4-BE49-F238E27FC236}">
                <a16:creationId xmlns:a16="http://schemas.microsoft.com/office/drawing/2014/main" id="{567A8FF2-BED8-4092-9919-1A17299EABC5}"/>
              </a:ext>
            </a:extLst>
          </p:cNvPr>
          <p:cNvGrpSpPr/>
          <p:nvPr userDrawn="1"/>
        </p:nvGrpSpPr>
        <p:grpSpPr>
          <a:xfrm>
            <a:off x="6217159" y="1908801"/>
            <a:ext cx="2226165" cy="4154968"/>
            <a:chOff x="3501573" y="3178068"/>
            <a:chExt cx="1340594" cy="2737840"/>
          </a:xfrm>
        </p:grpSpPr>
        <p:sp>
          <p:nvSpPr>
            <p:cNvPr id="32" name="Freeform: Shape 31">
              <a:extLst>
                <a:ext uri="{FF2B5EF4-FFF2-40B4-BE49-F238E27FC236}">
                  <a16:creationId xmlns:a16="http://schemas.microsoft.com/office/drawing/2014/main" id="{2DD54B22-951B-40BD-9216-FBBAAA8E9EC1}"/>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7A7D227-C920-4606-A1F0-D4A6E94E0573}"/>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8240EF4-FAF8-4420-A49A-AD38F0215EC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E558066-8C97-4004-B487-16C723C5546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FBD1C97-6561-4E77-B4F9-FEC6572130F3}"/>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D45CEF1-52A5-48ED-AE59-52F2D3ABD4C9}"/>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8" name="Group 37">
              <a:extLst>
                <a:ext uri="{FF2B5EF4-FFF2-40B4-BE49-F238E27FC236}">
                  <a16:creationId xmlns:a16="http://schemas.microsoft.com/office/drawing/2014/main" id="{FC574055-4660-4DEF-BEE9-C4C3E7627F19}"/>
                </a:ext>
              </a:extLst>
            </p:cNvPr>
            <p:cNvGrpSpPr/>
            <p:nvPr/>
          </p:nvGrpSpPr>
          <p:grpSpPr>
            <a:xfrm>
              <a:off x="4088509" y="5635857"/>
              <a:ext cx="173445" cy="189786"/>
              <a:chOff x="6768664" y="6038213"/>
              <a:chExt cx="148280" cy="162250"/>
            </a:xfrm>
          </p:grpSpPr>
          <p:sp>
            <p:nvSpPr>
              <p:cNvPr id="42" name="Oval 41">
                <a:extLst>
                  <a:ext uri="{FF2B5EF4-FFF2-40B4-BE49-F238E27FC236}">
                    <a16:creationId xmlns:a16="http://schemas.microsoft.com/office/drawing/2014/main" id="{465444F4-FF3B-4E74-A3FA-5200F8ED5A4A}"/>
                  </a:ext>
                </a:extLst>
              </p:cNvPr>
              <p:cNvSpPr/>
              <p:nvPr/>
            </p:nvSpPr>
            <p:spPr>
              <a:xfrm>
                <a:off x="6768664" y="6038213"/>
                <a:ext cx="148280"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E6679A4D-3CED-4CAD-AD26-F6BD002CC11A}"/>
                  </a:ext>
                </a:extLst>
              </p:cNvPr>
              <p:cNvSpPr/>
              <p:nvPr/>
            </p:nvSpPr>
            <p:spPr>
              <a:xfrm>
                <a:off x="6802214"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Freeform: Shape 38">
              <a:extLst>
                <a:ext uri="{FF2B5EF4-FFF2-40B4-BE49-F238E27FC236}">
                  <a16:creationId xmlns:a16="http://schemas.microsoft.com/office/drawing/2014/main" id="{C5D6585F-2972-4223-9639-AD67DC237A9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40" name="Rectangle: Rounded Corners 39">
              <a:extLst>
                <a:ext uri="{FF2B5EF4-FFF2-40B4-BE49-F238E27FC236}">
                  <a16:creationId xmlns:a16="http://schemas.microsoft.com/office/drawing/2014/main" id="{4C4142A7-A3BD-4533-9B15-2398CF5B101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D3616C3-26DA-4098-9BB7-AE119634AA0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Picture Placeholder 2">
            <a:extLst>
              <a:ext uri="{FF2B5EF4-FFF2-40B4-BE49-F238E27FC236}">
                <a16:creationId xmlns:a16="http://schemas.microsoft.com/office/drawing/2014/main" id="{FF8E1911-ADB3-4A93-A266-5A19998F9559}"/>
              </a:ext>
            </a:extLst>
          </p:cNvPr>
          <p:cNvSpPr>
            <a:spLocks noGrp="1"/>
          </p:cNvSpPr>
          <p:nvPr>
            <p:ph type="pic" idx="15" hasCustomPrompt="1"/>
          </p:nvPr>
        </p:nvSpPr>
        <p:spPr>
          <a:xfrm>
            <a:off x="642772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5" name="Rectangle 44">
            <a:extLst>
              <a:ext uri="{FF2B5EF4-FFF2-40B4-BE49-F238E27FC236}">
                <a16:creationId xmlns:a16="http://schemas.microsoft.com/office/drawing/2014/main" id="{59ECD1E2-710B-48BA-BF3F-31C0693D3ED9}"/>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arallelogram 45">
            <a:extLst>
              <a:ext uri="{FF2B5EF4-FFF2-40B4-BE49-F238E27FC236}">
                <a16:creationId xmlns:a16="http://schemas.microsoft.com/office/drawing/2014/main" id="{5223D1C9-7D29-4D6A-8618-F2A90385FF47}"/>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Placeholder 9">
            <a:extLst>
              <a:ext uri="{FF2B5EF4-FFF2-40B4-BE49-F238E27FC236}">
                <a16:creationId xmlns:a16="http://schemas.microsoft.com/office/drawing/2014/main" id="{F7DBA1CE-AFBD-4E0F-B966-C52B1D083350}"/>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822609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r>
              <a:rPr lang="en-US" dirty="0">
                <a:solidFill>
                  <a:schemeClr val="bg1"/>
                </a:solidFill>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 name="Group 5">
            <a:extLst>
              <a:ext uri="{FF2B5EF4-FFF2-40B4-BE49-F238E27FC236}">
                <a16:creationId xmlns:a16="http://schemas.microsoft.com/office/drawing/2014/main" id="{4B7311D8-6D5A-41BD-9E48-B1B59E54EC89}"/>
              </a:ext>
            </a:extLst>
          </p:cNvPr>
          <p:cNvGrpSpPr/>
          <p:nvPr userDrawn="1"/>
        </p:nvGrpSpPr>
        <p:grpSpPr>
          <a:xfrm>
            <a:off x="544695" y="2491950"/>
            <a:ext cx="5789430" cy="3180900"/>
            <a:chOff x="-548507" y="477868"/>
            <a:chExt cx="11570449" cy="6357177"/>
          </a:xfrm>
        </p:grpSpPr>
        <p:sp>
          <p:nvSpPr>
            <p:cNvPr id="7" name="Freeform: Shape 6">
              <a:extLst>
                <a:ext uri="{FF2B5EF4-FFF2-40B4-BE49-F238E27FC236}">
                  <a16:creationId xmlns:a16="http://schemas.microsoft.com/office/drawing/2014/main" id="{B54B4CA6-C3CF-4A76-A3A2-C3C143B5C0E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107E1F5-E4D6-4B02-97B3-A6C55673E2FD}"/>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316093A-50F2-419F-B0A7-400A2BCA5584}"/>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1BFF46-29BD-43D5-9B1D-6C53ACBFD1E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E7FFE71-2BD2-43F0-AF44-DBA08CD1AFB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91C1A8DF-10F0-4F27-986F-AA188E9063E6}"/>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a16="http://schemas.microsoft.com/office/drawing/2014/main" id="{5259956F-625C-4E69-A3F7-8BCDAB2162F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0542FEC-BA5F-4B72-B919-E64F310DD67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6F6C78F-4B8D-4AB0-BA91-CA219E7307D5}"/>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a16="http://schemas.microsoft.com/office/drawing/2014/main" id="{BE4167B3-437C-448D-A95F-0B6503E5F4B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C95B9F0-33CA-441E-BA91-6579B74515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reeform: Shape 13">
              <a:extLst>
                <a:ext uri="{FF2B5EF4-FFF2-40B4-BE49-F238E27FC236}">
                  <a16:creationId xmlns:a16="http://schemas.microsoft.com/office/drawing/2014/main" id="{11B95A3A-BA06-4C89-AB89-AC9DC9B9F9E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0" name="Picture Placeholder 2">
            <a:extLst>
              <a:ext uri="{FF2B5EF4-FFF2-40B4-BE49-F238E27FC236}">
                <a16:creationId xmlns:a16="http://schemas.microsoft.com/office/drawing/2014/main" id="{BB5EE543-5546-42B2-AD3F-0603E5A3CE3C}"/>
              </a:ext>
            </a:extLst>
          </p:cNvPr>
          <p:cNvSpPr>
            <a:spLocks noGrp="1"/>
          </p:cNvSpPr>
          <p:nvPr>
            <p:ph type="pic" idx="14" hasCustomPrompt="1"/>
          </p:nvPr>
        </p:nvSpPr>
        <p:spPr>
          <a:xfrm>
            <a:off x="1363769" y="2672871"/>
            <a:ext cx="4144706" cy="2575044"/>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2469973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7_Images &amp; Contents Layout">
    <p:spTree>
      <p:nvGrpSpPr>
        <p:cNvPr id="1" name=""/>
        <p:cNvGrpSpPr/>
        <p:nvPr/>
      </p:nvGrpSpPr>
      <p:grpSpPr>
        <a:xfrm>
          <a:off x="0" y="0"/>
          <a:ext cx="0" cy="0"/>
          <a:chOff x="0" y="0"/>
          <a:chExt cx="0" cy="0"/>
        </a:xfrm>
      </p:grpSpPr>
      <p:sp>
        <p:nvSpPr>
          <p:cNvPr id="8" name="Rectangle 7"/>
          <p:cNvSpPr/>
          <p:nvPr userDrawn="1"/>
        </p:nvSpPr>
        <p:spPr>
          <a:xfrm>
            <a:off x="912647" y="1605141"/>
            <a:ext cx="2222208" cy="4090266"/>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1"/>
          <p:cNvSpPr/>
          <p:nvPr userDrawn="1"/>
        </p:nvSpPr>
        <p:spPr>
          <a:xfrm>
            <a:off x="912647"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Picture Placeholder 2"/>
          <p:cNvSpPr>
            <a:spLocks noGrp="1"/>
          </p:cNvSpPr>
          <p:nvPr>
            <p:ph type="pic" sz="quarter" idx="10" hasCustomPrompt="1"/>
          </p:nvPr>
        </p:nvSpPr>
        <p:spPr>
          <a:xfrm>
            <a:off x="1213751"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21" name="Rectangle 20"/>
          <p:cNvSpPr/>
          <p:nvPr userDrawn="1"/>
        </p:nvSpPr>
        <p:spPr>
          <a:xfrm>
            <a:off x="3626311" y="1605141"/>
            <a:ext cx="2222208" cy="4090266"/>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ectangle 21"/>
          <p:cNvSpPr/>
          <p:nvPr userDrawn="1"/>
        </p:nvSpPr>
        <p:spPr>
          <a:xfrm>
            <a:off x="3626311"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8" name="Picture Placeholder 2"/>
          <p:cNvSpPr>
            <a:spLocks noGrp="1"/>
          </p:cNvSpPr>
          <p:nvPr>
            <p:ph type="pic" sz="quarter" idx="11" hasCustomPrompt="1"/>
          </p:nvPr>
        </p:nvSpPr>
        <p:spPr>
          <a:xfrm>
            <a:off x="3927415"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30" name="Rectangle 29"/>
          <p:cNvSpPr/>
          <p:nvPr userDrawn="1"/>
        </p:nvSpPr>
        <p:spPr>
          <a:xfrm>
            <a:off x="6339975" y="1605141"/>
            <a:ext cx="2222208" cy="4090266"/>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1" name="Rectangle 30"/>
          <p:cNvSpPr/>
          <p:nvPr userDrawn="1"/>
        </p:nvSpPr>
        <p:spPr>
          <a:xfrm>
            <a:off x="6339975"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2" name="Picture Placeholder 2"/>
          <p:cNvSpPr>
            <a:spLocks noGrp="1"/>
          </p:cNvSpPr>
          <p:nvPr>
            <p:ph type="pic" sz="quarter" idx="12" hasCustomPrompt="1"/>
          </p:nvPr>
        </p:nvSpPr>
        <p:spPr>
          <a:xfrm>
            <a:off x="6641079"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33" name="Rectangle 32"/>
          <p:cNvSpPr/>
          <p:nvPr userDrawn="1"/>
        </p:nvSpPr>
        <p:spPr>
          <a:xfrm>
            <a:off x="9053639" y="1605141"/>
            <a:ext cx="2222208" cy="4090266"/>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4" name="Rectangle 33"/>
          <p:cNvSpPr/>
          <p:nvPr userDrawn="1"/>
        </p:nvSpPr>
        <p:spPr>
          <a:xfrm>
            <a:off x="9053639"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5" name="Picture Placeholder 2"/>
          <p:cNvSpPr>
            <a:spLocks noGrp="1"/>
          </p:cNvSpPr>
          <p:nvPr>
            <p:ph type="pic" sz="quarter" idx="13" hasCustomPrompt="1"/>
          </p:nvPr>
        </p:nvSpPr>
        <p:spPr>
          <a:xfrm>
            <a:off x="9354743"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29" name="Rectangle 28">
            <a:extLst>
              <a:ext uri="{FF2B5EF4-FFF2-40B4-BE49-F238E27FC236}">
                <a16:creationId xmlns:a16="http://schemas.microsoft.com/office/drawing/2014/main" id="{D148B992-8EB2-44F9-9A1B-4B921BF19B9C}"/>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arallelogram 35">
            <a:extLst>
              <a:ext uri="{FF2B5EF4-FFF2-40B4-BE49-F238E27FC236}">
                <a16:creationId xmlns:a16="http://schemas.microsoft.com/office/drawing/2014/main" id="{85879B71-0672-45AF-8663-8A9E3F66BFF4}"/>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9">
            <a:extLst>
              <a:ext uri="{FF2B5EF4-FFF2-40B4-BE49-F238E27FC236}">
                <a16:creationId xmlns:a16="http://schemas.microsoft.com/office/drawing/2014/main" id="{2D8F1279-D5BF-4CC2-95ED-FEA15D6F2C2F}"/>
              </a:ext>
            </a:extLst>
          </p:cNvPr>
          <p:cNvSpPr>
            <a:spLocks noGrp="1"/>
          </p:cNvSpPr>
          <p:nvPr>
            <p:ph type="body" sz="quarter" idx="14"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10869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Parallelogram 2">
            <a:extLst>
              <a:ext uri="{FF2B5EF4-FFF2-40B4-BE49-F238E27FC236}">
                <a16:creationId xmlns:a16="http://schemas.microsoft.com/office/drawing/2014/main" id="{7144282E-182B-40C9-BC95-CDE543E12624}"/>
              </a:ext>
            </a:extLst>
          </p:cNvPr>
          <p:cNvSpPr/>
          <p:nvPr userDrawn="1"/>
        </p:nvSpPr>
        <p:spPr>
          <a:xfrm>
            <a:off x="1487230" y="4301628"/>
            <a:ext cx="10704770"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283189" y="4399944"/>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smtClean="0"/>
              <a:t>Tính cấp thiết xây dựng đề tài</a:t>
            </a:r>
            <a:endParaRPr lang="en-US" altLang="ko-KR" dirty="0"/>
          </a:p>
        </p:txBody>
      </p:sp>
    </p:spTree>
    <p:extLst>
      <p:ext uri="{BB962C8B-B14F-4D97-AF65-F5344CB8AC3E}">
        <p14:creationId xmlns:p14="http://schemas.microsoft.com/office/powerpoint/2010/main" val="40640229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36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053237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2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E4A6A3-079A-453B-8870-656B976548F8}"/>
              </a:ext>
            </a:extLst>
          </p:cNvPr>
          <p:cNvSpPr>
            <a:spLocks noGrp="1"/>
          </p:cNvSpPr>
          <p:nvPr>
            <p:ph type="pic" idx="14" hasCustomPrompt="1"/>
          </p:nvPr>
        </p:nvSpPr>
        <p:spPr>
          <a:xfrm>
            <a:off x="0" y="0"/>
            <a:ext cx="12192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09045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5C568889-C8C0-4287-A5BF-FC6E02C7066C}"/>
              </a:ext>
            </a:extLst>
          </p:cNvPr>
          <p:cNvSpPr>
            <a:spLocks noGrp="1"/>
          </p:cNvSpPr>
          <p:nvPr>
            <p:ph type="pic" sz="quarter" idx="14" hasCustomPrompt="1"/>
          </p:nvPr>
        </p:nvSpPr>
        <p:spPr>
          <a:xfrm>
            <a:off x="1051789" y="1809347"/>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7DB919EC-B955-4334-B705-A0E576853E65}"/>
              </a:ext>
            </a:extLst>
          </p:cNvPr>
          <p:cNvSpPr>
            <a:spLocks noGrp="1"/>
          </p:cNvSpPr>
          <p:nvPr>
            <p:ph type="pic" sz="quarter" idx="42" hasCustomPrompt="1"/>
          </p:nvPr>
        </p:nvSpPr>
        <p:spPr>
          <a:xfrm>
            <a:off x="4477209" y="2946886"/>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0F775D7E-CBE7-4B21-AF69-2691ED11E4D3}"/>
              </a:ext>
            </a:extLst>
          </p:cNvPr>
          <p:cNvSpPr>
            <a:spLocks noGrp="1"/>
          </p:cNvSpPr>
          <p:nvPr>
            <p:ph type="pic" sz="quarter" idx="43" hasCustomPrompt="1"/>
          </p:nvPr>
        </p:nvSpPr>
        <p:spPr>
          <a:xfrm>
            <a:off x="7902629" y="4084425"/>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FFD0B1B8-0B12-4F08-9033-437D378FFAC3}"/>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8AC486A3-CE17-43D9-8168-79B95E0F5E88}"/>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9">
            <a:extLst>
              <a:ext uri="{FF2B5EF4-FFF2-40B4-BE49-F238E27FC236}">
                <a16:creationId xmlns:a16="http://schemas.microsoft.com/office/drawing/2014/main" id="{A39A32C7-5C1C-4865-B8F7-E73BD069F7C4}"/>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1599962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5A91074B-DC10-4073-B59B-DBB0AD42A797}"/>
              </a:ext>
            </a:extLst>
          </p:cNvPr>
          <p:cNvSpPr/>
          <p:nvPr userDrawn="1"/>
        </p:nvSpPr>
        <p:spPr>
          <a:xfrm>
            <a:off x="431254" y="144133"/>
            <a:ext cx="9056493" cy="650780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E0B507E0-F84C-4BED-A79B-B41521B82367}"/>
              </a:ext>
            </a:extLst>
          </p:cNvPr>
          <p:cNvSpPr>
            <a:spLocks noGrp="1"/>
          </p:cNvSpPr>
          <p:nvPr>
            <p:ph type="pic" sz="quarter" idx="14" hasCustomPrompt="1"/>
          </p:nvPr>
        </p:nvSpPr>
        <p:spPr>
          <a:xfrm>
            <a:off x="278854" y="206063"/>
            <a:ext cx="8970309" cy="644587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 And Send To Back </a:t>
            </a:r>
            <a:endParaRPr lang="ko-KR" altLang="en-US" dirty="0"/>
          </a:p>
        </p:txBody>
      </p:sp>
    </p:spTree>
    <p:extLst>
      <p:ext uri="{BB962C8B-B14F-4D97-AF65-F5344CB8AC3E}">
        <p14:creationId xmlns:p14="http://schemas.microsoft.com/office/powerpoint/2010/main" val="32480270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9" name="그림 개체 틀 13">
            <a:extLst>
              <a:ext uri="{FF2B5EF4-FFF2-40B4-BE49-F238E27FC236}">
                <a16:creationId xmlns:a16="http://schemas.microsoft.com/office/drawing/2014/main" id="{ADF8D7BC-BCD4-4AD1-8181-F7573A0CD2FE}"/>
              </a:ext>
            </a:extLst>
          </p:cNvPr>
          <p:cNvSpPr>
            <a:spLocks noGrp="1"/>
          </p:cNvSpPr>
          <p:nvPr>
            <p:ph type="pic" sz="quarter" idx="10" hasCustomPrompt="1"/>
          </p:nvPr>
        </p:nvSpPr>
        <p:spPr>
          <a:xfrm>
            <a:off x="0" y="14068"/>
            <a:ext cx="3421966" cy="6843932"/>
          </a:xfrm>
          <a:custGeom>
            <a:avLst/>
            <a:gdLst>
              <a:gd name="connsiteX0" fmla="*/ 0 w 3421966"/>
              <a:gd name="connsiteY0" fmla="*/ 0 h 6843932"/>
              <a:gd name="connsiteX1" fmla="*/ 3421966 w 3421966"/>
              <a:gd name="connsiteY1" fmla="*/ 3421966 h 6843932"/>
              <a:gd name="connsiteX2" fmla="*/ 0 w 3421966"/>
              <a:gd name="connsiteY2" fmla="*/ 6843932 h 6843932"/>
            </a:gdLst>
            <a:ahLst/>
            <a:cxnLst>
              <a:cxn ang="0">
                <a:pos x="connsiteX0" y="connsiteY0"/>
              </a:cxn>
              <a:cxn ang="0">
                <a:pos x="connsiteX1" y="connsiteY1"/>
              </a:cxn>
              <a:cxn ang="0">
                <a:pos x="connsiteX2" y="connsiteY2"/>
              </a:cxn>
            </a:cxnLst>
            <a:rect l="l" t="t" r="r" b="b"/>
            <a:pathLst>
              <a:path w="3421966" h="6843932">
                <a:moveTo>
                  <a:pt x="0" y="0"/>
                </a:moveTo>
                <a:lnTo>
                  <a:pt x="3421966" y="3421966"/>
                </a:lnTo>
                <a:lnTo>
                  <a:pt x="0" y="6843932"/>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0" name="그림 개체 틀 14">
            <a:extLst>
              <a:ext uri="{FF2B5EF4-FFF2-40B4-BE49-F238E27FC236}">
                <a16:creationId xmlns:a16="http://schemas.microsoft.com/office/drawing/2014/main" id="{758242FC-03FB-4F2D-A8E9-C9F3C3D7C8B1}"/>
              </a:ext>
            </a:extLst>
          </p:cNvPr>
          <p:cNvSpPr>
            <a:spLocks noGrp="1"/>
          </p:cNvSpPr>
          <p:nvPr>
            <p:ph type="pic" sz="quarter" idx="11" hasCustomPrompt="1"/>
          </p:nvPr>
        </p:nvSpPr>
        <p:spPr>
          <a:xfrm>
            <a:off x="2160562" y="462954"/>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1" name="그림 개체 틀 15">
            <a:extLst>
              <a:ext uri="{FF2B5EF4-FFF2-40B4-BE49-F238E27FC236}">
                <a16:creationId xmlns:a16="http://schemas.microsoft.com/office/drawing/2014/main" id="{EE5D2C41-9F19-421C-BA86-7331E9BC335A}"/>
              </a:ext>
            </a:extLst>
          </p:cNvPr>
          <p:cNvSpPr>
            <a:spLocks noGrp="1"/>
          </p:cNvSpPr>
          <p:nvPr>
            <p:ph type="pic" sz="quarter" idx="12" hasCustomPrompt="1"/>
          </p:nvPr>
        </p:nvSpPr>
        <p:spPr>
          <a:xfrm>
            <a:off x="3739362" y="2023463"/>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2" name="그림 개체 틀 16">
            <a:extLst>
              <a:ext uri="{FF2B5EF4-FFF2-40B4-BE49-F238E27FC236}">
                <a16:creationId xmlns:a16="http://schemas.microsoft.com/office/drawing/2014/main" id="{DEDFD0A1-FED2-4B2C-8236-1FD5424EE31D}"/>
              </a:ext>
            </a:extLst>
          </p:cNvPr>
          <p:cNvSpPr>
            <a:spLocks noGrp="1"/>
          </p:cNvSpPr>
          <p:nvPr>
            <p:ph type="pic" sz="quarter" idx="13" hasCustomPrompt="1"/>
          </p:nvPr>
        </p:nvSpPr>
        <p:spPr>
          <a:xfrm>
            <a:off x="2160562"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그림 개체 틀 17">
            <a:extLst>
              <a:ext uri="{FF2B5EF4-FFF2-40B4-BE49-F238E27FC236}">
                <a16:creationId xmlns:a16="http://schemas.microsoft.com/office/drawing/2014/main" id="{33B8968D-E41C-4B32-8F41-9401D0BA2E27}"/>
              </a:ext>
            </a:extLst>
          </p:cNvPr>
          <p:cNvSpPr>
            <a:spLocks noGrp="1"/>
          </p:cNvSpPr>
          <p:nvPr>
            <p:ph type="pic" sz="quarter" idx="14" hasCustomPrompt="1"/>
          </p:nvPr>
        </p:nvSpPr>
        <p:spPr>
          <a:xfrm>
            <a:off x="5291917"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64887639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1" r:id="rId3"/>
    <p:sldLayoutId id="2147483662" r:id="rId4"/>
    <p:sldLayoutId id="2147483670" r:id="rId5"/>
    <p:sldLayoutId id="2147483675" r:id="rId6"/>
    <p:sldLayoutId id="2147483672" r:id="rId7"/>
    <p:sldLayoutId id="2147483669" r:id="rId8"/>
    <p:sldLayoutId id="2147483664" r:id="rId9"/>
    <p:sldLayoutId id="2147483665" r:id="rId10"/>
    <p:sldLayoutId id="2147483668" r:id="rId11"/>
    <p:sldLayoutId id="214748367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4">
            <a:extLst>
              <a:ext uri="{FF2B5EF4-FFF2-40B4-BE49-F238E27FC236}">
                <a16:creationId xmlns:a16="http://schemas.microsoft.com/office/drawing/2014/main" id="{818C989B-4835-407F-B70C-243380302C7F}"/>
              </a:ext>
            </a:extLst>
          </p:cNvPr>
          <p:cNvSpPr txBox="1">
            <a:spLocks/>
          </p:cNvSpPr>
          <p:nvPr/>
        </p:nvSpPr>
        <p:spPr>
          <a:xfrm>
            <a:off x="77934" y="3961665"/>
            <a:ext cx="12192000" cy="93690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defRPr/>
            </a:pPr>
            <a:r>
              <a:rPr lang="en-US" altLang="ko-KR" sz="1800" dirty="0" smtClean="0">
                <a:latin typeface="Arial (Heading)"/>
              </a:rPr>
              <a:t>XÂY DỰNG HỆ THỐNG GIÁM SÁT XE Ô TÔ TRÊN DIỆN RỘNG </a:t>
            </a:r>
          </a:p>
          <a:p>
            <a:pPr marL="0" indent="0" algn="ctr">
              <a:lnSpc>
                <a:spcPct val="120000"/>
              </a:lnSpc>
              <a:spcBef>
                <a:spcPts val="0"/>
              </a:spcBef>
              <a:buNone/>
              <a:defRPr/>
            </a:pPr>
            <a:r>
              <a:rPr lang="en-US" altLang="ko-KR" sz="1800" dirty="0" smtClean="0">
                <a:latin typeface="Arial (Heading)"/>
              </a:rPr>
              <a:t>DỰA TRÊN CÔNG NGHỆ NHẬN DẠNG BIỂN SỐ XE</a:t>
            </a:r>
            <a:endParaRPr lang="en-US" altLang="ko-KR" sz="1800" dirty="0">
              <a:latin typeface="Arial (Heading)"/>
            </a:endParaRPr>
          </a:p>
        </p:txBody>
      </p:sp>
      <p:sp>
        <p:nvSpPr>
          <p:cNvPr id="41" name="Title 1">
            <a:extLst>
              <a:ext uri="{FF2B5EF4-FFF2-40B4-BE49-F238E27FC236}">
                <a16:creationId xmlns:a16="http://schemas.microsoft.com/office/drawing/2014/main" id="{74FFE90F-9277-4402-864D-3DA125517D1E}"/>
              </a:ext>
            </a:extLst>
          </p:cNvPr>
          <p:cNvSpPr txBox="1">
            <a:spLocks/>
          </p:cNvSpPr>
          <p:nvPr/>
        </p:nvSpPr>
        <p:spPr>
          <a:xfrm>
            <a:off x="77934" y="3098409"/>
            <a:ext cx="12192000" cy="75112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smtClean="0">
                <a:solidFill>
                  <a:schemeClr val="accent2"/>
                </a:solidFill>
                <a:latin typeface="+mn-lt"/>
                <a:ea typeface="+mn-ea"/>
                <a:cs typeface="Arial" pitchFamily="34" charset="0"/>
              </a:rPr>
              <a:t>BÁO CÁO ĐỒ ÁN TỐT NGHIỆP</a:t>
            </a:r>
            <a:endParaRPr lang="en-US" sz="3600" b="1" dirty="0">
              <a:solidFill>
                <a:schemeClr val="accent2"/>
              </a:solidFill>
              <a:latin typeface="+mn-lt"/>
              <a:ea typeface="+mn-ea"/>
              <a:cs typeface="Arial" pitchFamily="34" charset="0"/>
            </a:endParaRPr>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86" y="858176"/>
            <a:ext cx="1771429" cy="1771429"/>
          </a:xfrm>
          <a:prstGeom prst="rect">
            <a:avLst/>
          </a:prstGeom>
        </p:spPr>
      </p:pic>
      <p:sp>
        <p:nvSpPr>
          <p:cNvPr id="74" name="Title 1">
            <a:extLst>
              <a:ext uri="{FF2B5EF4-FFF2-40B4-BE49-F238E27FC236}">
                <a16:creationId xmlns:a16="http://schemas.microsoft.com/office/drawing/2014/main" id="{340C7600-5BA8-4A54-887F-74AF87750A31}"/>
              </a:ext>
            </a:extLst>
          </p:cNvPr>
          <p:cNvSpPr txBox="1">
            <a:spLocks/>
          </p:cNvSpPr>
          <p:nvPr/>
        </p:nvSpPr>
        <p:spPr>
          <a:xfrm>
            <a:off x="3396008" y="1067179"/>
            <a:ext cx="7211032" cy="1166569"/>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spcBef>
                <a:spcPts val="600"/>
              </a:spcBef>
              <a:spcAft>
                <a:spcPts val="1200"/>
              </a:spcAft>
            </a:pPr>
            <a:r>
              <a:rPr lang="en-US" sz="3800" b="1" smtClean="0"/>
              <a:t>HỌC VIỆN KỸ THUẬT QUÂN SỰ</a:t>
            </a:r>
            <a:r>
              <a:rPr lang="en-US" sz="4000" b="1" smtClean="0"/>
              <a:t/>
            </a:r>
            <a:br>
              <a:rPr lang="en-US" sz="4000" b="1" smtClean="0"/>
            </a:br>
            <a:r>
              <a:rPr lang="en-US" sz="2800" b="1" smtClean="0"/>
              <a:t>Khoa công nghệ thông tin</a:t>
            </a:r>
            <a:endParaRPr lang="en-US" sz="2800" b="1"/>
          </a:p>
        </p:txBody>
      </p:sp>
      <p:cxnSp>
        <p:nvCxnSpPr>
          <p:cNvPr id="75" name="Straight Connector 74"/>
          <p:cNvCxnSpPr/>
          <p:nvPr/>
        </p:nvCxnSpPr>
        <p:spPr>
          <a:xfrm>
            <a:off x="5238204" y="2272935"/>
            <a:ext cx="3513910"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5238204" y="5316583"/>
            <a:ext cx="6234784" cy="923330"/>
          </a:xfrm>
          <a:prstGeom prst="rect">
            <a:avLst/>
          </a:prstGeom>
          <a:noFill/>
        </p:spPr>
        <p:txBody>
          <a:bodyPr wrap="none" rtlCol="0">
            <a:spAutoFit/>
          </a:bodyPr>
          <a:lstStyle/>
          <a:p>
            <a:r>
              <a:rPr lang="en-GB" dirty="0" err="1"/>
              <a:t>Cán</a:t>
            </a:r>
            <a:r>
              <a:rPr lang="en-GB" dirty="0"/>
              <a:t> </a:t>
            </a:r>
            <a:r>
              <a:rPr lang="en-GB" dirty="0" err="1"/>
              <a:t>bộ</a:t>
            </a:r>
            <a:r>
              <a:rPr lang="en-GB" dirty="0"/>
              <a:t> </a:t>
            </a:r>
            <a:r>
              <a:rPr lang="en-GB" dirty="0" err="1"/>
              <a:t>hướng</a:t>
            </a:r>
            <a:r>
              <a:rPr lang="en-GB" dirty="0"/>
              <a:t> </a:t>
            </a:r>
            <a:r>
              <a:rPr lang="en-GB" dirty="0" err="1"/>
              <a:t>dẫn</a:t>
            </a:r>
            <a:r>
              <a:rPr lang="en-GB" dirty="0"/>
              <a:t>: </a:t>
            </a:r>
            <a:r>
              <a:rPr lang="en-GB" dirty="0" err="1"/>
              <a:t>Trung</a:t>
            </a:r>
            <a:r>
              <a:rPr lang="en-GB" dirty="0"/>
              <a:t> </a:t>
            </a:r>
            <a:r>
              <a:rPr lang="en-GB" dirty="0" err="1"/>
              <a:t>tá</a:t>
            </a:r>
            <a:r>
              <a:rPr lang="en-GB" dirty="0"/>
              <a:t>, GV. TS. </a:t>
            </a:r>
            <a:r>
              <a:rPr lang="en-GB" dirty="0" err="1"/>
              <a:t>Nguyễn</a:t>
            </a:r>
            <a:r>
              <a:rPr lang="en-GB" dirty="0"/>
              <a:t> </a:t>
            </a:r>
            <a:r>
              <a:rPr lang="en-GB" dirty="0" err="1"/>
              <a:t>Quốc</a:t>
            </a:r>
            <a:r>
              <a:rPr lang="en-GB" dirty="0"/>
              <a:t> </a:t>
            </a:r>
            <a:r>
              <a:rPr lang="en-GB" dirty="0" err="1"/>
              <a:t>Khánh</a:t>
            </a:r>
            <a:endParaRPr lang="en-GB" dirty="0"/>
          </a:p>
          <a:p>
            <a:r>
              <a:rPr lang="en-GB" dirty="0" err="1"/>
              <a:t>Học</a:t>
            </a:r>
            <a:r>
              <a:rPr lang="en-GB" dirty="0"/>
              <a:t> </a:t>
            </a:r>
            <a:r>
              <a:rPr lang="en-GB" dirty="0" err="1"/>
              <a:t>viên</a:t>
            </a:r>
            <a:r>
              <a:rPr lang="en-GB" dirty="0"/>
              <a:t> </a:t>
            </a:r>
            <a:r>
              <a:rPr lang="en-GB" dirty="0" err="1"/>
              <a:t>thực</a:t>
            </a:r>
            <a:r>
              <a:rPr lang="en-GB" dirty="0"/>
              <a:t> </a:t>
            </a:r>
            <a:r>
              <a:rPr lang="en-GB" dirty="0" err="1"/>
              <a:t>hiện</a:t>
            </a:r>
            <a:r>
              <a:rPr lang="en-GB" dirty="0"/>
              <a:t>: </a:t>
            </a:r>
            <a:r>
              <a:rPr lang="en-GB" dirty="0" err="1"/>
              <a:t>Hà</a:t>
            </a:r>
            <a:r>
              <a:rPr lang="en-GB" dirty="0"/>
              <a:t> </a:t>
            </a:r>
            <a:r>
              <a:rPr lang="en-GB" dirty="0" err="1"/>
              <a:t>Huy</a:t>
            </a:r>
            <a:r>
              <a:rPr lang="en-GB" dirty="0"/>
              <a:t> </a:t>
            </a:r>
            <a:r>
              <a:rPr lang="en-GB" dirty="0" err="1"/>
              <a:t>Giang</a:t>
            </a:r>
            <a:r>
              <a:rPr lang="en-GB" dirty="0"/>
              <a:t> </a:t>
            </a:r>
          </a:p>
          <a:p>
            <a:endParaRPr lang="en-GB" dirty="0"/>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FD99279-FAF5-4F6C-B008-BB036A7E280F}"/>
              </a:ext>
            </a:extLst>
          </p:cNvPr>
          <p:cNvGrpSpPr/>
          <p:nvPr/>
        </p:nvGrpSpPr>
        <p:grpSpPr>
          <a:xfrm flipH="1">
            <a:off x="7241180" y="1275897"/>
            <a:ext cx="3485928" cy="636612"/>
            <a:chOff x="2153502" y="2017026"/>
            <a:chExt cx="2286358" cy="376921"/>
          </a:xfrm>
        </p:grpSpPr>
        <p:sp>
          <p:nvSpPr>
            <p:cNvPr id="21"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6" name="Text Placeholder 5"/>
          <p:cNvSpPr>
            <a:spLocks noGrp="1"/>
          </p:cNvSpPr>
          <p:nvPr>
            <p:ph type="body" sz="quarter" idx="10"/>
          </p:nvPr>
        </p:nvSpPr>
        <p:spPr/>
        <p:txBody>
          <a:bodyPr/>
          <a:lstStyle/>
          <a:p>
            <a:r>
              <a:rPr lang="en-GB" dirty="0" smtClean="0"/>
              <a:t>MÔ HÌNH PHÁT HIỆN ĐỐI TƯỢNG SSD MOBILENET</a:t>
            </a:r>
            <a:endParaRPr lang="en-GB" dirty="0"/>
          </a:p>
        </p:txBody>
      </p:sp>
      <p:grpSp>
        <p:nvGrpSpPr>
          <p:cNvPr id="8" name="Group 7">
            <a:extLst>
              <a:ext uri="{FF2B5EF4-FFF2-40B4-BE49-F238E27FC236}">
                <a16:creationId xmlns:a16="http://schemas.microsoft.com/office/drawing/2014/main" id="{0FD99279-FAF5-4F6C-B008-BB036A7E280F}"/>
              </a:ext>
            </a:extLst>
          </p:cNvPr>
          <p:cNvGrpSpPr/>
          <p:nvPr/>
        </p:nvGrpSpPr>
        <p:grpSpPr>
          <a:xfrm flipH="1">
            <a:off x="1140418" y="1287148"/>
            <a:ext cx="3485928" cy="636612"/>
            <a:chOff x="2153502" y="2017026"/>
            <a:chExt cx="2286358" cy="376921"/>
          </a:xfrm>
        </p:grpSpPr>
        <p:sp>
          <p:nvSpPr>
            <p:cNvPr id="9"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11" name="Text Placeholder 35">
            <a:extLst>
              <a:ext uri="{FF2B5EF4-FFF2-40B4-BE49-F238E27FC236}">
                <a16:creationId xmlns:a16="http://schemas.microsoft.com/office/drawing/2014/main" id="{14C2614C-27D9-47AA-B897-6D56D3716633}"/>
              </a:ext>
            </a:extLst>
          </p:cNvPr>
          <p:cNvSpPr txBox="1">
            <a:spLocks/>
          </p:cNvSpPr>
          <p:nvPr/>
        </p:nvSpPr>
        <p:spPr>
          <a:xfrm>
            <a:off x="1331429" y="1275897"/>
            <a:ext cx="2639096"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smtClean="0"/>
              <a:t>SSD</a:t>
            </a:r>
            <a:endParaRPr lang="en-US" sz="1800" dirty="0"/>
          </a:p>
        </p:txBody>
      </p:sp>
      <p:sp>
        <p:nvSpPr>
          <p:cNvPr id="12" name="TextBox 11">
            <a:extLst>
              <a:ext uri="{FF2B5EF4-FFF2-40B4-BE49-F238E27FC236}">
                <a16:creationId xmlns:a16="http://schemas.microsoft.com/office/drawing/2014/main" id="{F1DDB9D6-EA69-47CB-A10D-D674037B4B0B}"/>
              </a:ext>
            </a:extLst>
          </p:cNvPr>
          <p:cNvSpPr txBox="1"/>
          <p:nvPr/>
        </p:nvSpPr>
        <p:spPr>
          <a:xfrm>
            <a:off x="1147985" y="2145537"/>
            <a:ext cx="5195665" cy="1579920"/>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lang="en-US" altLang="ko-KR" smtClean="0">
                <a:solidFill>
                  <a:schemeClr val="tx1">
                    <a:lumMod val="75000"/>
                    <a:lumOff val="25000"/>
                  </a:schemeClr>
                </a:solidFill>
                <a:cs typeface="Arial" pitchFamily="34" charset="0"/>
              </a:rPr>
              <a:t>Thuộc thuật toán phát hiện đối tượng nhóm single shot detector</a:t>
            </a:r>
          </a:p>
          <a:p>
            <a:pPr marL="285750" indent="-285750">
              <a:spcBef>
                <a:spcPts val="400"/>
              </a:spcBef>
              <a:buFont typeface="Arial" panose="020B0604020202020204" pitchFamily="34" charset="0"/>
              <a:buChar char="•"/>
            </a:pPr>
            <a:r>
              <a:rPr lang="en-US" altLang="ko-KR" smtClean="0">
                <a:solidFill>
                  <a:schemeClr val="tx1">
                    <a:lumMod val="75000"/>
                    <a:lumOff val="25000"/>
                  </a:schemeClr>
                </a:solidFill>
                <a:cs typeface="Arial" pitchFamily="34" charset="0"/>
              </a:rPr>
              <a:t>Thực hiện rút trích đặc trưng rất tốt đối với hình ảnh có kích thước lớn</a:t>
            </a:r>
          </a:p>
          <a:p>
            <a:pPr marL="285750" indent="-285750">
              <a:spcBef>
                <a:spcPts val="400"/>
              </a:spcBef>
              <a:buFont typeface="Arial" panose="020B0604020202020204" pitchFamily="34" charset="0"/>
              <a:buChar char="•"/>
            </a:pPr>
            <a:r>
              <a:rPr lang="en-US" altLang="ko-KR" smtClean="0">
                <a:solidFill>
                  <a:schemeClr val="tx1">
                    <a:lumMod val="75000"/>
                    <a:lumOff val="25000"/>
                  </a:schemeClr>
                </a:solidFill>
                <a:cs typeface="Arial" pitchFamily="34" charset="0"/>
              </a:rPr>
              <a:t>Được thiết kế độc lập với mạng cơ sở</a:t>
            </a:r>
          </a:p>
        </p:txBody>
      </p:sp>
      <p:sp>
        <p:nvSpPr>
          <p:cNvPr id="17" name="Text Placeholder 35">
            <a:extLst>
              <a:ext uri="{FF2B5EF4-FFF2-40B4-BE49-F238E27FC236}">
                <a16:creationId xmlns:a16="http://schemas.microsoft.com/office/drawing/2014/main" id="{14C2614C-27D9-47AA-B897-6D56D3716633}"/>
              </a:ext>
            </a:extLst>
          </p:cNvPr>
          <p:cNvSpPr txBox="1">
            <a:spLocks/>
          </p:cNvSpPr>
          <p:nvPr/>
        </p:nvSpPr>
        <p:spPr>
          <a:xfrm>
            <a:off x="7595326" y="1268014"/>
            <a:ext cx="1480539"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smtClean="0"/>
              <a:t>MobileNet</a:t>
            </a:r>
            <a:endParaRPr lang="en-US" sz="1800" dirty="0"/>
          </a:p>
        </p:txBody>
      </p:sp>
      <p:sp>
        <p:nvSpPr>
          <p:cNvPr id="19" name="TextBox 18">
            <a:extLst>
              <a:ext uri="{FF2B5EF4-FFF2-40B4-BE49-F238E27FC236}">
                <a16:creationId xmlns:a16="http://schemas.microsoft.com/office/drawing/2014/main" id="{F1DDB9D6-EA69-47CB-A10D-D674037B4B0B}"/>
              </a:ext>
            </a:extLst>
          </p:cNvPr>
          <p:cNvSpPr txBox="1"/>
          <p:nvPr/>
        </p:nvSpPr>
        <p:spPr>
          <a:xfrm>
            <a:off x="7241180" y="2020202"/>
            <a:ext cx="3827244" cy="961802"/>
          </a:xfrm>
          <a:prstGeom prst="rect">
            <a:avLst/>
          </a:prstGeom>
          <a:noFill/>
        </p:spPr>
        <p:txBody>
          <a:bodyPr wrap="square" rtlCol="0">
            <a:spAutoFit/>
          </a:bodyPr>
          <a:lstStyle/>
          <a:p>
            <a:pPr marL="285750" indent="-285750">
              <a:spcBef>
                <a:spcPts val="300"/>
              </a:spcBef>
              <a:buFont typeface="Arial" panose="020B0604020202020204" pitchFamily="34" charset="0"/>
              <a:buChar char="•"/>
            </a:pPr>
            <a:r>
              <a:rPr lang="en-US" altLang="ko-KR" dirty="0" err="1" smtClean="0">
                <a:solidFill>
                  <a:schemeClr val="tx1">
                    <a:lumMod val="75000"/>
                    <a:lumOff val="25000"/>
                  </a:schemeClr>
                </a:solidFill>
                <a:cs typeface="Arial" pitchFamily="34" charset="0"/>
              </a:rPr>
              <a:t>Mạng</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cơ</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sở</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nhỏ</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gọn</a:t>
            </a:r>
            <a:endParaRPr lang="en-US" altLang="ko-KR" dirty="0" smtClean="0">
              <a:solidFill>
                <a:schemeClr val="tx1">
                  <a:lumMod val="75000"/>
                  <a:lumOff val="25000"/>
                </a:schemeClr>
              </a:solidFill>
              <a:cs typeface="Arial" pitchFamily="34" charset="0"/>
            </a:endParaRPr>
          </a:p>
          <a:p>
            <a:pPr marL="285750" indent="-285750">
              <a:spcBef>
                <a:spcPts val="300"/>
              </a:spcBef>
              <a:buFont typeface="Arial" panose="020B0604020202020204" pitchFamily="34" charset="0"/>
              <a:buChar char="•"/>
            </a:pPr>
            <a:r>
              <a:rPr lang="en-US" altLang="ko-KR" dirty="0" err="1" smtClean="0">
                <a:solidFill>
                  <a:schemeClr val="tx1">
                    <a:lumMod val="75000"/>
                    <a:lumOff val="25000"/>
                  </a:schemeClr>
                </a:solidFill>
                <a:cs typeface="Arial" pitchFamily="34" charset="0"/>
              </a:rPr>
              <a:t>Trích</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rút</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đặc</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trưng</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với</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thời</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gian</a:t>
            </a:r>
            <a:r>
              <a:rPr lang="en-US" altLang="ko-KR" dirty="0" smtClean="0">
                <a:solidFill>
                  <a:schemeClr val="tx1">
                    <a:lumMod val="75000"/>
                    <a:lumOff val="25000"/>
                  </a:schemeClr>
                </a:solidFill>
                <a:cs typeface="Arial" pitchFamily="34" charset="0"/>
              </a:rPr>
              <a:t> </a:t>
            </a:r>
            <a:r>
              <a:rPr lang="en-US" altLang="ko-KR" smtClean="0">
                <a:solidFill>
                  <a:schemeClr val="tx1">
                    <a:lumMod val="75000"/>
                    <a:lumOff val="25000"/>
                  </a:schemeClr>
                </a:solidFill>
                <a:cs typeface="Arial" pitchFamily="34" charset="0"/>
              </a:rPr>
              <a:t>ngắn</a:t>
            </a:r>
            <a:endParaRPr lang="en-US" altLang="ko-KR" smtClean="0">
              <a:solidFill>
                <a:schemeClr val="tx1">
                  <a:lumMod val="75000"/>
                  <a:lumOff val="25000"/>
                </a:schemeClr>
              </a:solidFill>
              <a:cs typeface="Arial" pitchFamily="34" charset="0"/>
            </a:endParaRPr>
          </a:p>
        </p:txBody>
      </p:sp>
      <p:pic>
        <p:nvPicPr>
          <p:cNvPr id="16" name="Picture 15"/>
          <p:cNvPicPr>
            <a:picLocks noChangeAspect="1"/>
          </p:cNvPicPr>
          <p:nvPr/>
        </p:nvPicPr>
        <p:blipFill>
          <a:blip r:embed="rId3"/>
          <a:stretch>
            <a:fillRect/>
          </a:stretch>
        </p:blipFill>
        <p:spPr>
          <a:xfrm>
            <a:off x="966367" y="3725458"/>
            <a:ext cx="10102057" cy="2589618"/>
          </a:xfrm>
          <a:prstGeom prst="rect">
            <a:avLst/>
          </a:prstGeom>
        </p:spPr>
      </p:pic>
      <p:sp>
        <p:nvSpPr>
          <p:cNvPr id="14" name="TextBox 13"/>
          <p:cNvSpPr txBox="1"/>
          <p:nvPr/>
        </p:nvSpPr>
        <p:spPr>
          <a:xfrm>
            <a:off x="11295017" y="6372225"/>
            <a:ext cx="312906" cy="369332"/>
          </a:xfrm>
          <a:prstGeom prst="rect">
            <a:avLst/>
          </a:prstGeom>
          <a:noFill/>
        </p:spPr>
        <p:txBody>
          <a:bodyPr wrap="none" rtlCol="0">
            <a:spAutoFit/>
          </a:bodyPr>
          <a:lstStyle/>
          <a:p>
            <a:r>
              <a:rPr lang="en-US" dirty="0">
                <a:solidFill>
                  <a:schemeClr val="bg1"/>
                </a:solidFill>
              </a:rPr>
              <a:t>9</a:t>
            </a:r>
          </a:p>
        </p:txBody>
      </p:sp>
    </p:spTree>
    <p:extLst>
      <p:ext uri="{BB962C8B-B14F-4D97-AF65-F5344CB8AC3E}">
        <p14:creationId xmlns:p14="http://schemas.microsoft.com/office/powerpoint/2010/main" val="369812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fade">
                                      <p:cBhvr>
                                        <p:cTn id="26" dur="500"/>
                                        <p:tgtEl>
                                          <p:spTgt spid="1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Effect transition="in" filter="fade">
                                      <p:cBhvr>
                                        <p:cTn id="31" dur="500"/>
                                        <p:tgtEl>
                                          <p:spTgt spid="12">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NHẬN DIỆN CHUỖI KÝ TỰ</a:t>
            </a:r>
            <a:endParaRPr lang="en-GB" dirty="0"/>
          </a:p>
        </p:txBody>
      </p:sp>
      <p:pic>
        <p:nvPicPr>
          <p:cNvPr id="3" name="Picture 2" descr="Kết quả hình ảnh cho tesseract ocr là gì&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8272" y="1889873"/>
            <a:ext cx="3153656" cy="315365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0FD99279-FAF5-4F6C-B008-BB036A7E280F}"/>
              </a:ext>
            </a:extLst>
          </p:cNvPr>
          <p:cNvGrpSpPr/>
          <p:nvPr/>
        </p:nvGrpSpPr>
        <p:grpSpPr>
          <a:xfrm flipH="1">
            <a:off x="1273157" y="1897756"/>
            <a:ext cx="3485928" cy="636612"/>
            <a:chOff x="2153502" y="2017026"/>
            <a:chExt cx="2286358" cy="376921"/>
          </a:xfrm>
        </p:grpSpPr>
        <p:sp>
          <p:nvSpPr>
            <p:cNvPr id="5"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7" name="Text Placeholder 35">
            <a:extLst>
              <a:ext uri="{FF2B5EF4-FFF2-40B4-BE49-F238E27FC236}">
                <a16:creationId xmlns:a16="http://schemas.microsoft.com/office/drawing/2014/main" id="{14C2614C-27D9-47AA-B897-6D56D3716633}"/>
              </a:ext>
            </a:extLst>
          </p:cNvPr>
          <p:cNvSpPr txBox="1">
            <a:spLocks/>
          </p:cNvSpPr>
          <p:nvPr/>
        </p:nvSpPr>
        <p:spPr>
          <a:xfrm>
            <a:off x="1627303" y="1889873"/>
            <a:ext cx="2098030"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smtClean="0"/>
              <a:t>Tesseract OCR</a:t>
            </a:r>
            <a:endParaRPr lang="en-US" sz="2000" dirty="0"/>
          </a:p>
        </p:txBody>
      </p:sp>
      <p:sp>
        <p:nvSpPr>
          <p:cNvPr id="8" name="TextBox 7">
            <a:extLst>
              <a:ext uri="{FF2B5EF4-FFF2-40B4-BE49-F238E27FC236}">
                <a16:creationId xmlns:a16="http://schemas.microsoft.com/office/drawing/2014/main" id="{F1DDB9D6-EA69-47CB-A10D-D674037B4B0B}"/>
              </a:ext>
            </a:extLst>
          </p:cNvPr>
          <p:cNvSpPr txBox="1"/>
          <p:nvPr/>
        </p:nvSpPr>
        <p:spPr>
          <a:xfrm>
            <a:off x="1273156" y="2915730"/>
            <a:ext cx="6092844" cy="2246769"/>
          </a:xfrm>
          <a:prstGeom prst="rect">
            <a:avLst/>
          </a:prstGeom>
          <a:noFill/>
        </p:spPr>
        <p:txBody>
          <a:bodyPr wrap="square" rtlCol="0">
            <a:spAutoFit/>
          </a:bodyPr>
          <a:lstStyle/>
          <a:p>
            <a:pPr>
              <a:spcBef>
                <a:spcPts val="1200"/>
              </a:spcBef>
            </a:pPr>
            <a:r>
              <a:rPr lang="en-US" altLang="ko-KR" sz="2000" smtClean="0">
                <a:solidFill>
                  <a:schemeClr val="tx1">
                    <a:lumMod val="75000"/>
                    <a:lumOff val="25000"/>
                  </a:schemeClr>
                </a:solidFill>
                <a:cs typeface="Arial" pitchFamily="34" charset="0"/>
              </a:rPr>
              <a:t>Là thư viện open source nhận diện ký tự quang học được tài trợ bởi Google</a:t>
            </a:r>
          </a:p>
          <a:p>
            <a:pPr marL="285750" indent="-285750">
              <a:spcBef>
                <a:spcPts val="1200"/>
              </a:spcBef>
              <a:buFont typeface="Arial" panose="020B0604020202020204" pitchFamily="34" charset="0"/>
              <a:buChar char="•"/>
            </a:pPr>
            <a:r>
              <a:rPr lang="en-US" altLang="ko-KR" sz="2000" smtClean="0">
                <a:solidFill>
                  <a:schemeClr val="tx1">
                    <a:lumMod val="75000"/>
                    <a:lumOff val="25000"/>
                  </a:schemeClr>
                </a:solidFill>
                <a:cs typeface="Arial" pitchFamily="34" charset="0"/>
              </a:rPr>
              <a:t>Hỗ trợ nhận diện hơn 100 ngôn ngữ khác nhau, bao gồm cả tiếng Việt</a:t>
            </a:r>
          </a:p>
          <a:p>
            <a:pPr marL="285750" indent="-285750">
              <a:spcBef>
                <a:spcPts val="1200"/>
              </a:spcBef>
              <a:buFont typeface="Arial" panose="020B0604020202020204" pitchFamily="34" charset="0"/>
              <a:buChar char="•"/>
            </a:pPr>
            <a:r>
              <a:rPr lang="en-US" altLang="ko-KR" sz="2000" smtClean="0">
                <a:solidFill>
                  <a:schemeClr val="tx1">
                    <a:lumMod val="75000"/>
                    <a:lumOff val="25000"/>
                  </a:schemeClr>
                </a:solidFill>
                <a:cs typeface="Arial" pitchFamily="34" charset="0"/>
              </a:rPr>
              <a:t>Có thể huấn luyện để nhận diện một ngôn ngữ khác</a:t>
            </a:r>
          </a:p>
        </p:txBody>
      </p:sp>
      <p:sp>
        <p:nvSpPr>
          <p:cNvPr id="9" name="TextBox 8"/>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10</a:t>
            </a:r>
            <a:endParaRPr lang="en-US" dirty="0">
              <a:solidFill>
                <a:schemeClr val="bg1"/>
              </a:solidFill>
            </a:endParaRPr>
          </a:p>
        </p:txBody>
      </p:sp>
    </p:spTree>
    <p:extLst>
      <p:ext uri="{BB962C8B-B14F-4D97-AF65-F5344CB8AC3E}">
        <p14:creationId xmlns:p14="http://schemas.microsoft.com/office/powerpoint/2010/main" val="1937467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NHẬN DIỆN CHUỖI KÝ TỰ</a:t>
            </a:r>
            <a:endParaRPr lang="en-GB" dirty="0"/>
          </a:p>
        </p:txBody>
      </p:sp>
      <p:grpSp>
        <p:nvGrpSpPr>
          <p:cNvPr id="4" name="Group 3">
            <a:extLst>
              <a:ext uri="{FF2B5EF4-FFF2-40B4-BE49-F238E27FC236}">
                <a16:creationId xmlns:a16="http://schemas.microsoft.com/office/drawing/2014/main" id="{0FD99279-FAF5-4F6C-B008-BB036A7E280F}"/>
              </a:ext>
            </a:extLst>
          </p:cNvPr>
          <p:cNvGrpSpPr/>
          <p:nvPr/>
        </p:nvGrpSpPr>
        <p:grpSpPr>
          <a:xfrm flipH="1">
            <a:off x="1273156" y="1349189"/>
            <a:ext cx="4772043" cy="636612"/>
            <a:chOff x="2153502" y="2017026"/>
            <a:chExt cx="2286358" cy="376921"/>
          </a:xfrm>
        </p:grpSpPr>
        <p:sp>
          <p:nvSpPr>
            <p:cNvPr id="5"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7" name="Text Placeholder 35">
            <a:extLst>
              <a:ext uri="{FF2B5EF4-FFF2-40B4-BE49-F238E27FC236}">
                <a16:creationId xmlns:a16="http://schemas.microsoft.com/office/drawing/2014/main" id="{14C2614C-27D9-47AA-B897-6D56D3716633}"/>
              </a:ext>
            </a:extLst>
          </p:cNvPr>
          <p:cNvSpPr txBox="1">
            <a:spLocks/>
          </p:cNvSpPr>
          <p:nvPr/>
        </p:nvSpPr>
        <p:spPr>
          <a:xfrm>
            <a:off x="1627302" y="1341306"/>
            <a:ext cx="3655897"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t>Mô hình nhận diện  4 bước</a:t>
            </a:r>
            <a:endParaRPr lang="en-US" sz="2000" dirty="0"/>
          </a:p>
        </p:txBody>
      </p:sp>
      <p:sp>
        <p:nvSpPr>
          <p:cNvPr id="8" name="TextBox 7">
            <a:extLst>
              <a:ext uri="{FF2B5EF4-FFF2-40B4-BE49-F238E27FC236}">
                <a16:creationId xmlns:a16="http://schemas.microsoft.com/office/drawing/2014/main" id="{F1DDB9D6-EA69-47CB-A10D-D674037B4B0B}"/>
              </a:ext>
            </a:extLst>
          </p:cNvPr>
          <p:cNvSpPr txBox="1"/>
          <p:nvPr/>
        </p:nvSpPr>
        <p:spPr>
          <a:xfrm>
            <a:off x="1273156" y="2255330"/>
            <a:ext cx="5737244" cy="2554545"/>
          </a:xfrm>
          <a:prstGeom prst="rect">
            <a:avLst/>
          </a:prstGeom>
          <a:noFill/>
        </p:spPr>
        <p:txBody>
          <a:bodyPr wrap="square" rtlCol="0">
            <a:spAutoFit/>
          </a:bodyPr>
          <a:lstStyle/>
          <a:p>
            <a:r>
              <a:rPr lang="en-GB" sz="2000">
                <a:latin typeface="Arial (Body)"/>
              </a:rPr>
              <a:t>Sử dụng mô hình nhận diện chuỗi ký tự qua bốn bước:</a:t>
            </a:r>
          </a:p>
          <a:p>
            <a:pPr marL="342900" indent="-342900">
              <a:spcBef>
                <a:spcPts val="1200"/>
              </a:spcBef>
              <a:buFont typeface="Arial" panose="020B0604020202020204" pitchFamily="34" charset="0"/>
              <a:buChar char="•"/>
            </a:pPr>
            <a:r>
              <a:rPr lang="en-GB" sz="2000">
                <a:latin typeface="Arial (Body)"/>
                <a:ea typeface="Calibri" panose="020F0502020204030204" pitchFamily="34" charset="0"/>
              </a:rPr>
              <a:t>Transformation </a:t>
            </a:r>
            <a:r>
              <a:rPr lang="en-GB" sz="2000" smtClean="0">
                <a:latin typeface="Arial (Body)"/>
                <a:ea typeface="Calibri" panose="020F0502020204030204" pitchFamily="34" charset="0"/>
              </a:rPr>
              <a:t>(Trans)</a:t>
            </a:r>
          </a:p>
          <a:p>
            <a:pPr marL="342900" indent="-342900">
              <a:spcBef>
                <a:spcPts val="1200"/>
              </a:spcBef>
              <a:buFont typeface="Arial" panose="020B0604020202020204" pitchFamily="34" charset="0"/>
              <a:buChar char="•"/>
            </a:pPr>
            <a:r>
              <a:rPr lang="en-GB" sz="2000" smtClean="0">
                <a:latin typeface="Arial (Body)"/>
                <a:ea typeface="Calibri" panose="020F0502020204030204" pitchFamily="34" charset="0"/>
              </a:rPr>
              <a:t>Feature extraction (Feat)</a:t>
            </a:r>
            <a:endParaRPr lang="en-GB" sz="2000">
              <a:latin typeface="Arial (Body)"/>
              <a:ea typeface="Calibri" panose="020F0502020204030204" pitchFamily="34" charset="0"/>
            </a:endParaRPr>
          </a:p>
          <a:p>
            <a:pPr marL="342900" indent="-342900">
              <a:spcBef>
                <a:spcPts val="1200"/>
              </a:spcBef>
              <a:buFont typeface="Arial" panose="020B0604020202020204" pitchFamily="34" charset="0"/>
              <a:buChar char="•"/>
            </a:pPr>
            <a:r>
              <a:rPr lang="en-GB" sz="2000" smtClean="0">
                <a:latin typeface="Arial (Body)"/>
                <a:ea typeface="Calibri" panose="020F0502020204030204" pitchFamily="34" charset="0"/>
              </a:rPr>
              <a:t>Sequence modelling (Seq)</a:t>
            </a:r>
          </a:p>
          <a:p>
            <a:pPr marL="342900" indent="-342900">
              <a:spcBef>
                <a:spcPts val="1200"/>
              </a:spcBef>
              <a:buFont typeface="Arial" panose="020B0604020202020204" pitchFamily="34" charset="0"/>
              <a:buChar char="•"/>
            </a:pPr>
            <a:r>
              <a:rPr lang="vi-VN" sz="2000" smtClean="0">
                <a:latin typeface="Arial (Body)"/>
                <a:ea typeface="Calibri" panose="020F0502020204030204" pitchFamily="34" charset="0"/>
              </a:rPr>
              <a:t>Prediction</a:t>
            </a:r>
            <a:r>
              <a:rPr lang="en-GB" sz="2000" smtClean="0">
                <a:latin typeface="Arial (Body)"/>
                <a:ea typeface="Calibri" panose="020F0502020204030204" pitchFamily="34" charset="0"/>
              </a:rPr>
              <a:t> </a:t>
            </a:r>
            <a:r>
              <a:rPr lang="en-GB" sz="2000">
                <a:latin typeface="Arial (Body)"/>
                <a:ea typeface="Calibri" panose="020F0502020204030204" pitchFamily="34" charset="0"/>
              </a:rPr>
              <a:t>(Pred</a:t>
            </a:r>
            <a:r>
              <a:rPr lang="en-GB" sz="2000" smtClean="0">
                <a:latin typeface="Arial (Body)"/>
                <a:ea typeface="Calibri" panose="020F0502020204030204" pitchFamily="34" charset="0"/>
              </a:rPr>
              <a:t>)</a:t>
            </a:r>
            <a:endParaRPr lang="en-GB" sz="2000">
              <a:latin typeface="Arial (Body)"/>
              <a:ea typeface="Calibri" panose="020F0502020204030204" pitchFamily="34" charset="0"/>
            </a:endParaRPr>
          </a:p>
        </p:txBody>
      </p:sp>
      <p:pic>
        <p:nvPicPr>
          <p:cNvPr id="9" name="Picture 8"/>
          <p:cNvPicPr>
            <a:picLocks noChangeAspect="1"/>
          </p:cNvPicPr>
          <p:nvPr/>
        </p:nvPicPr>
        <p:blipFill>
          <a:blip r:embed="rId3"/>
          <a:stretch>
            <a:fillRect/>
          </a:stretch>
        </p:blipFill>
        <p:spPr>
          <a:xfrm>
            <a:off x="7407409" y="1063756"/>
            <a:ext cx="1552575" cy="1095375"/>
          </a:xfrm>
          <a:prstGeom prst="rect">
            <a:avLst/>
          </a:prstGeom>
        </p:spPr>
      </p:pic>
      <p:pic>
        <p:nvPicPr>
          <p:cNvPr id="10" name="Picture 9"/>
          <p:cNvPicPr>
            <a:picLocks noChangeAspect="1"/>
          </p:cNvPicPr>
          <p:nvPr/>
        </p:nvPicPr>
        <p:blipFill>
          <a:blip r:embed="rId4"/>
          <a:stretch>
            <a:fillRect/>
          </a:stretch>
        </p:blipFill>
        <p:spPr>
          <a:xfrm>
            <a:off x="9629978" y="2086530"/>
            <a:ext cx="1905000" cy="1238250"/>
          </a:xfrm>
          <a:prstGeom prst="rect">
            <a:avLst/>
          </a:prstGeom>
        </p:spPr>
      </p:pic>
      <p:pic>
        <p:nvPicPr>
          <p:cNvPr id="11" name="Picture 10"/>
          <p:cNvPicPr>
            <a:picLocks noChangeAspect="1"/>
          </p:cNvPicPr>
          <p:nvPr/>
        </p:nvPicPr>
        <p:blipFill>
          <a:blip r:embed="rId5"/>
          <a:stretch>
            <a:fillRect/>
          </a:stretch>
        </p:blipFill>
        <p:spPr>
          <a:xfrm>
            <a:off x="7364546" y="3324780"/>
            <a:ext cx="1638300" cy="971550"/>
          </a:xfrm>
          <a:prstGeom prst="rect">
            <a:avLst/>
          </a:prstGeom>
        </p:spPr>
      </p:pic>
      <p:pic>
        <p:nvPicPr>
          <p:cNvPr id="12" name="Picture 11"/>
          <p:cNvPicPr>
            <a:picLocks noChangeAspect="1"/>
          </p:cNvPicPr>
          <p:nvPr/>
        </p:nvPicPr>
        <p:blipFill>
          <a:blip r:embed="rId6"/>
          <a:stretch>
            <a:fillRect/>
          </a:stretch>
        </p:blipFill>
        <p:spPr>
          <a:xfrm>
            <a:off x="9629978" y="4471380"/>
            <a:ext cx="1819275" cy="990600"/>
          </a:xfrm>
          <a:prstGeom prst="rect">
            <a:avLst/>
          </a:prstGeom>
        </p:spPr>
      </p:pic>
      <p:pic>
        <p:nvPicPr>
          <p:cNvPr id="13" name="Picture 12"/>
          <p:cNvPicPr>
            <a:picLocks noChangeAspect="1"/>
          </p:cNvPicPr>
          <p:nvPr/>
        </p:nvPicPr>
        <p:blipFill>
          <a:blip r:embed="rId7"/>
          <a:stretch>
            <a:fillRect/>
          </a:stretch>
        </p:blipFill>
        <p:spPr>
          <a:xfrm>
            <a:off x="7407409" y="5325361"/>
            <a:ext cx="1555139" cy="953640"/>
          </a:xfrm>
          <a:prstGeom prst="rect">
            <a:avLst/>
          </a:prstGeom>
        </p:spPr>
      </p:pic>
      <p:cxnSp>
        <p:nvCxnSpPr>
          <p:cNvPr id="26" name="Elbow Connector 25"/>
          <p:cNvCxnSpPr>
            <a:endCxn id="10" idx="0"/>
          </p:cNvCxnSpPr>
          <p:nvPr/>
        </p:nvCxnSpPr>
        <p:spPr>
          <a:xfrm>
            <a:off x="9369630" y="1716739"/>
            <a:ext cx="1212848" cy="369791"/>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8" name="Elbow Connector 27"/>
          <p:cNvCxnSpPr/>
          <p:nvPr/>
        </p:nvCxnSpPr>
        <p:spPr>
          <a:xfrm rot="10800000" flipV="1">
            <a:off x="8183696" y="2705654"/>
            <a:ext cx="1185934" cy="482508"/>
          </a:xfrm>
          <a:prstGeom prst="bentConnector3">
            <a:avLst>
              <a:gd name="adj1" fmla="val 99975"/>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6" name="Elbow Connector 35"/>
          <p:cNvCxnSpPr/>
          <p:nvPr/>
        </p:nvCxnSpPr>
        <p:spPr>
          <a:xfrm>
            <a:off x="9437524" y="3855645"/>
            <a:ext cx="1212848" cy="369791"/>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7" name="Elbow Connector 36"/>
          <p:cNvCxnSpPr/>
          <p:nvPr/>
        </p:nvCxnSpPr>
        <p:spPr>
          <a:xfrm rot="10800000" flipV="1">
            <a:off x="8110329" y="4842853"/>
            <a:ext cx="1185934" cy="482508"/>
          </a:xfrm>
          <a:prstGeom prst="bentConnector3">
            <a:avLst>
              <a:gd name="adj1" fmla="val 99975"/>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38" name="TextBox 37"/>
          <p:cNvSpPr txBox="1"/>
          <p:nvPr/>
        </p:nvSpPr>
        <p:spPr>
          <a:xfrm>
            <a:off x="9499804" y="1282759"/>
            <a:ext cx="952500" cy="369332"/>
          </a:xfrm>
          <a:prstGeom prst="rect">
            <a:avLst/>
          </a:prstGeom>
          <a:noFill/>
        </p:spPr>
        <p:txBody>
          <a:bodyPr wrap="square" rtlCol="0">
            <a:spAutoFit/>
          </a:bodyPr>
          <a:lstStyle/>
          <a:p>
            <a:r>
              <a:rPr lang="en-GB" smtClean="0">
                <a:ln w="0"/>
                <a:effectLst>
                  <a:outerShdw blurRad="38100" dist="19050" dir="2700000" algn="tl" rotWithShape="0">
                    <a:schemeClr val="dk1">
                      <a:alpha val="40000"/>
                    </a:schemeClr>
                  </a:outerShdw>
                </a:effectLst>
              </a:rPr>
              <a:t>Trans</a:t>
            </a:r>
            <a:endParaRPr lang="en-GB">
              <a:ln w="0"/>
              <a:effectLst>
                <a:outerShdw blurRad="38100" dist="19050" dir="2700000" algn="tl" rotWithShape="0">
                  <a:schemeClr val="dk1">
                    <a:alpha val="40000"/>
                  </a:schemeClr>
                </a:outerShdw>
              </a:effectLst>
            </a:endParaRPr>
          </a:p>
        </p:txBody>
      </p:sp>
      <p:sp>
        <p:nvSpPr>
          <p:cNvPr id="39" name="TextBox 38"/>
          <p:cNvSpPr txBox="1"/>
          <p:nvPr/>
        </p:nvSpPr>
        <p:spPr>
          <a:xfrm>
            <a:off x="8342481" y="2336321"/>
            <a:ext cx="952500" cy="369332"/>
          </a:xfrm>
          <a:prstGeom prst="rect">
            <a:avLst/>
          </a:prstGeom>
          <a:noFill/>
        </p:spPr>
        <p:txBody>
          <a:bodyPr wrap="square" rtlCol="0">
            <a:spAutoFit/>
          </a:bodyPr>
          <a:lstStyle/>
          <a:p>
            <a:r>
              <a:rPr lang="en-GB" smtClean="0">
                <a:ln w="0"/>
                <a:effectLst>
                  <a:outerShdw blurRad="38100" dist="19050" dir="2700000" algn="tl" rotWithShape="0">
                    <a:schemeClr val="dk1">
                      <a:alpha val="40000"/>
                    </a:schemeClr>
                  </a:outerShdw>
                </a:effectLst>
              </a:rPr>
              <a:t>Feat</a:t>
            </a:r>
            <a:endParaRPr lang="en-GB">
              <a:ln w="0"/>
              <a:effectLst>
                <a:outerShdw blurRad="38100" dist="19050" dir="2700000" algn="tl" rotWithShape="0">
                  <a:schemeClr val="dk1">
                    <a:alpha val="40000"/>
                  </a:schemeClr>
                </a:outerShdw>
              </a:effectLst>
            </a:endParaRPr>
          </a:p>
        </p:txBody>
      </p:sp>
      <p:sp>
        <p:nvSpPr>
          <p:cNvPr id="40" name="TextBox 39"/>
          <p:cNvSpPr txBox="1"/>
          <p:nvPr/>
        </p:nvSpPr>
        <p:spPr>
          <a:xfrm>
            <a:off x="9567698" y="3405546"/>
            <a:ext cx="952500" cy="369332"/>
          </a:xfrm>
          <a:prstGeom prst="rect">
            <a:avLst/>
          </a:prstGeom>
          <a:noFill/>
        </p:spPr>
        <p:txBody>
          <a:bodyPr wrap="square" rtlCol="0">
            <a:spAutoFit/>
          </a:bodyPr>
          <a:lstStyle/>
          <a:p>
            <a:r>
              <a:rPr lang="en-GB" smtClean="0">
                <a:ln w="0"/>
                <a:effectLst>
                  <a:outerShdw blurRad="38100" dist="19050" dir="2700000" algn="tl" rotWithShape="0">
                    <a:schemeClr val="dk1">
                      <a:alpha val="40000"/>
                    </a:schemeClr>
                  </a:outerShdw>
                </a:effectLst>
              </a:rPr>
              <a:t>Seq</a:t>
            </a:r>
            <a:endParaRPr lang="en-GB">
              <a:ln w="0"/>
              <a:effectLst>
                <a:outerShdw blurRad="38100" dist="19050" dir="2700000" algn="tl" rotWithShape="0">
                  <a:schemeClr val="dk1">
                    <a:alpha val="40000"/>
                  </a:schemeClr>
                </a:outerShdw>
              </a:effectLst>
            </a:endParaRPr>
          </a:p>
        </p:txBody>
      </p:sp>
      <p:sp>
        <p:nvSpPr>
          <p:cNvPr id="46" name="TextBox 45">
            <a:extLst>
              <a:ext uri="{FF2B5EF4-FFF2-40B4-BE49-F238E27FC236}">
                <a16:creationId xmlns:a16="http://schemas.microsoft.com/office/drawing/2014/main" id="{F1DDB9D6-EA69-47CB-A10D-D674037B4B0B}"/>
              </a:ext>
            </a:extLst>
          </p:cNvPr>
          <p:cNvSpPr txBox="1"/>
          <p:nvPr/>
        </p:nvSpPr>
        <p:spPr>
          <a:xfrm>
            <a:off x="1312720" y="5479138"/>
            <a:ext cx="5697680" cy="646331"/>
          </a:xfrm>
          <a:prstGeom prst="rect">
            <a:avLst/>
          </a:prstGeom>
          <a:noFill/>
        </p:spPr>
        <p:txBody>
          <a:bodyPr wrap="square" rtlCol="0">
            <a:spAutoFit/>
          </a:bodyPr>
          <a:lstStyle/>
          <a:p>
            <a:r>
              <a:rPr lang="en-GB" sz="2000" smtClean="0">
                <a:latin typeface="Arial (Body)"/>
                <a:ea typeface="Calibri" panose="020F0502020204030204" pitchFamily="34" charset="0"/>
              </a:rPr>
              <a:t>* </a:t>
            </a:r>
            <a:r>
              <a:rPr lang="en-GB" sz="1600" smtClean="0">
                <a:latin typeface="Arial (Body)"/>
                <a:ea typeface="Calibri" panose="020F0502020204030204" pitchFamily="34" charset="0"/>
              </a:rPr>
              <a:t>“</a:t>
            </a:r>
            <a:r>
              <a:rPr lang="en-GB" sz="1600">
                <a:latin typeface="Arial (Body)"/>
                <a:ea typeface="Calibri" panose="020F0502020204030204" pitchFamily="34" charset="0"/>
              </a:rPr>
              <a:t>What Is </a:t>
            </a:r>
            <a:r>
              <a:rPr lang="en-GB" sz="1600" smtClean="0">
                <a:latin typeface="Arial (Body)"/>
                <a:ea typeface="Calibri" panose="020F0502020204030204" pitchFamily="34" charset="0"/>
              </a:rPr>
              <a:t>Wrong With </a:t>
            </a:r>
            <a:r>
              <a:rPr lang="en-GB" sz="1600">
                <a:latin typeface="Arial (Body)"/>
                <a:ea typeface="Calibri" panose="020F0502020204030204" pitchFamily="34" charset="0"/>
              </a:rPr>
              <a:t>Scene Text Recognition Model Comparisons?,” arXiv, pp. 4-5, 2019.</a:t>
            </a:r>
          </a:p>
        </p:txBody>
      </p:sp>
      <p:sp>
        <p:nvSpPr>
          <p:cNvPr id="41" name="TextBox 40"/>
          <p:cNvSpPr txBox="1"/>
          <p:nvPr/>
        </p:nvSpPr>
        <p:spPr>
          <a:xfrm>
            <a:off x="8300413" y="4473521"/>
            <a:ext cx="952500" cy="369332"/>
          </a:xfrm>
          <a:prstGeom prst="rect">
            <a:avLst/>
          </a:prstGeom>
          <a:noFill/>
        </p:spPr>
        <p:txBody>
          <a:bodyPr wrap="square" rtlCol="0">
            <a:spAutoFit/>
          </a:bodyPr>
          <a:lstStyle/>
          <a:p>
            <a:r>
              <a:rPr lang="en-GB" smtClean="0">
                <a:ln w="0"/>
                <a:effectLst>
                  <a:outerShdw blurRad="38100" dist="19050" dir="2700000" algn="tl" rotWithShape="0">
                    <a:schemeClr val="dk1">
                      <a:alpha val="40000"/>
                    </a:schemeClr>
                  </a:outerShdw>
                </a:effectLst>
              </a:rPr>
              <a:t>Pred</a:t>
            </a:r>
            <a:endParaRPr lang="en-GB">
              <a:ln w="0"/>
              <a:effectLst>
                <a:outerShdw blurRad="38100" dist="19050" dir="2700000" algn="tl" rotWithShape="0">
                  <a:schemeClr val="dk1">
                    <a:alpha val="40000"/>
                  </a:schemeClr>
                </a:outerShdw>
              </a:effectLst>
            </a:endParaRPr>
          </a:p>
        </p:txBody>
      </p:sp>
      <p:sp>
        <p:nvSpPr>
          <p:cNvPr id="22" name="TextBox 21"/>
          <p:cNvSpPr txBox="1"/>
          <p:nvPr/>
        </p:nvSpPr>
        <p:spPr>
          <a:xfrm>
            <a:off x="11295017" y="6372225"/>
            <a:ext cx="424027" cy="369332"/>
          </a:xfrm>
          <a:prstGeom prst="rect">
            <a:avLst/>
          </a:prstGeom>
          <a:noFill/>
        </p:spPr>
        <p:txBody>
          <a:bodyPr wrap="none" rtlCol="0">
            <a:spAutoFit/>
          </a:bodyPr>
          <a:lstStyle/>
          <a:p>
            <a:r>
              <a:rPr lang="en-US" dirty="0" smtClean="0">
                <a:solidFill>
                  <a:schemeClr val="bg1"/>
                </a:solidFill>
              </a:rPr>
              <a:t>11</a:t>
            </a:r>
            <a:endParaRPr lang="en-US" dirty="0">
              <a:solidFill>
                <a:schemeClr val="bg1"/>
              </a:solidFill>
            </a:endParaRPr>
          </a:p>
        </p:txBody>
      </p:sp>
    </p:spTree>
    <p:extLst>
      <p:ext uri="{BB962C8B-B14F-4D97-AF65-F5344CB8AC3E}">
        <p14:creationId xmlns:p14="http://schemas.microsoft.com/office/powerpoint/2010/main" val="572520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BẢN ĐỒ SỐ</a:t>
            </a:r>
            <a:endParaRPr lang="en-GB" dirty="0"/>
          </a:p>
        </p:txBody>
      </p:sp>
      <p:grpSp>
        <p:nvGrpSpPr>
          <p:cNvPr id="4" name="Group 3">
            <a:extLst>
              <a:ext uri="{FF2B5EF4-FFF2-40B4-BE49-F238E27FC236}">
                <a16:creationId xmlns:a16="http://schemas.microsoft.com/office/drawing/2014/main" id="{0FD99279-FAF5-4F6C-B008-BB036A7E280F}"/>
              </a:ext>
            </a:extLst>
          </p:cNvPr>
          <p:cNvGrpSpPr/>
          <p:nvPr/>
        </p:nvGrpSpPr>
        <p:grpSpPr>
          <a:xfrm flipH="1">
            <a:off x="516315" y="3294211"/>
            <a:ext cx="3485928" cy="636612"/>
            <a:chOff x="2153502" y="2017026"/>
            <a:chExt cx="2286358" cy="376921"/>
          </a:xfrm>
        </p:grpSpPr>
        <p:sp>
          <p:nvSpPr>
            <p:cNvPr id="5"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7" name="Text Placeholder 35">
            <a:extLst>
              <a:ext uri="{FF2B5EF4-FFF2-40B4-BE49-F238E27FC236}">
                <a16:creationId xmlns:a16="http://schemas.microsoft.com/office/drawing/2014/main" id="{14C2614C-27D9-47AA-B897-6D56D3716633}"/>
              </a:ext>
            </a:extLst>
          </p:cNvPr>
          <p:cNvSpPr txBox="1">
            <a:spLocks/>
          </p:cNvSpPr>
          <p:nvPr/>
        </p:nvSpPr>
        <p:spPr>
          <a:xfrm>
            <a:off x="870461" y="3286328"/>
            <a:ext cx="2098030"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smtClean="0"/>
              <a:t>Google Map</a:t>
            </a:r>
            <a:endParaRPr lang="en-US" sz="2000" dirty="0"/>
          </a:p>
        </p:txBody>
      </p:sp>
      <p:sp>
        <p:nvSpPr>
          <p:cNvPr id="8" name="TextBox 7">
            <a:extLst>
              <a:ext uri="{FF2B5EF4-FFF2-40B4-BE49-F238E27FC236}">
                <a16:creationId xmlns:a16="http://schemas.microsoft.com/office/drawing/2014/main" id="{F1DDB9D6-EA69-47CB-A10D-D674037B4B0B}"/>
              </a:ext>
            </a:extLst>
          </p:cNvPr>
          <p:cNvSpPr txBox="1"/>
          <p:nvPr/>
        </p:nvSpPr>
        <p:spPr>
          <a:xfrm>
            <a:off x="523883" y="3947902"/>
            <a:ext cx="5265555" cy="400110"/>
          </a:xfrm>
          <a:prstGeom prst="rect">
            <a:avLst/>
          </a:prstGeom>
          <a:noFill/>
        </p:spPr>
        <p:txBody>
          <a:bodyPr wrap="square" rtlCol="0">
            <a:spAutoFit/>
          </a:bodyPr>
          <a:lstStyle/>
          <a:p>
            <a:pPr>
              <a:spcBef>
                <a:spcPts val="1200"/>
              </a:spcBef>
            </a:pPr>
            <a:r>
              <a:rPr lang="en-US" altLang="ko-KR" sz="2000" dirty="0" err="1" smtClean="0">
                <a:solidFill>
                  <a:schemeClr val="tx1">
                    <a:lumMod val="75000"/>
                    <a:lumOff val="25000"/>
                  </a:schemeClr>
                </a:solidFill>
                <a:cs typeface="Arial" pitchFamily="34" charset="0"/>
              </a:rPr>
              <a:t>Là</a:t>
            </a:r>
            <a:r>
              <a:rPr lang="en-US" altLang="ko-KR" sz="2000" dirty="0" smtClean="0">
                <a:solidFill>
                  <a:schemeClr val="tx1">
                    <a:lumMod val="75000"/>
                    <a:lumOff val="25000"/>
                  </a:schemeClr>
                </a:solidFill>
                <a:cs typeface="Arial" pitchFamily="34" charset="0"/>
              </a:rPr>
              <a:t> </a:t>
            </a:r>
            <a:r>
              <a:rPr lang="en-US" altLang="ko-KR" sz="2000" dirty="0" err="1" smtClean="0">
                <a:solidFill>
                  <a:schemeClr val="tx1">
                    <a:lumMod val="75000"/>
                    <a:lumOff val="25000"/>
                  </a:schemeClr>
                </a:solidFill>
                <a:cs typeface="Arial" pitchFamily="34" charset="0"/>
              </a:rPr>
              <a:t>dịch</a:t>
            </a:r>
            <a:r>
              <a:rPr lang="en-US" altLang="ko-KR" sz="2000" dirty="0" smtClean="0">
                <a:solidFill>
                  <a:schemeClr val="tx1">
                    <a:lumMod val="75000"/>
                    <a:lumOff val="25000"/>
                  </a:schemeClr>
                </a:solidFill>
                <a:cs typeface="Arial" pitchFamily="34" charset="0"/>
              </a:rPr>
              <a:t> </a:t>
            </a:r>
            <a:r>
              <a:rPr lang="en-US" altLang="ko-KR" sz="2000" dirty="0" err="1" smtClean="0">
                <a:solidFill>
                  <a:schemeClr val="tx1">
                    <a:lumMod val="75000"/>
                    <a:lumOff val="25000"/>
                  </a:schemeClr>
                </a:solidFill>
                <a:cs typeface="Arial" pitchFamily="34" charset="0"/>
              </a:rPr>
              <a:t>vụ</a:t>
            </a:r>
            <a:r>
              <a:rPr lang="en-US" altLang="ko-KR" sz="2000" dirty="0" smtClean="0">
                <a:solidFill>
                  <a:schemeClr val="tx1">
                    <a:lumMod val="75000"/>
                    <a:lumOff val="25000"/>
                  </a:schemeClr>
                </a:solidFill>
                <a:cs typeface="Arial" pitchFamily="34" charset="0"/>
              </a:rPr>
              <a:t> </a:t>
            </a:r>
            <a:r>
              <a:rPr lang="en-US" altLang="ko-KR" sz="2000" dirty="0" err="1" smtClean="0">
                <a:solidFill>
                  <a:schemeClr val="tx1">
                    <a:lumMod val="75000"/>
                    <a:lumOff val="25000"/>
                  </a:schemeClr>
                </a:solidFill>
                <a:cs typeface="Arial" pitchFamily="34" charset="0"/>
              </a:rPr>
              <a:t>bản</a:t>
            </a:r>
            <a:r>
              <a:rPr lang="en-US" altLang="ko-KR" sz="2000" dirty="0" smtClean="0">
                <a:solidFill>
                  <a:schemeClr val="tx1">
                    <a:lumMod val="75000"/>
                    <a:lumOff val="25000"/>
                  </a:schemeClr>
                </a:solidFill>
                <a:cs typeface="Arial" pitchFamily="34" charset="0"/>
              </a:rPr>
              <a:t> </a:t>
            </a:r>
            <a:r>
              <a:rPr lang="en-US" altLang="ko-KR" sz="2000" dirty="0" err="1" smtClean="0">
                <a:solidFill>
                  <a:schemeClr val="tx1">
                    <a:lumMod val="75000"/>
                    <a:lumOff val="25000"/>
                  </a:schemeClr>
                </a:solidFill>
                <a:cs typeface="Arial" pitchFamily="34" charset="0"/>
              </a:rPr>
              <a:t>đồ</a:t>
            </a:r>
            <a:r>
              <a:rPr lang="en-US" altLang="ko-KR" sz="2000" dirty="0" smtClean="0">
                <a:solidFill>
                  <a:schemeClr val="tx1">
                    <a:lumMod val="75000"/>
                    <a:lumOff val="25000"/>
                  </a:schemeClr>
                </a:solidFill>
                <a:cs typeface="Arial" pitchFamily="34" charset="0"/>
              </a:rPr>
              <a:t> </a:t>
            </a:r>
            <a:r>
              <a:rPr lang="en-US" altLang="ko-KR" sz="2000" dirty="0" err="1" smtClean="0">
                <a:solidFill>
                  <a:schemeClr val="tx1">
                    <a:lumMod val="75000"/>
                    <a:lumOff val="25000"/>
                  </a:schemeClr>
                </a:solidFill>
                <a:cs typeface="Arial" pitchFamily="34" charset="0"/>
              </a:rPr>
              <a:t>số</a:t>
            </a:r>
            <a:r>
              <a:rPr lang="en-US" altLang="ko-KR" sz="2000" dirty="0" smtClean="0">
                <a:solidFill>
                  <a:schemeClr val="tx1">
                    <a:lumMod val="75000"/>
                    <a:lumOff val="25000"/>
                  </a:schemeClr>
                </a:solidFill>
                <a:cs typeface="Arial" pitchFamily="34" charset="0"/>
              </a:rPr>
              <a:t> </a:t>
            </a:r>
            <a:r>
              <a:rPr lang="en-US" altLang="ko-KR" sz="2000" dirty="0" err="1" smtClean="0">
                <a:solidFill>
                  <a:schemeClr val="tx1">
                    <a:lumMod val="75000"/>
                    <a:lumOff val="25000"/>
                  </a:schemeClr>
                </a:solidFill>
                <a:cs typeface="Arial" pitchFamily="34" charset="0"/>
              </a:rPr>
              <a:t>được</a:t>
            </a:r>
            <a:r>
              <a:rPr lang="en-US" altLang="ko-KR" sz="2000" dirty="0" smtClean="0">
                <a:solidFill>
                  <a:schemeClr val="tx1">
                    <a:lumMod val="75000"/>
                    <a:lumOff val="25000"/>
                  </a:schemeClr>
                </a:solidFill>
                <a:cs typeface="Arial" pitchFamily="34" charset="0"/>
              </a:rPr>
              <a:t> google </a:t>
            </a:r>
            <a:r>
              <a:rPr lang="en-US" altLang="ko-KR" sz="2000" dirty="0" err="1" smtClean="0">
                <a:solidFill>
                  <a:schemeClr val="tx1">
                    <a:lumMod val="75000"/>
                    <a:lumOff val="25000"/>
                  </a:schemeClr>
                </a:solidFill>
                <a:cs typeface="Arial" pitchFamily="34" charset="0"/>
              </a:rPr>
              <a:t>phát</a:t>
            </a:r>
            <a:r>
              <a:rPr lang="en-US" altLang="ko-KR" sz="2000" dirty="0" smtClean="0">
                <a:solidFill>
                  <a:schemeClr val="tx1">
                    <a:lumMod val="75000"/>
                    <a:lumOff val="25000"/>
                  </a:schemeClr>
                </a:solidFill>
                <a:cs typeface="Arial" pitchFamily="34" charset="0"/>
              </a:rPr>
              <a:t> </a:t>
            </a:r>
            <a:r>
              <a:rPr lang="en-US" altLang="ko-KR" sz="2000" dirty="0" err="1" smtClean="0">
                <a:solidFill>
                  <a:schemeClr val="tx1">
                    <a:lumMod val="75000"/>
                    <a:lumOff val="25000"/>
                  </a:schemeClr>
                </a:solidFill>
                <a:cs typeface="Arial" pitchFamily="34" charset="0"/>
              </a:rPr>
              <a:t>triển</a:t>
            </a:r>
            <a:endParaRPr lang="en-US" altLang="ko-KR" sz="2000" dirty="0" smtClean="0">
              <a:solidFill>
                <a:schemeClr val="tx1">
                  <a:lumMod val="75000"/>
                  <a:lumOff val="25000"/>
                </a:schemeClr>
              </a:solidFill>
              <a:cs typeface="Arial" pitchFamily="34" charset="0"/>
            </a:endParaRPr>
          </a:p>
        </p:txBody>
      </p:sp>
      <p:pic>
        <p:nvPicPr>
          <p:cNvPr id="9" name="Picture 2" descr="Kết quả hình ảnh cho google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430" y="1600730"/>
            <a:ext cx="6096000" cy="3810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0FD99279-FAF5-4F6C-B008-BB036A7E280F}"/>
              </a:ext>
            </a:extLst>
          </p:cNvPr>
          <p:cNvGrpSpPr/>
          <p:nvPr/>
        </p:nvGrpSpPr>
        <p:grpSpPr>
          <a:xfrm flipH="1">
            <a:off x="516315" y="1608613"/>
            <a:ext cx="3485928" cy="636612"/>
            <a:chOff x="2153502" y="2017026"/>
            <a:chExt cx="2286358" cy="376921"/>
          </a:xfrm>
        </p:grpSpPr>
        <p:sp>
          <p:nvSpPr>
            <p:cNvPr id="11"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13" name="Text Placeholder 35">
            <a:extLst>
              <a:ext uri="{FF2B5EF4-FFF2-40B4-BE49-F238E27FC236}">
                <a16:creationId xmlns:a16="http://schemas.microsoft.com/office/drawing/2014/main" id="{14C2614C-27D9-47AA-B897-6D56D3716633}"/>
              </a:ext>
            </a:extLst>
          </p:cNvPr>
          <p:cNvSpPr txBox="1">
            <a:spLocks/>
          </p:cNvSpPr>
          <p:nvPr/>
        </p:nvSpPr>
        <p:spPr>
          <a:xfrm>
            <a:off x="870460" y="1600730"/>
            <a:ext cx="2301065"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smtClean="0"/>
              <a:t>Gmap.NET</a:t>
            </a:r>
            <a:endParaRPr lang="en-US" sz="2000" dirty="0"/>
          </a:p>
        </p:txBody>
      </p:sp>
      <p:sp>
        <p:nvSpPr>
          <p:cNvPr id="14" name="TextBox 13">
            <a:extLst>
              <a:ext uri="{FF2B5EF4-FFF2-40B4-BE49-F238E27FC236}">
                <a16:creationId xmlns:a16="http://schemas.microsoft.com/office/drawing/2014/main" id="{F1DDB9D6-EA69-47CB-A10D-D674037B4B0B}"/>
              </a:ext>
            </a:extLst>
          </p:cNvPr>
          <p:cNvSpPr txBox="1"/>
          <p:nvPr/>
        </p:nvSpPr>
        <p:spPr>
          <a:xfrm>
            <a:off x="523883" y="2262304"/>
            <a:ext cx="5265555" cy="707886"/>
          </a:xfrm>
          <a:prstGeom prst="rect">
            <a:avLst/>
          </a:prstGeom>
          <a:noFill/>
        </p:spPr>
        <p:txBody>
          <a:bodyPr wrap="square" rtlCol="0">
            <a:spAutoFit/>
          </a:bodyPr>
          <a:lstStyle/>
          <a:p>
            <a:pPr>
              <a:spcBef>
                <a:spcPts val="1200"/>
              </a:spcBef>
            </a:pPr>
            <a:r>
              <a:rPr lang="en-US" altLang="ko-KR" sz="2000" smtClean="0">
                <a:solidFill>
                  <a:schemeClr val="tx1">
                    <a:lumMod val="75000"/>
                    <a:lumOff val="25000"/>
                  </a:schemeClr>
                </a:solidFill>
                <a:cs typeface="Arial" pitchFamily="34" charset="0"/>
              </a:rPr>
              <a:t>Là bộ control mã nguồn mở trên nền tảng .NET</a:t>
            </a:r>
          </a:p>
        </p:txBody>
      </p:sp>
      <p:sp>
        <p:nvSpPr>
          <p:cNvPr id="15" name="TextBox 14"/>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12</a:t>
            </a:r>
            <a:endParaRPr lang="en-US" dirty="0">
              <a:solidFill>
                <a:schemeClr val="bg1"/>
              </a:solidFill>
            </a:endParaRPr>
          </a:p>
        </p:txBody>
      </p:sp>
    </p:spTree>
    <p:extLst>
      <p:ext uri="{BB962C8B-B14F-4D97-AF65-F5344CB8AC3E}">
        <p14:creationId xmlns:p14="http://schemas.microsoft.com/office/powerpoint/2010/main" val="216452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BẢN ĐỒ SỐ</a:t>
            </a:r>
            <a:endParaRPr lang="en-GB" dirty="0"/>
          </a:p>
        </p:txBody>
      </p:sp>
      <p:grpSp>
        <p:nvGrpSpPr>
          <p:cNvPr id="4" name="Group 3">
            <a:extLst>
              <a:ext uri="{FF2B5EF4-FFF2-40B4-BE49-F238E27FC236}">
                <a16:creationId xmlns:a16="http://schemas.microsoft.com/office/drawing/2014/main" id="{0FD99279-FAF5-4F6C-B008-BB036A7E280F}"/>
              </a:ext>
            </a:extLst>
          </p:cNvPr>
          <p:cNvGrpSpPr/>
          <p:nvPr/>
        </p:nvGrpSpPr>
        <p:grpSpPr>
          <a:xfrm flipH="1">
            <a:off x="527604" y="1583651"/>
            <a:ext cx="3485928" cy="636612"/>
            <a:chOff x="2153502" y="2017026"/>
            <a:chExt cx="2286358" cy="376921"/>
          </a:xfrm>
        </p:grpSpPr>
        <p:sp>
          <p:nvSpPr>
            <p:cNvPr id="5"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7" name="Text Placeholder 35">
            <a:extLst>
              <a:ext uri="{FF2B5EF4-FFF2-40B4-BE49-F238E27FC236}">
                <a16:creationId xmlns:a16="http://schemas.microsoft.com/office/drawing/2014/main" id="{14C2614C-27D9-47AA-B897-6D56D3716633}"/>
              </a:ext>
            </a:extLst>
          </p:cNvPr>
          <p:cNvSpPr txBox="1">
            <a:spLocks/>
          </p:cNvSpPr>
          <p:nvPr/>
        </p:nvSpPr>
        <p:spPr>
          <a:xfrm>
            <a:off x="881749" y="1575768"/>
            <a:ext cx="2459327"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smtClean="0"/>
              <a:t>Google Map API</a:t>
            </a:r>
            <a:endParaRPr lang="en-US" sz="2000" dirty="0"/>
          </a:p>
        </p:txBody>
      </p:sp>
      <p:sp>
        <p:nvSpPr>
          <p:cNvPr id="8" name="TextBox 7">
            <a:extLst>
              <a:ext uri="{FF2B5EF4-FFF2-40B4-BE49-F238E27FC236}">
                <a16:creationId xmlns:a16="http://schemas.microsoft.com/office/drawing/2014/main" id="{F1DDB9D6-EA69-47CB-A10D-D674037B4B0B}"/>
              </a:ext>
            </a:extLst>
          </p:cNvPr>
          <p:cNvSpPr txBox="1"/>
          <p:nvPr/>
        </p:nvSpPr>
        <p:spPr>
          <a:xfrm>
            <a:off x="535173" y="2237342"/>
            <a:ext cx="4792966" cy="1323439"/>
          </a:xfrm>
          <a:prstGeom prst="rect">
            <a:avLst/>
          </a:prstGeom>
          <a:noFill/>
        </p:spPr>
        <p:txBody>
          <a:bodyPr wrap="square" rtlCol="0">
            <a:spAutoFit/>
          </a:bodyPr>
          <a:lstStyle/>
          <a:p>
            <a:r>
              <a:rPr lang="en-GB" sz="2000">
                <a:latin typeface="Arial (Body)"/>
              </a:rPr>
              <a:t>Là cổng kết nối các tính năng hiện có của Google Map dành cho các lập trình viên để phát triển các ứng dụng bên thứ ba</a:t>
            </a:r>
          </a:p>
        </p:txBody>
      </p:sp>
      <p:grpSp>
        <p:nvGrpSpPr>
          <p:cNvPr id="15" name="Group 14">
            <a:extLst>
              <a:ext uri="{FF2B5EF4-FFF2-40B4-BE49-F238E27FC236}">
                <a16:creationId xmlns:a16="http://schemas.microsoft.com/office/drawing/2014/main" id="{0FD99279-FAF5-4F6C-B008-BB036A7E280F}"/>
              </a:ext>
            </a:extLst>
          </p:cNvPr>
          <p:cNvGrpSpPr/>
          <p:nvPr/>
        </p:nvGrpSpPr>
        <p:grpSpPr>
          <a:xfrm flipH="1">
            <a:off x="535172" y="3585743"/>
            <a:ext cx="3485928" cy="636612"/>
            <a:chOff x="2153502" y="2017026"/>
            <a:chExt cx="2286358" cy="376921"/>
          </a:xfrm>
        </p:grpSpPr>
        <p:sp>
          <p:nvSpPr>
            <p:cNvPr id="16"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18" name="Text Placeholder 35">
            <a:extLst>
              <a:ext uri="{FF2B5EF4-FFF2-40B4-BE49-F238E27FC236}">
                <a16:creationId xmlns:a16="http://schemas.microsoft.com/office/drawing/2014/main" id="{14C2614C-27D9-47AA-B897-6D56D3716633}"/>
              </a:ext>
            </a:extLst>
          </p:cNvPr>
          <p:cNvSpPr txBox="1">
            <a:spLocks/>
          </p:cNvSpPr>
          <p:nvPr/>
        </p:nvSpPr>
        <p:spPr>
          <a:xfrm>
            <a:off x="889317" y="3577860"/>
            <a:ext cx="2459327"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smtClean="0"/>
              <a:t>Các API sử dụng</a:t>
            </a:r>
            <a:endParaRPr lang="en-US" sz="2000" dirty="0"/>
          </a:p>
        </p:txBody>
      </p:sp>
      <p:sp>
        <p:nvSpPr>
          <p:cNvPr id="19" name="TextBox 18">
            <a:extLst>
              <a:ext uri="{FF2B5EF4-FFF2-40B4-BE49-F238E27FC236}">
                <a16:creationId xmlns:a16="http://schemas.microsoft.com/office/drawing/2014/main" id="{F1DDB9D6-EA69-47CB-A10D-D674037B4B0B}"/>
              </a:ext>
            </a:extLst>
          </p:cNvPr>
          <p:cNvSpPr txBox="1"/>
          <p:nvPr/>
        </p:nvSpPr>
        <p:spPr>
          <a:xfrm>
            <a:off x="535172" y="4260785"/>
            <a:ext cx="3833381" cy="1938992"/>
          </a:xfrm>
          <a:prstGeom prst="rect">
            <a:avLst/>
          </a:prstGeom>
          <a:noFill/>
        </p:spPr>
        <p:txBody>
          <a:bodyPr wrap="square" rtlCol="0">
            <a:spAutoFit/>
          </a:bodyPr>
          <a:lstStyle/>
          <a:p>
            <a:pPr marL="342900" indent="-342900">
              <a:buFont typeface="Arial" panose="020B0604020202020204" pitchFamily="34" charset="0"/>
              <a:buChar char="•"/>
            </a:pPr>
            <a:r>
              <a:rPr lang="en-GB" sz="2000">
                <a:latin typeface="Arial (Body)"/>
              </a:rPr>
              <a:t>Geocoding API: Cho phép chuyển đổi địa chỉ thông thường thành tọa độ địa lý và ngược lại</a:t>
            </a:r>
            <a:r>
              <a:rPr lang="en-GB" sz="2000" smtClean="0">
                <a:latin typeface="Arial (Body)"/>
              </a:rPr>
              <a:t>.</a:t>
            </a:r>
          </a:p>
          <a:p>
            <a:pPr marL="342900" indent="-342900">
              <a:buFont typeface="Arial" panose="020B0604020202020204" pitchFamily="34" charset="0"/>
              <a:buChar char="•"/>
            </a:pPr>
            <a:r>
              <a:rPr lang="en-GB" sz="2000">
                <a:latin typeface="Arial (Body)"/>
              </a:rPr>
              <a:t>Direction API: Là dịch vụ tính toán đường đi giữa các vị trí</a:t>
            </a:r>
            <a:r>
              <a:rPr lang="en-GB" sz="2000" smtClean="0">
                <a:latin typeface="Arial (Body)"/>
              </a:rPr>
              <a:t>.</a:t>
            </a:r>
            <a:endParaRPr lang="en-GB" sz="2000">
              <a:latin typeface="Arial (Body)"/>
            </a:endParaRPr>
          </a:p>
        </p:txBody>
      </p:sp>
      <p:pic>
        <p:nvPicPr>
          <p:cNvPr id="21" name="Picture 20"/>
          <p:cNvPicPr>
            <a:picLocks noChangeAspect="1"/>
          </p:cNvPicPr>
          <p:nvPr/>
        </p:nvPicPr>
        <p:blipFill>
          <a:blip r:embed="rId2"/>
          <a:stretch>
            <a:fillRect/>
          </a:stretch>
        </p:blipFill>
        <p:spPr>
          <a:xfrm>
            <a:off x="6397773" y="1731225"/>
            <a:ext cx="4562475" cy="4191000"/>
          </a:xfrm>
          <a:prstGeom prst="rect">
            <a:avLst/>
          </a:prstGeom>
        </p:spPr>
      </p:pic>
      <p:pic>
        <p:nvPicPr>
          <p:cNvPr id="22" name="Picture 21"/>
          <p:cNvPicPr>
            <a:picLocks noChangeAspect="1"/>
          </p:cNvPicPr>
          <p:nvPr/>
        </p:nvPicPr>
        <p:blipFill>
          <a:blip r:embed="rId3"/>
          <a:stretch>
            <a:fillRect/>
          </a:stretch>
        </p:blipFill>
        <p:spPr>
          <a:xfrm>
            <a:off x="5200652" y="2070131"/>
            <a:ext cx="6696075" cy="3400425"/>
          </a:xfrm>
          <a:prstGeom prst="rect">
            <a:avLst/>
          </a:prstGeom>
        </p:spPr>
      </p:pic>
      <p:sp>
        <p:nvSpPr>
          <p:cNvPr id="20" name="TextBox 19"/>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13</a:t>
            </a:r>
            <a:endParaRPr lang="en-US" dirty="0">
              <a:solidFill>
                <a:schemeClr val="bg1"/>
              </a:solidFill>
            </a:endParaRPr>
          </a:p>
        </p:txBody>
      </p:sp>
    </p:spTree>
    <p:extLst>
      <p:ext uri="{BB962C8B-B14F-4D97-AF65-F5344CB8AC3E}">
        <p14:creationId xmlns:p14="http://schemas.microsoft.com/office/powerpoint/2010/main" val="226819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fade">
                                      <p:cBhvr>
                                        <p:cTn id="25" dur="500"/>
                                        <p:tgtEl>
                                          <p:spTgt spid="1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xit" presetSubtype="21" fill="hold" nodeType="clickEffect">
                                  <p:stCondLst>
                                    <p:cond delay="0"/>
                                  </p:stCondLst>
                                  <p:childTnLst>
                                    <p:animEffect transition="out" filter="barn(inVertical)">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9">
                                            <p:txEl>
                                              <p:pRg st="1" end="1"/>
                                            </p:txEl>
                                          </p:spTgt>
                                        </p:tgtEl>
                                        <p:attrNameLst>
                                          <p:attrName>style.visibility</p:attrName>
                                        </p:attrNameLst>
                                      </p:cBhvr>
                                      <p:to>
                                        <p:strVal val="visible"/>
                                      </p:to>
                                    </p:set>
                                    <p:animEffect transition="in" filter="fade">
                                      <p:cBhvr>
                                        <p:cTn id="40" dur="500"/>
                                        <p:tgtEl>
                                          <p:spTgt spid="1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arn(inVertical)">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xit" presetSubtype="21" fill="hold" nodeType="clickEffect">
                                  <p:stCondLst>
                                    <p:cond delay="0"/>
                                  </p:stCondLst>
                                  <p:childTnLst>
                                    <p:animEffect transition="out" filter="barn(inVertical)">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smtClean="0"/>
              <a:t>Xây dựng hệ thống</a:t>
            </a:r>
            <a:endParaRPr lang="en-GB"/>
          </a:p>
        </p:txBody>
      </p:sp>
    </p:spTree>
    <p:extLst>
      <p:ext uri="{BB962C8B-B14F-4D97-AF65-F5344CB8AC3E}">
        <p14:creationId xmlns:p14="http://schemas.microsoft.com/office/powerpoint/2010/main" val="4033031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CÁC THÀNH PHẦN HỆ THỐNG</a:t>
            </a:r>
            <a:endParaRPr lang="en-GB" dirty="0"/>
          </a:p>
        </p:txBody>
      </p:sp>
      <p:pic>
        <p:nvPicPr>
          <p:cNvPr id="3" name="Picture 2"/>
          <p:cNvPicPr>
            <a:picLocks noChangeAspect="1"/>
          </p:cNvPicPr>
          <p:nvPr/>
        </p:nvPicPr>
        <p:blipFill>
          <a:blip r:embed="rId2">
            <a:duotone>
              <a:prstClr val="black"/>
              <a:schemeClr val="accent5">
                <a:lumMod val="75000"/>
                <a:tint val="45000"/>
                <a:satMod val="400000"/>
              </a:schemeClr>
            </a:duotone>
            <a:extLst>
              <a:ext uri="{28A0092B-C50C-407E-A947-70E740481C1C}">
                <a14:useLocalDpi xmlns:a14="http://schemas.microsoft.com/office/drawing/2010/main" val="0"/>
              </a:ext>
            </a:extLst>
          </a:blip>
          <a:stretch>
            <a:fillRect/>
          </a:stretch>
        </p:blipFill>
        <p:spPr>
          <a:xfrm>
            <a:off x="7667779" y="2194073"/>
            <a:ext cx="1991586" cy="1991586"/>
          </a:xfrm>
          <a:prstGeom prst="rect">
            <a:avLst/>
          </a:prstGeom>
        </p:spPr>
      </p:pic>
      <p:sp>
        <p:nvSpPr>
          <p:cNvPr id="4" name="TextBox 3">
            <a:extLst>
              <a:ext uri="{FF2B5EF4-FFF2-40B4-BE49-F238E27FC236}">
                <a16:creationId xmlns:a16="http://schemas.microsoft.com/office/drawing/2014/main" id="{F586C8B8-228C-426B-9D2F-B67F4A8CA883}"/>
              </a:ext>
            </a:extLst>
          </p:cNvPr>
          <p:cNvSpPr txBox="1"/>
          <p:nvPr/>
        </p:nvSpPr>
        <p:spPr>
          <a:xfrm>
            <a:off x="502946" y="2670412"/>
            <a:ext cx="4492385" cy="1200329"/>
          </a:xfrm>
          <a:prstGeom prst="rect">
            <a:avLst/>
          </a:prstGeom>
          <a:noFill/>
        </p:spPr>
        <p:txBody>
          <a:bodyPr wrap="square" rtlCol="0">
            <a:spAutoFit/>
          </a:bodyPr>
          <a:lstStyle/>
          <a:p>
            <a:pPr algn="r"/>
            <a:r>
              <a:rPr lang="en-US" altLang="ko-KR" sz="3600" b="1" smtClean="0">
                <a:solidFill>
                  <a:schemeClr val="tx1">
                    <a:lumMod val="65000"/>
                    <a:lumOff val="35000"/>
                  </a:schemeClr>
                </a:solidFill>
                <a:latin typeface="+mj-lt"/>
                <a:cs typeface="Arial" pitchFamily="34" charset="0"/>
              </a:rPr>
              <a:t>Server đồng bộ và lưu trữ dữ liệu</a:t>
            </a:r>
            <a:endParaRPr lang="ko-KR" altLang="en-US" sz="3600" b="1" dirty="0">
              <a:solidFill>
                <a:schemeClr val="tx1">
                  <a:lumMod val="65000"/>
                  <a:lumOff val="35000"/>
                </a:schemeClr>
              </a:solidFill>
              <a:latin typeface="+mj-lt"/>
              <a:cs typeface="Arial" pitchFamily="34" charset="0"/>
            </a:endParaRPr>
          </a:p>
        </p:txBody>
      </p:sp>
      <p:pic>
        <p:nvPicPr>
          <p:cNvPr id="5" name="Picture 4"/>
          <p:cNvPicPr>
            <a:picLocks noChangeAspect="1"/>
          </p:cNvPicPr>
          <p:nvPr/>
        </p:nvPicPr>
        <p:blipFill>
          <a:blip r:embed="rId3">
            <a:duotone>
              <a:prstClr val="black"/>
              <a:srgbClr val="CCFF99">
                <a:tint val="45000"/>
                <a:satMod val="400000"/>
              </a:srgbClr>
            </a:duotone>
            <a:extLst>
              <a:ext uri="{28A0092B-C50C-407E-A947-70E740481C1C}">
                <a14:useLocalDpi xmlns:a14="http://schemas.microsoft.com/office/drawing/2010/main" val="0"/>
              </a:ext>
            </a:extLst>
          </a:blip>
          <a:stretch>
            <a:fillRect/>
          </a:stretch>
        </p:blipFill>
        <p:spPr>
          <a:xfrm>
            <a:off x="7617796" y="2194073"/>
            <a:ext cx="1992942" cy="1992942"/>
          </a:xfrm>
          <a:prstGeom prst="rect">
            <a:avLst/>
          </a:prstGeom>
        </p:spPr>
      </p:pic>
      <p:sp>
        <p:nvSpPr>
          <p:cNvPr id="6" name="TextBox 5">
            <a:extLst>
              <a:ext uri="{FF2B5EF4-FFF2-40B4-BE49-F238E27FC236}">
                <a16:creationId xmlns:a16="http://schemas.microsoft.com/office/drawing/2014/main" id="{F586C8B8-228C-426B-9D2F-B67F4A8CA883}"/>
              </a:ext>
            </a:extLst>
          </p:cNvPr>
          <p:cNvSpPr txBox="1"/>
          <p:nvPr/>
        </p:nvSpPr>
        <p:spPr>
          <a:xfrm>
            <a:off x="502946" y="2670412"/>
            <a:ext cx="4492385" cy="1200329"/>
          </a:xfrm>
          <a:prstGeom prst="rect">
            <a:avLst/>
          </a:prstGeom>
          <a:noFill/>
        </p:spPr>
        <p:txBody>
          <a:bodyPr wrap="square" rtlCol="0">
            <a:spAutoFit/>
          </a:bodyPr>
          <a:lstStyle/>
          <a:p>
            <a:pPr algn="r"/>
            <a:r>
              <a:rPr lang="en-US" altLang="ko-KR" sz="3600" b="1" smtClean="0">
                <a:solidFill>
                  <a:schemeClr val="tx1">
                    <a:lumMod val="65000"/>
                    <a:lumOff val="35000"/>
                  </a:schemeClr>
                </a:solidFill>
                <a:latin typeface="+mj-lt"/>
                <a:cs typeface="Arial" pitchFamily="34" charset="0"/>
              </a:rPr>
              <a:t>Module nhận dạng biển số</a:t>
            </a:r>
            <a:endParaRPr lang="ko-KR" altLang="en-US" sz="3600" b="1" dirty="0">
              <a:solidFill>
                <a:schemeClr val="tx1">
                  <a:lumMod val="65000"/>
                  <a:lumOff val="35000"/>
                </a:schemeClr>
              </a:solidFill>
              <a:latin typeface="+mj-lt"/>
              <a:cs typeface="Arial" pitchFamily="34" charset="0"/>
            </a:endParaRPr>
          </a:p>
        </p:txBody>
      </p:sp>
      <p:sp>
        <p:nvSpPr>
          <p:cNvPr id="7" name="TextBox 6">
            <a:extLst>
              <a:ext uri="{FF2B5EF4-FFF2-40B4-BE49-F238E27FC236}">
                <a16:creationId xmlns:a16="http://schemas.microsoft.com/office/drawing/2014/main" id="{F586C8B8-228C-426B-9D2F-B67F4A8CA883}"/>
              </a:ext>
            </a:extLst>
          </p:cNvPr>
          <p:cNvSpPr txBox="1"/>
          <p:nvPr/>
        </p:nvSpPr>
        <p:spPr>
          <a:xfrm>
            <a:off x="502945" y="2670412"/>
            <a:ext cx="4492385" cy="1200329"/>
          </a:xfrm>
          <a:prstGeom prst="rect">
            <a:avLst/>
          </a:prstGeom>
          <a:noFill/>
        </p:spPr>
        <p:txBody>
          <a:bodyPr wrap="square" rtlCol="0">
            <a:spAutoFit/>
          </a:bodyPr>
          <a:lstStyle/>
          <a:p>
            <a:pPr algn="r"/>
            <a:r>
              <a:rPr lang="en-US" altLang="ko-KR" sz="3600" b="1" smtClean="0">
                <a:solidFill>
                  <a:schemeClr val="tx1">
                    <a:lumMod val="65000"/>
                    <a:lumOff val="35000"/>
                  </a:schemeClr>
                </a:solidFill>
                <a:latin typeface="+mj-lt"/>
                <a:cs typeface="Arial" pitchFamily="34" charset="0"/>
              </a:rPr>
              <a:t>Phần mềm người dùng</a:t>
            </a:r>
            <a:endParaRPr lang="ko-KR" altLang="en-US" sz="3600" b="1" dirty="0">
              <a:solidFill>
                <a:schemeClr val="tx1">
                  <a:lumMod val="65000"/>
                  <a:lumOff val="35000"/>
                </a:schemeClr>
              </a:solidFill>
              <a:latin typeface="+mj-lt"/>
              <a:cs typeface="Arial"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7797" y="2553649"/>
            <a:ext cx="2091551" cy="1433857"/>
          </a:xfrm>
          <a:prstGeom prst="rect">
            <a:avLst/>
          </a:prstGeom>
        </p:spPr>
      </p:pic>
      <p:sp>
        <p:nvSpPr>
          <p:cNvPr id="9" name="TextBox 8"/>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15</a:t>
            </a:r>
            <a:endParaRPr lang="en-US" dirty="0">
              <a:solidFill>
                <a:schemeClr val="bg1"/>
              </a:solidFill>
            </a:endParaRPr>
          </a:p>
        </p:txBody>
      </p:sp>
    </p:spTree>
    <p:extLst>
      <p:ext uri="{BB962C8B-B14F-4D97-AF65-F5344CB8AC3E}">
        <p14:creationId xmlns:p14="http://schemas.microsoft.com/office/powerpoint/2010/main" val="312427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6" presetClass="exit" presetSubtype="21" fill="hold" nodeType="withEffect">
                                  <p:stCondLst>
                                    <p:cond delay="0"/>
                                  </p:stCondLst>
                                  <p:childTnLst>
                                    <p:animEffect transition="out" filter="barn(inVertic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6" presetClass="exit" presetSubtype="21" fill="hold" nodeType="withEffect">
                                  <p:stCondLst>
                                    <p:cond delay="0"/>
                                  </p:stCondLst>
                                  <p:childTnLst>
                                    <p:animEffect transition="out" filter="barn(inVertical)">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6" presetClass="entr" presetSubtype="21"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05921" y="966128"/>
            <a:ext cx="1058133" cy="725400"/>
          </a:xfrm>
          <a:prstGeom prst="rect">
            <a:avLst/>
          </a:prstGeom>
        </p:spPr>
      </p:pic>
      <p:cxnSp>
        <p:nvCxnSpPr>
          <p:cNvPr id="5" name="Straight Arrow Connector 4"/>
          <p:cNvCxnSpPr/>
          <p:nvPr/>
        </p:nvCxnSpPr>
        <p:spPr>
          <a:xfrm flipH="1">
            <a:off x="8391359" y="592972"/>
            <a:ext cx="888258" cy="630836"/>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hqprint">
            <a:duotone>
              <a:prstClr val="black"/>
              <a:schemeClr val="accent2">
                <a:tint val="45000"/>
                <a:satMod val="400000"/>
              </a:schemeClr>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flipH="1">
            <a:off x="9534226" y="186725"/>
            <a:ext cx="693433" cy="693433"/>
          </a:xfrm>
          <a:prstGeom prst="rect">
            <a:avLst/>
          </a:prstGeom>
        </p:spPr>
      </p:pic>
      <p:cxnSp>
        <p:nvCxnSpPr>
          <p:cNvPr id="10" name="Straight Arrow Connector 9"/>
          <p:cNvCxnSpPr/>
          <p:nvPr/>
        </p:nvCxnSpPr>
        <p:spPr>
          <a:xfrm flipH="1">
            <a:off x="8391359" y="1328828"/>
            <a:ext cx="939743"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cstate="hqprint">
            <a:duotone>
              <a:prstClr val="black"/>
              <a:schemeClr val="accent2">
                <a:tint val="45000"/>
                <a:satMod val="400000"/>
              </a:schemeClr>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flipH="1">
            <a:off x="9534226" y="1012072"/>
            <a:ext cx="693433" cy="693433"/>
          </a:xfrm>
          <a:prstGeom prst="rect">
            <a:avLst/>
          </a:prstGeom>
        </p:spPr>
      </p:pic>
      <p:cxnSp>
        <p:nvCxnSpPr>
          <p:cNvPr id="12" name="Straight Arrow Connector 11"/>
          <p:cNvCxnSpPr/>
          <p:nvPr/>
        </p:nvCxnSpPr>
        <p:spPr>
          <a:xfrm flipH="1" flipV="1">
            <a:off x="8391361" y="1513291"/>
            <a:ext cx="1142865" cy="88241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cstate="hqprint">
            <a:duotone>
              <a:prstClr val="black"/>
              <a:schemeClr val="accent2">
                <a:tint val="45000"/>
                <a:satMod val="400000"/>
              </a:schemeClr>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flipH="1">
            <a:off x="9534226" y="2395705"/>
            <a:ext cx="693433" cy="693433"/>
          </a:xfrm>
          <a:prstGeom prst="rect">
            <a:avLst/>
          </a:prstGeom>
        </p:spPr>
      </p:pic>
      <p:pic>
        <p:nvPicPr>
          <p:cNvPr id="23" name="Picture 22"/>
          <p:cNvPicPr>
            <a:picLocks noChangeAspect="1"/>
          </p:cNvPicPr>
          <p:nvPr/>
        </p:nvPicPr>
        <p:blipFill>
          <a:blip r:embed="rId6"/>
          <a:stretch>
            <a:fillRect/>
          </a:stretch>
        </p:blipFill>
        <p:spPr>
          <a:xfrm>
            <a:off x="9685822" y="1810537"/>
            <a:ext cx="81292" cy="73163"/>
          </a:xfrm>
          <a:prstGeom prst="rect">
            <a:avLst/>
          </a:prstGeom>
        </p:spPr>
      </p:pic>
      <p:pic>
        <p:nvPicPr>
          <p:cNvPr id="24" name="Picture 23"/>
          <p:cNvPicPr>
            <a:picLocks noChangeAspect="1"/>
          </p:cNvPicPr>
          <p:nvPr/>
        </p:nvPicPr>
        <p:blipFill>
          <a:blip r:embed="rId6"/>
          <a:stretch>
            <a:fillRect/>
          </a:stretch>
        </p:blipFill>
        <p:spPr>
          <a:xfrm>
            <a:off x="9684309" y="2226907"/>
            <a:ext cx="81292" cy="73163"/>
          </a:xfrm>
          <a:prstGeom prst="rect">
            <a:avLst/>
          </a:prstGeom>
        </p:spPr>
      </p:pic>
      <p:pic>
        <p:nvPicPr>
          <p:cNvPr id="25" name="Picture 24"/>
          <p:cNvPicPr>
            <a:picLocks noChangeAspect="1"/>
          </p:cNvPicPr>
          <p:nvPr/>
        </p:nvPicPr>
        <p:blipFill>
          <a:blip r:embed="rId6"/>
          <a:stretch>
            <a:fillRect/>
          </a:stretch>
        </p:blipFill>
        <p:spPr>
          <a:xfrm>
            <a:off x="9684309" y="2037013"/>
            <a:ext cx="81292" cy="73163"/>
          </a:xfrm>
          <a:prstGeom prst="rect">
            <a:avLst/>
          </a:prstGeom>
        </p:spPr>
      </p:pic>
      <p:pic>
        <p:nvPicPr>
          <p:cNvPr id="34" name="Picture 3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174802" y="4177767"/>
            <a:ext cx="1058133" cy="725400"/>
          </a:xfrm>
          <a:prstGeom prst="rect">
            <a:avLst/>
          </a:prstGeom>
        </p:spPr>
      </p:pic>
      <p:cxnSp>
        <p:nvCxnSpPr>
          <p:cNvPr id="35" name="Straight Arrow Connector 34"/>
          <p:cNvCxnSpPr/>
          <p:nvPr/>
        </p:nvCxnSpPr>
        <p:spPr>
          <a:xfrm flipH="1">
            <a:off x="8360240" y="3804611"/>
            <a:ext cx="888258" cy="630836"/>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cstate="hqprint">
            <a:duotone>
              <a:prstClr val="black"/>
              <a:schemeClr val="accent2">
                <a:tint val="45000"/>
                <a:satMod val="400000"/>
              </a:schemeClr>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flipH="1">
            <a:off x="9503107" y="3398364"/>
            <a:ext cx="693433" cy="693433"/>
          </a:xfrm>
          <a:prstGeom prst="rect">
            <a:avLst/>
          </a:prstGeom>
        </p:spPr>
      </p:pic>
      <p:cxnSp>
        <p:nvCxnSpPr>
          <p:cNvPr id="37" name="Straight Arrow Connector 36"/>
          <p:cNvCxnSpPr/>
          <p:nvPr/>
        </p:nvCxnSpPr>
        <p:spPr>
          <a:xfrm flipH="1">
            <a:off x="8360240" y="4540467"/>
            <a:ext cx="939743"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4" cstate="hqprint">
            <a:duotone>
              <a:prstClr val="black"/>
              <a:schemeClr val="accent2">
                <a:tint val="45000"/>
                <a:satMod val="400000"/>
              </a:schemeClr>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flipH="1">
            <a:off x="9503107" y="4223711"/>
            <a:ext cx="693433" cy="693433"/>
          </a:xfrm>
          <a:prstGeom prst="rect">
            <a:avLst/>
          </a:prstGeom>
        </p:spPr>
      </p:pic>
      <p:cxnSp>
        <p:nvCxnSpPr>
          <p:cNvPr id="39" name="Straight Arrow Connector 38"/>
          <p:cNvCxnSpPr/>
          <p:nvPr/>
        </p:nvCxnSpPr>
        <p:spPr>
          <a:xfrm flipH="1" flipV="1">
            <a:off x="8360242" y="4724930"/>
            <a:ext cx="1142865" cy="88241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cstate="hqprint">
            <a:duotone>
              <a:prstClr val="black"/>
              <a:schemeClr val="accent2">
                <a:tint val="45000"/>
                <a:satMod val="400000"/>
              </a:schemeClr>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flipH="1">
            <a:off x="9503107" y="5607344"/>
            <a:ext cx="693433" cy="693433"/>
          </a:xfrm>
          <a:prstGeom prst="rect">
            <a:avLst/>
          </a:prstGeom>
        </p:spPr>
      </p:pic>
      <p:pic>
        <p:nvPicPr>
          <p:cNvPr id="41" name="Picture 40"/>
          <p:cNvPicPr>
            <a:picLocks noChangeAspect="1"/>
          </p:cNvPicPr>
          <p:nvPr/>
        </p:nvPicPr>
        <p:blipFill>
          <a:blip r:embed="rId6"/>
          <a:stretch>
            <a:fillRect/>
          </a:stretch>
        </p:blipFill>
        <p:spPr>
          <a:xfrm>
            <a:off x="9654703" y="5022176"/>
            <a:ext cx="81292" cy="73163"/>
          </a:xfrm>
          <a:prstGeom prst="rect">
            <a:avLst/>
          </a:prstGeom>
        </p:spPr>
      </p:pic>
      <p:pic>
        <p:nvPicPr>
          <p:cNvPr id="42" name="Picture 41"/>
          <p:cNvPicPr>
            <a:picLocks noChangeAspect="1"/>
          </p:cNvPicPr>
          <p:nvPr/>
        </p:nvPicPr>
        <p:blipFill>
          <a:blip r:embed="rId6"/>
          <a:stretch>
            <a:fillRect/>
          </a:stretch>
        </p:blipFill>
        <p:spPr>
          <a:xfrm>
            <a:off x="9653190" y="5438546"/>
            <a:ext cx="81292" cy="73163"/>
          </a:xfrm>
          <a:prstGeom prst="rect">
            <a:avLst/>
          </a:prstGeom>
        </p:spPr>
      </p:pic>
      <p:pic>
        <p:nvPicPr>
          <p:cNvPr id="43" name="Picture 42"/>
          <p:cNvPicPr>
            <a:picLocks noChangeAspect="1"/>
          </p:cNvPicPr>
          <p:nvPr/>
        </p:nvPicPr>
        <p:blipFill>
          <a:blip r:embed="rId6"/>
          <a:stretch>
            <a:fillRect/>
          </a:stretch>
        </p:blipFill>
        <p:spPr>
          <a:xfrm>
            <a:off x="9653190" y="5248652"/>
            <a:ext cx="81292" cy="73163"/>
          </a:xfrm>
          <a:prstGeom prst="rect">
            <a:avLst/>
          </a:prstGeom>
        </p:spPr>
      </p:pic>
      <p:pic>
        <p:nvPicPr>
          <p:cNvPr id="44" name="Picture 4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882892" y="4177767"/>
            <a:ext cx="1058133" cy="725400"/>
          </a:xfrm>
          <a:prstGeom prst="rect">
            <a:avLst/>
          </a:prstGeom>
        </p:spPr>
      </p:pic>
      <p:cxnSp>
        <p:nvCxnSpPr>
          <p:cNvPr id="45" name="Straight Arrow Connector 44"/>
          <p:cNvCxnSpPr/>
          <p:nvPr/>
        </p:nvCxnSpPr>
        <p:spPr>
          <a:xfrm flipH="1">
            <a:off x="4068330" y="3804611"/>
            <a:ext cx="888258" cy="630836"/>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4" cstate="hqprint">
            <a:duotone>
              <a:prstClr val="black"/>
              <a:schemeClr val="accent2">
                <a:tint val="45000"/>
                <a:satMod val="400000"/>
              </a:schemeClr>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flipH="1">
            <a:off x="5211197" y="3398364"/>
            <a:ext cx="693433" cy="693433"/>
          </a:xfrm>
          <a:prstGeom prst="rect">
            <a:avLst/>
          </a:prstGeom>
        </p:spPr>
      </p:pic>
      <p:cxnSp>
        <p:nvCxnSpPr>
          <p:cNvPr id="47" name="Straight Arrow Connector 46"/>
          <p:cNvCxnSpPr/>
          <p:nvPr/>
        </p:nvCxnSpPr>
        <p:spPr>
          <a:xfrm flipH="1">
            <a:off x="4068330" y="4540467"/>
            <a:ext cx="939743"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4" cstate="hqprint">
            <a:duotone>
              <a:prstClr val="black"/>
              <a:schemeClr val="accent2">
                <a:tint val="45000"/>
                <a:satMod val="400000"/>
              </a:schemeClr>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flipH="1">
            <a:off x="5211197" y="4223711"/>
            <a:ext cx="693433" cy="693433"/>
          </a:xfrm>
          <a:prstGeom prst="rect">
            <a:avLst/>
          </a:prstGeom>
        </p:spPr>
      </p:pic>
      <p:cxnSp>
        <p:nvCxnSpPr>
          <p:cNvPr id="49" name="Straight Arrow Connector 48"/>
          <p:cNvCxnSpPr/>
          <p:nvPr/>
        </p:nvCxnSpPr>
        <p:spPr>
          <a:xfrm flipH="1" flipV="1">
            <a:off x="4068332" y="4724930"/>
            <a:ext cx="1142865" cy="88241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4" cstate="hqprint">
            <a:duotone>
              <a:prstClr val="black"/>
              <a:schemeClr val="accent2">
                <a:tint val="45000"/>
                <a:satMod val="400000"/>
              </a:schemeClr>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flipH="1">
            <a:off x="5211197" y="5607344"/>
            <a:ext cx="693433" cy="693433"/>
          </a:xfrm>
          <a:prstGeom prst="rect">
            <a:avLst/>
          </a:prstGeom>
        </p:spPr>
      </p:pic>
      <p:pic>
        <p:nvPicPr>
          <p:cNvPr id="51" name="Picture 50"/>
          <p:cNvPicPr>
            <a:picLocks noChangeAspect="1"/>
          </p:cNvPicPr>
          <p:nvPr/>
        </p:nvPicPr>
        <p:blipFill>
          <a:blip r:embed="rId6"/>
          <a:stretch>
            <a:fillRect/>
          </a:stretch>
        </p:blipFill>
        <p:spPr>
          <a:xfrm>
            <a:off x="5362793" y="5022176"/>
            <a:ext cx="81292" cy="73163"/>
          </a:xfrm>
          <a:prstGeom prst="rect">
            <a:avLst/>
          </a:prstGeom>
        </p:spPr>
      </p:pic>
      <p:pic>
        <p:nvPicPr>
          <p:cNvPr id="52" name="Picture 51"/>
          <p:cNvPicPr>
            <a:picLocks noChangeAspect="1"/>
          </p:cNvPicPr>
          <p:nvPr/>
        </p:nvPicPr>
        <p:blipFill>
          <a:blip r:embed="rId6"/>
          <a:stretch>
            <a:fillRect/>
          </a:stretch>
        </p:blipFill>
        <p:spPr>
          <a:xfrm>
            <a:off x="5361280" y="5438546"/>
            <a:ext cx="81292" cy="73163"/>
          </a:xfrm>
          <a:prstGeom prst="rect">
            <a:avLst/>
          </a:prstGeom>
        </p:spPr>
      </p:pic>
      <p:pic>
        <p:nvPicPr>
          <p:cNvPr id="53" name="Picture 52"/>
          <p:cNvPicPr>
            <a:picLocks noChangeAspect="1"/>
          </p:cNvPicPr>
          <p:nvPr/>
        </p:nvPicPr>
        <p:blipFill>
          <a:blip r:embed="rId6"/>
          <a:stretch>
            <a:fillRect/>
          </a:stretch>
        </p:blipFill>
        <p:spPr>
          <a:xfrm>
            <a:off x="5361280" y="5248652"/>
            <a:ext cx="81292" cy="73163"/>
          </a:xfrm>
          <a:prstGeom prst="rect">
            <a:avLst/>
          </a:prstGeom>
        </p:spPr>
      </p:pic>
      <p:pic>
        <p:nvPicPr>
          <p:cNvPr id="55" name="Picture 54"/>
          <p:cNvPicPr>
            <a:picLocks noChangeAspect="1"/>
          </p:cNvPicPr>
          <p:nvPr/>
        </p:nvPicPr>
        <p:blipFill>
          <a:blip r:embed="rId7">
            <a:duotone>
              <a:prstClr val="black"/>
              <a:schemeClr val="accent5">
                <a:lumMod val="75000"/>
                <a:tint val="45000"/>
                <a:satMod val="400000"/>
              </a:schemeClr>
            </a:duotone>
            <a:extLst>
              <a:ext uri="{28A0092B-C50C-407E-A947-70E740481C1C}">
                <a14:useLocalDpi xmlns:a14="http://schemas.microsoft.com/office/drawing/2010/main" val="0"/>
              </a:ext>
            </a:extLst>
          </a:blip>
          <a:stretch>
            <a:fillRect/>
          </a:stretch>
        </p:blipFill>
        <p:spPr>
          <a:xfrm>
            <a:off x="2053727" y="966128"/>
            <a:ext cx="1991586" cy="1991586"/>
          </a:xfrm>
          <a:prstGeom prst="rect">
            <a:avLst/>
          </a:prstGeom>
        </p:spPr>
      </p:pic>
      <p:cxnSp>
        <p:nvCxnSpPr>
          <p:cNvPr id="56" name="Straight Arrow Connector 55"/>
          <p:cNvCxnSpPr/>
          <p:nvPr/>
        </p:nvCxnSpPr>
        <p:spPr>
          <a:xfrm flipH="1">
            <a:off x="4602610" y="1328828"/>
            <a:ext cx="2095530"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ight Triangle 17">
            <a:extLst>
              <a:ext uri="{FF2B5EF4-FFF2-40B4-BE49-F238E27FC236}">
                <a16:creationId xmlns:a16="http://schemas.microsoft.com/office/drawing/2014/main" id="{D61B263F-9E2B-4D6D-AE92-C6B011C62C98}"/>
              </a:ext>
            </a:extLst>
          </p:cNvPr>
          <p:cNvSpPr>
            <a:spLocks noChangeAspect="1"/>
          </p:cNvSpPr>
          <p:nvPr/>
        </p:nvSpPr>
        <p:spPr>
          <a:xfrm>
            <a:off x="3610438" y="4363856"/>
            <a:ext cx="1311870" cy="1562025"/>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TextBox 59">
            <a:extLst>
              <a:ext uri="{FF2B5EF4-FFF2-40B4-BE49-F238E27FC236}">
                <a16:creationId xmlns:a16="http://schemas.microsoft.com/office/drawing/2014/main" id="{F1DDB9D6-EA69-47CB-A10D-D674037B4B0B}"/>
              </a:ext>
            </a:extLst>
          </p:cNvPr>
          <p:cNvSpPr txBox="1"/>
          <p:nvPr/>
        </p:nvSpPr>
        <p:spPr>
          <a:xfrm>
            <a:off x="5375480" y="4596832"/>
            <a:ext cx="2462985"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Biển số xe</a:t>
            </a: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Hình ảnh</a:t>
            </a: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Thời gian phát hiện</a:t>
            </a: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Camera phát hiện</a:t>
            </a:r>
            <a:endParaRPr lang="en-US" altLang="ko-KR" dirty="0">
              <a:solidFill>
                <a:schemeClr val="tx1">
                  <a:lumMod val="75000"/>
                  <a:lumOff val="25000"/>
                </a:schemeClr>
              </a:solidFill>
              <a:cs typeface="Arial" pitchFamily="34" charset="0"/>
            </a:endParaRPr>
          </a:p>
        </p:txBody>
      </p:sp>
      <p:sp>
        <p:nvSpPr>
          <p:cNvPr id="62" name="Right Triangle 17">
            <a:extLst>
              <a:ext uri="{FF2B5EF4-FFF2-40B4-BE49-F238E27FC236}">
                <a16:creationId xmlns:a16="http://schemas.microsoft.com/office/drawing/2014/main" id="{D61B263F-9E2B-4D6D-AE92-C6B011C62C98}"/>
              </a:ext>
            </a:extLst>
          </p:cNvPr>
          <p:cNvSpPr>
            <a:spLocks noChangeAspect="1"/>
          </p:cNvSpPr>
          <p:nvPr/>
        </p:nvSpPr>
        <p:spPr>
          <a:xfrm>
            <a:off x="5411301" y="574361"/>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63" name="Picture 62"/>
          <p:cNvPicPr>
            <a:picLocks noChangeAspect="1"/>
          </p:cNvPicPr>
          <p:nvPr/>
        </p:nvPicPr>
        <p:blipFill>
          <a:blip r:embed="rId8" cstate="hqprint">
            <a:duotone>
              <a:prstClr val="black"/>
              <a:srgbClr val="CCFF99">
                <a:tint val="45000"/>
                <a:satMod val="400000"/>
              </a:srgbClr>
            </a:duotone>
            <a:extLst>
              <a:ext uri="{28A0092B-C50C-407E-A947-70E740481C1C}">
                <a14:useLocalDpi xmlns:a14="http://schemas.microsoft.com/office/drawing/2010/main" val="0"/>
              </a:ext>
            </a:extLst>
          </a:blip>
          <a:stretch>
            <a:fillRect/>
          </a:stretch>
        </p:blipFill>
        <p:spPr>
          <a:xfrm>
            <a:off x="5080408" y="4594474"/>
            <a:ext cx="1157536" cy="1157536"/>
          </a:xfrm>
          <a:prstGeom prst="rect">
            <a:avLst/>
          </a:prstGeom>
        </p:spPr>
      </p:pic>
      <p:cxnSp>
        <p:nvCxnSpPr>
          <p:cNvPr id="64" name="Straight Arrow Connector 63"/>
          <p:cNvCxnSpPr/>
          <p:nvPr/>
        </p:nvCxnSpPr>
        <p:spPr>
          <a:xfrm rot="16200000" flipH="1">
            <a:off x="3022649" y="3291515"/>
            <a:ext cx="1957219" cy="1659906"/>
          </a:xfrm>
          <a:prstGeom prst="bentConnector3">
            <a:avLst>
              <a:gd name="adj1" fmla="val 99415"/>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63"/>
          <p:cNvCxnSpPr/>
          <p:nvPr/>
        </p:nvCxnSpPr>
        <p:spPr>
          <a:xfrm rot="16200000" flipV="1">
            <a:off x="2699056" y="3272976"/>
            <a:ext cx="2310579" cy="1942906"/>
          </a:xfrm>
          <a:prstGeom prst="bentConnector3">
            <a:avLst>
              <a:gd name="adj1" fmla="val -229"/>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Right Triangle 17">
            <a:extLst>
              <a:ext uri="{FF2B5EF4-FFF2-40B4-BE49-F238E27FC236}">
                <a16:creationId xmlns:a16="http://schemas.microsoft.com/office/drawing/2014/main" id="{D61B263F-9E2B-4D6D-AE92-C6B011C62C98}"/>
              </a:ext>
            </a:extLst>
          </p:cNvPr>
          <p:cNvSpPr>
            <a:spLocks noChangeAspect="1"/>
          </p:cNvSpPr>
          <p:nvPr/>
        </p:nvSpPr>
        <p:spPr>
          <a:xfrm>
            <a:off x="3280602" y="413836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Oval 21">
            <a:extLst>
              <a:ext uri="{FF2B5EF4-FFF2-40B4-BE49-F238E27FC236}">
                <a16:creationId xmlns:a16="http://schemas.microsoft.com/office/drawing/2014/main" id="{B92F2676-D90E-40BF-8AC5-C623D6EC5932}"/>
              </a:ext>
            </a:extLst>
          </p:cNvPr>
          <p:cNvSpPr>
            <a:spLocks noChangeAspect="1"/>
          </p:cNvSpPr>
          <p:nvPr/>
        </p:nvSpPr>
        <p:spPr>
          <a:xfrm>
            <a:off x="2234047" y="4183925"/>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91" name="Straight Arrow Connector 63"/>
          <p:cNvCxnSpPr/>
          <p:nvPr/>
        </p:nvCxnSpPr>
        <p:spPr>
          <a:xfrm flipV="1">
            <a:off x="6581790" y="3374669"/>
            <a:ext cx="3059806" cy="2132342"/>
          </a:xfrm>
          <a:prstGeom prst="bentConnector3">
            <a:avLst>
              <a:gd name="adj1" fmla="val 10057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63"/>
          <p:cNvCxnSpPr/>
          <p:nvPr/>
        </p:nvCxnSpPr>
        <p:spPr>
          <a:xfrm rot="5400000">
            <a:off x="5600300" y="2906509"/>
            <a:ext cx="3289539" cy="1385521"/>
          </a:xfrm>
          <a:prstGeom prst="bentConnector3">
            <a:avLst>
              <a:gd name="adj1" fmla="val 100249"/>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36">
            <a:extLst>
              <a:ext uri="{FF2B5EF4-FFF2-40B4-BE49-F238E27FC236}">
                <a16:creationId xmlns:a16="http://schemas.microsoft.com/office/drawing/2014/main" id="{11A06711-0A15-47E5-AAA2-F0E6DC05BD1B}"/>
              </a:ext>
            </a:extLst>
          </p:cNvPr>
          <p:cNvSpPr/>
          <p:nvPr/>
        </p:nvSpPr>
        <p:spPr>
          <a:xfrm>
            <a:off x="8098290" y="3552181"/>
            <a:ext cx="673809" cy="51017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5" name="Frame 17">
            <a:extLst>
              <a:ext uri="{FF2B5EF4-FFF2-40B4-BE49-F238E27FC236}">
                <a16:creationId xmlns:a16="http://schemas.microsoft.com/office/drawing/2014/main" id="{1278BF84-DDF3-43F8-88E4-A0F28E4079EF}"/>
              </a:ext>
            </a:extLst>
          </p:cNvPr>
          <p:cNvSpPr/>
          <p:nvPr/>
        </p:nvSpPr>
        <p:spPr>
          <a:xfrm>
            <a:off x="6953880" y="3566381"/>
            <a:ext cx="523387" cy="495976"/>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4" name="Oval 21">
            <a:extLst>
              <a:ext uri="{FF2B5EF4-FFF2-40B4-BE49-F238E27FC236}">
                <a16:creationId xmlns:a16="http://schemas.microsoft.com/office/drawing/2014/main" id="{B92F2676-D90E-40BF-8AC5-C623D6EC5932}"/>
              </a:ext>
            </a:extLst>
          </p:cNvPr>
          <p:cNvSpPr>
            <a:spLocks noChangeAspect="1"/>
          </p:cNvSpPr>
          <p:nvPr/>
        </p:nvSpPr>
        <p:spPr>
          <a:xfrm>
            <a:off x="8772100" y="4918804"/>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115" name="Straight Arrow Connector 63"/>
          <p:cNvCxnSpPr/>
          <p:nvPr/>
        </p:nvCxnSpPr>
        <p:spPr>
          <a:xfrm rot="5400000" flipH="1" flipV="1">
            <a:off x="5593276" y="2971138"/>
            <a:ext cx="3065327" cy="982493"/>
          </a:xfrm>
          <a:prstGeom prst="bentConnector3">
            <a:avLst>
              <a:gd name="adj1" fmla="val 665"/>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5836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300"/>
                                        <p:tgtEl>
                                          <p:spTgt spid="9"/>
                                        </p:tgtEl>
                                      </p:cBhvr>
                                    </p:animEffect>
                                  </p:childTnLst>
                                </p:cTn>
                              </p:par>
                            </p:childTnLst>
                          </p:cTn>
                        </p:par>
                        <p:par>
                          <p:cTn id="13" fill="hold">
                            <p:stCondLst>
                              <p:cond delay="300"/>
                            </p:stCondLst>
                            <p:childTnLst>
                              <p:par>
                                <p:cTn id="14" presetID="16" presetClass="entr" presetSubtype="2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300"/>
                                        <p:tgtEl>
                                          <p:spTgt spid="11"/>
                                        </p:tgtEl>
                                      </p:cBhvr>
                                    </p:animEffect>
                                  </p:childTnLst>
                                </p:cTn>
                              </p:par>
                            </p:childTnLst>
                          </p:cTn>
                        </p:par>
                        <p:par>
                          <p:cTn id="17" fill="hold">
                            <p:stCondLst>
                              <p:cond delay="600"/>
                            </p:stCondLst>
                            <p:childTnLst>
                              <p:par>
                                <p:cTn id="18" presetID="16" presetClass="entr" presetSubtype="21"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arn(inVertical)">
                                      <p:cBhvr>
                                        <p:cTn id="20" dur="300"/>
                                        <p:tgtEl>
                                          <p:spTgt spid="23"/>
                                        </p:tgtEl>
                                      </p:cBhvr>
                                    </p:animEffect>
                                  </p:childTnLst>
                                </p:cTn>
                              </p:par>
                            </p:childTnLst>
                          </p:cTn>
                        </p:par>
                        <p:par>
                          <p:cTn id="21" fill="hold">
                            <p:stCondLst>
                              <p:cond delay="900"/>
                            </p:stCondLst>
                            <p:childTnLst>
                              <p:par>
                                <p:cTn id="22" presetID="16" presetClass="entr" presetSubtype="21"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300"/>
                                        <p:tgtEl>
                                          <p:spTgt spid="25"/>
                                        </p:tgtEl>
                                      </p:cBhvr>
                                    </p:animEffect>
                                  </p:childTnLst>
                                </p:cTn>
                              </p:par>
                            </p:childTnLst>
                          </p:cTn>
                        </p:par>
                        <p:par>
                          <p:cTn id="25" fill="hold">
                            <p:stCondLst>
                              <p:cond delay="1200"/>
                            </p:stCondLst>
                            <p:childTnLst>
                              <p:par>
                                <p:cTn id="26" presetID="16" presetClass="entr" presetSubtype="21"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300"/>
                                        <p:tgtEl>
                                          <p:spTgt spid="24"/>
                                        </p:tgtEl>
                                      </p:cBhvr>
                                    </p:animEffect>
                                  </p:childTnLst>
                                </p:cTn>
                              </p:par>
                            </p:childTnLst>
                          </p:cTn>
                        </p:par>
                        <p:par>
                          <p:cTn id="29" fill="hold">
                            <p:stCondLst>
                              <p:cond delay="1500"/>
                            </p:stCondLst>
                            <p:childTnLst>
                              <p:par>
                                <p:cTn id="30" presetID="16" presetClass="entr" presetSubtype="21"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3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par>
                                <p:cTn id="55" presetID="10"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par>
                                <p:cTn id="67" presetID="10"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par>
                                <p:cTn id="73" presetID="10"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childTnLst>
                                </p:cTn>
                              </p:par>
                              <p:par>
                                <p:cTn id="90" presetID="10" presetClass="entr" presetSubtype="0" fill="hold"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par>
                                <p:cTn id="93" presetID="10"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fade">
                                      <p:cBhvr>
                                        <p:cTn id="95" dur="500"/>
                                        <p:tgtEl>
                                          <p:spTgt spid="49"/>
                                        </p:tgtEl>
                                      </p:cBhvr>
                                    </p:animEffect>
                                  </p:childTnLst>
                                </p:cTn>
                              </p:par>
                              <p:par>
                                <p:cTn id="96" presetID="10" presetClass="entr" presetSubtype="0" fill="hold" nodeType="with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fade">
                                      <p:cBhvr>
                                        <p:cTn id="98" dur="500"/>
                                        <p:tgtEl>
                                          <p:spTgt spid="50"/>
                                        </p:tgtEl>
                                      </p:cBhvr>
                                    </p:animEffect>
                                  </p:childTnLst>
                                </p:cTn>
                              </p:par>
                              <p:par>
                                <p:cTn id="99" presetID="10" presetClass="entr" presetSubtype="0" fill="hold" nodeType="with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500"/>
                                        <p:tgtEl>
                                          <p:spTgt spid="51"/>
                                        </p:tgtEl>
                                      </p:cBhvr>
                                    </p:animEffect>
                                  </p:childTnLst>
                                </p:cTn>
                              </p:par>
                              <p:par>
                                <p:cTn id="102" presetID="10" presetClass="entr" presetSubtype="0" fill="hold"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500"/>
                                        <p:tgtEl>
                                          <p:spTgt spid="52"/>
                                        </p:tgtEl>
                                      </p:cBhvr>
                                    </p:animEffect>
                                  </p:childTnLst>
                                </p:cTn>
                              </p:par>
                              <p:par>
                                <p:cTn id="105" presetID="10" presetClass="entr" presetSubtype="0" fill="hold" nodeType="with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fade">
                                      <p:cBhvr>
                                        <p:cTn id="107" dur="500"/>
                                        <p:tgtEl>
                                          <p:spTgt spid="5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34"/>
                                        </p:tgtEl>
                                      </p:cBhvr>
                                    </p:animEffect>
                                    <p:set>
                                      <p:cBhvr>
                                        <p:cTn id="112" dur="1" fill="hold">
                                          <p:stCondLst>
                                            <p:cond delay="499"/>
                                          </p:stCondLst>
                                        </p:cTn>
                                        <p:tgtEl>
                                          <p:spTgt spid="34"/>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35"/>
                                        </p:tgtEl>
                                      </p:cBhvr>
                                    </p:animEffect>
                                    <p:set>
                                      <p:cBhvr>
                                        <p:cTn id="115" dur="1" fill="hold">
                                          <p:stCondLst>
                                            <p:cond delay="499"/>
                                          </p:stCondLst>
                                        </p:cTn>
                                        <p:tgtEl>
                                          <p:spTgt spid="35"/>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36"/>
                                        </p:tgtEl>
                                      </p:cBhvr>
                                    </p:animEffect>
                                    <p:set>
                                      <p:cBhvr>
                                        <p:cTn id="118" dur="1" fill="hold">
                                          <p:stCondLst>
                                            <p:cond delay="499"/>
                                          </p:stCondLst>
                                        </p:cTn>
                                        <p:tgtEl>
                                          <p:spTgt spid="36"/>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37"/>
                                        </p:tgtEl>
                                      </p:cBhvr>
                                    </p:animEffect>
                                    <p:set>
                                      <p:cBhvr>
                                        <p:cTn id="121" dur="1" fill="hold">
                                          <p:stCondLst>
                                            <p:cond delay="499"/>
                                          </p:stCondLst>
                                        </p:cTn>
                                        <p:tgtEl>
                                          <p:spTgt spid="37"/>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38"/>
                                        </p:tgtEl>
                                      </p:cBhvr>
                                    </p:animEffect>
                                    <p:set>
                                      <p:cBhvr>
                                        <p:cTn id="124" dur="1" fill="hold">
                                          <p:stCondLst>
                                            <p:cond delay="499"/>
                                          </p:stCondLst>
                                        </p:cTn>
                                        <p:tgtEl>
                                          <p:spTgt spid="38"/>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39"/>
                                        </p:tgtEl>
                                      </p:cBhvr>
                                    </p:animEffect>
                                    <p:set>
                                      <p:cBhvr>
                                        <p:cTn id="127" dur="1" fill="hold">
                                          <p:stCondLst>
                                            <p:cond delay="499"/>
                                          </p:stCondLst>
                                        </p:cTn>
                                        <p:tgtEl>
                                          <p:spTgt spid="39"/>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40"/>
                                        </p:tgtEl>
                                      </p:cBhvr>
                                    </p:animEffect>
                                    <p:set>
                                      <p:cBhvr>
                                        <p:cTn id="130" dur="1" fill="hold">
                                          <p:stCondLst>
                                            <p:cond delay="499"/>
                                          </p:stCondLst>
                                        </p:cTn>
                                        <p:tgtEl>
                                          <p:spTgt spid="40"/>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41"/>
                                        </p:tgtEl>
                                      </p:cBhvr>
                                    </p:animEffect>
                                    <p:set>
                                      <p:cBhvr>
                                        <p:cTn id="133" dur="1" fill="hold">
                                          <p:stCondLst>
                                            <p:cond delay="499"/>
                                          </p:stCondLst>
                                        </p:cTn>
                                        <p:tgtEl>
                                          <p:spTgt spid="41"/>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42"/>
                                        </p:tgtEl>
                                      </p:cBhvr>
                                    </p:animEffect>
                                    <p:set>
                                      <p:cBhvr>
                                        <p:cTn id="136" dur="1" fill="hold">
                                          <p:stCondLst>
                                            <p:cond delay="499"/>
                                          </p:stCondLst>
                                        </p:cTn>
                                        <p:tgtEl>
                                          <p:spTgt spid="42"/>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43"/>
                                        </p:tgtEl>
                                      </p:cBhvr>
                                    </p:animEffect>
                                    <p:set>
                                      <p:cBhvr>
                                        <p:cTn id="139" dur="1" fill="hold">
                                          <p:stCondLst>
                                            <p:cond delay="499"/>
                                          </p:stCondLst>
                                        </p:cTn>
                                        <p:tgtEl>
                                          <p:spTgt spid="43"/>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nodeType="clickEffect">
                                  <p:stCondLst>
                                    <p:cond delay="0"/>
                                  </p:stCondLst>
                                  <p:childTnLst>
                                    <p:animEffect transition="out" filter="fade">
                                      <p:cBhvr>
                                        <p:cTn id="143" dur="500"/>
                                        <p:tgtEl>
                                          <p:spTgt spid="44"/>
                                        </p:tgtEl>
                                      </p:cBhvr>
                                    </p:animEffect>
                                    <p:set>
                                      <p:cBhvr>
                                        <p:cTn id="144" dur="1" fill="hold">
                                          <p:stCondLst>
                                            <p:cond delay="499"/>
                                          </p:stCondLst>
                                        </p:cTn>
                                        <p:tgtEl>
                                          <p:spTgt spid="44"/>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45"/>
                                        </p:tgtEl>
                                      </p:cBhvr>
                                    </p:animEffect>
                                    <p:set>
                                      <p:cBhvr>
                                        <p:cTn id="147" dur="1" fill="hold">
                                          <p:stCondLst>
                                            <p:cond delay="499"/>
                                          </p:stCondLst>
                                        </p:cTn>
                                        <p:tgtEl>
                                          <p:spTgt spid="45"/>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46"/>
                                        </p:tgtEl>
                                      </p:cBhvr>
                                    </p:animEffect>
                                    <p:set>
                                      <p:cBhvr>
                                        <p:cTn id="150" dur="1" fill="hold">
                                          <p:stCondLst>
                                            <p:cond delay="499"/>
                                          </p:stCondLst>
                                        </p:cTn>
                                        <p:tgtEl>
                                          <p:spTgt spid="46"/>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47"/>
                                        </p:tgtEl>
                                      </p:cBhvr>
                                    </p:animEffect>
                                    <p:set>
                                      <p:cBhvr>
                                        <p:cTn id="153" dur="1" fill="hold">
                                          <p:stCondLst>
                                            <p:cond delay="499"/>
                                          </p:stCondLst>
                                        </p:cTn>
                                        <p:tgtEl>
                                          <p:spTgt spid="47"/>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48"/>
                                        </p:tgtEl>
                                      </p:cBhvr>
                                    </p:animEffect>
                                    <p:set>
                                      <p:cBhvr>
                                        <p:cTn id="156" dur="1" fill="hold">
                                          <p:stCondLst>
                                            <p:cond delay="499"/>
                                          </p:stCondLst>
                                        </p:cTn>
                                        <p:tgtEl>
                                          <p:spTgt spid="48"/>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49"/>
                                        </p:tgtEl>
                                      </p:cBhvr>
                                    </p:animEffect>
                                    <p:set>
                                      <p:cBhvr>
                                        <p:cTn id="159" dur="1" fill="hold">
                                          <p:stCondLst>
                                            <p:cond delay="499"/>
                                          </p:stCondLst>
                                        </p:cTn>
                                        <p:tgtEl>
                                          <p:spTgt spid="49"/>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51"/>
                                        </p:tgtEl>
                                      </p:cBhvr>
                                    </p:animEffect>
                                    <p:set>
                                      <p:cBhvr>
                                        <p:cTn id="165" dur="1" fill="hold">
                                          <p:stCondLst>
                                            <p:cond delay="499"/>
                                          </p:stCondLst>
                                        </p:cTn>
                                        <p:tgtEl>
                                          <p:spTgt spid="51"/>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52"/>
                                        </p:tgtEl>
                                      </p:cBhvr>
                                    </p:animEffect>
                                    <p:set>
                                      <p:cBhvr>
                                        <p:cTn id="168" dur="1" fill="hold">
                                          <p:stCondLst>
                                            <p:cond delay="499"/>
                                          </p:stCondLst>
                                        </p:cTn>
                                        <p:tgtEl>
                                          <p:spTgt spid="52"/>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53"/>
                                        </p:tgtEl>
                                      </p:cBhvr>
                                    </p:animEffect>
                                    <p:set>
                                      <p:cBhvr>
                                        <p:cTn id="171" dur="1" fill="hold">
                                          <p:stCondLst>
                                            <p:cond delay="499"/>
                                          </p:stCondLst>
                                        </p:cTn>
                                        <p:tgtEl>
                                          <p:spTgt spid="53"/>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6" presetClass="entr" presetSubtype="21" fill="hold" grpId="0" nodeType="clickEffect">
                                  <p:stCondLst>
                                    <p:cond delay="0"/>
                                  </p:stCondLst>
                                  <p:childTnLst>
                                    <p:set>
                                      <p:cBhvr>
                                        <p:cTn id="175" dur="1" fill="hold">
                                          <p:stCondLst>
                                            <p:cond delay="0"/>
                                          </p:stCondLst>
                                        </p:cTn>
                                        <p:tgtEl>
                                          <p:spTgt spid="59"/>
                                        </p:tgtEl>
                                        <p:attrNameLst>
                                          <p:attrName>style.visibility</p:attrName>
                                        </p:attrNameLst>
                                      </p:cBhvr>
                                      <p:to>
                                        <p:strVal val="visible"/>
                                      </p:to>
                                    </p:set>
                                    <p:animEffect transition="in" filter="barn(inVertical)">
                                      <p:cBhvr>
                                        <p:cTn id="176" dur="500"/>
                                        <p:tgtEl>
                                          <p:spTgt spid="59"/>
                                        </p:tgtEl>
                                      </p:cBhvr>
                                    </p:animEffect>
                                  </p:childTnLst>
                                </p:cTn>
                              </p:par>
                            </p:childTnLst>
                          </p:cTn>
                        </p:par>
                        <p:par>
                          <p:cTn id="177" fill="hold">
                            <p:stCondLst>
                              <p:cond delay="500"/>
                            </p:stCondLst>
                            <p:childTnLst>
                              <p:par>
                                <p:cTn id="178" presetID="10" presetClass="entr" presetSubtype="0" fill="hold" grpId="0" nodeType="after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fade">
                                      <p:cBhvr>
                                        <p:cTn id="180" dur="500"/>
                                        <p:tgtEl>
                                          <p:spTgt spid="60"/>
                                        </p:tgtEl>
                                      </p:cBhvr>
                                    </p:animEffect>
                                  </p:childTnLst>
                                </p:cTn>
                              </p:par>
                            </p:childTnLst>
                          </p:cTn>
                        </p:par>
                      </p:childTnLst>
                    </p:cTn>
                  </p:par>
                  <p:par>
                    <p:cTn id="181" fill="hold">
                      <p:stCondLst>
                        <p:cond delay="indefinite"/>
                      </p:stCondLst>
                      <p:childTnLst>
                        <p:par>
                          <p:cTn id="182" fill="hold">
                            <p:stCondLst>
                              <p:cond delay="0"/>
                            </p:stCondLst>
                            <p:childTnLst>
                              <p:par>
                                <p:cTn id="183" presetID="16" presetClass="exit" presetSubtype="21" fill="hold" grpId="1" nodeType="clickEffect">
                                  <p:stCondLst>
                                    <p:cond delay="0"/>
                                  </p:stCondLst>
                                  <p:childTnLst>
                                    <p:animEffect transition="out" filter="barn(inVertical)">
                                      <p:cBhvr>
                                        <p:cTn id="184" dur="500"/>
                                        <p:tgtEl>
                                          <p:spTgt spid="59"/>
                                        </p:tgtEl>
                                      </p:cBhvr>
                                    </p:animEffect>
                                    <p:set>
                                      <p:cBhvr>
                                        <p:cTn id="185" dur="1" fill="hold">
                                          <p:stCondLst>
                                            <p:cond delay="499"/>
                                          </p:stCondLst>
                                        </p:cTn>
                                        <p:tgtEl>
                                          <p:spTgt spid="59"/>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60"/>
                                        </p:tgtEl>
                                      </p:cBhvr>
                                    </p:animEffect>
                                    <p:set>
                                      <p:cBhvr>
                                        <p:cTn id="188" dur="1" fill="hold">
                                          <p:stCondLst>
                                            <p:cond delay="499"/>
                                          </p:stCondLst>
                                        </p:cTn>
                                        <p:tgtEl>
                                          <p:spTgt spid="60"/>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6" presetClass="entr" presetSubtype="21" fill="hold" grpId="0" nodeType="clickEffect">
                                  <p:stCondLst>
                                    <p:cond delay="0"/>
                                  </p:stCondLst>
                                  <p:childTnLst>
                                    <p:set>
                                      <p:cBhvr>
                                        <p:cTn id="192" dur="1" fill="hold">
                                          <p:stCondLst>
                                            <p:cond delay="0"/>
                                          </p:stCondLst>
                                        </p:cTn>
                                        <p:tgtEl>
                                          <p:spTgt spid="62"/>
                                        </p:tgtEl>
                                        <p:attrNameLst>
                                          <p:attrName>style.visibility</p:attrName>
                                        </p:attrNameLst>
                                      </p:cBhvr>
                                      <p:to>
                                        <p:strVal val="visible"/>
                                      </p:to>
                                    </p:set>
                                    <p:animEffect transition="in" filter="barn(inVertical)">
                                      <p:cBhvr>
                                        <p:cTn id="193" dur="500"/>
                                        <p:tgtEl>
                                          <p:spTgt spid="62"/>
                                        </p:tgtEl>
                                      </p:cBhvr>
                                    </p:animEffect>
                                  </p:childTnLst>
                                </p:cTn>
                              </p:par>
                              <p:par>
                                <p:cTn id="194" presetID="10" presetClass="entr" presetSubtype="0" fill="hold" nodeType="with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fade">
                                      <p:cBhvr>
                                        <p:cTn id="196" dur="500"/>
                                        <p:tgtEl>
                                          <p:spTgt spid="56"/>
                                        </p:tgtEl>
                                      </p:cBhvr>
                                    </p:animEffect>
                                  </p:childTnLst>
                                </p:cTn>
                              </p:par>
                            </p:childTnLst>
                          </p:cTn>
                        </p:par>
                      </p:childTnLst>
                    </p:cTn>
                  </p:par>
                  <p:par>
                    <p:cTn id="197" fill="hold">
                      <p:stCondLst>
                        <p:cond delay="indefinite"/>
                      </p:stCondLst>
                      <p:childTnLst>
                        <p:par>
                          <p:cTn id="198" fill="hold">
                            <p:stCondLst>
                              <p:cond delay="0"/>
                            </p:stCondLst>
                            <p:childTnLst>
                              <p:par>
                                <p:cTn id="199" presetID="16" presetClass="entr" presetSubtype="21" fill="hold" nodeType="clickEffect">
                                  <p:stCondLst>
                                    <p:cond delay="0"/>
                                  </p:stCondLst>
                                  <p:childTnLst>
                                    <p:set>
                                      <p:cBhvr>
                                        <p:cTn id="200" dur="1" fill="hold">
                                          <p:stCondLst>
                                            <p:cond delay="0"/>
                                          </p:stCondLst>
                                        </p:cTn>
                                        <p:tgtEl>
                                          <p:spTgt spid="55"/>
                                        </p:tgtEl>
                                        <p:attrNameLst>
                                          <p:attrName>style.visibility</p:attrName>
                                        </p:attrNameLst>
                                      </p:cBhvr>
                                      <p:to>
                                        <p:strVal val="visible"/>
                                      </p:to>
                                    </p:set>
                                    <p:animEffect transition="in" filter="barn(inVertical)">
                                      <p:cBhvr>
                                        <p:cTn id="201" dur="500"/>
                                        <p:tgtEl>
                                          <p:spTgt spid="55"/>
                                        </p:tgtEl>
                                      </p:cBhvr>
                                    </p:animEffect>
                                  </p:childTnLst>
                                </p:cTn>
                              </p:par>
                            </p:childTnLst>
                          </p:cTn>
                        </p:par>
                      </p:childTnLst>
                    </p:cTn>
                  </p:par>
                  <p:par>
                    <p:cTn id="202" fill="hold">
                      <p:stCondLst>
                        <p:cond delay="indefinite"/>
                      </p:stCondLst>
                      <p:childTnLst>
                        <p:par>
                          <p:cTn id="203" fill="hold">
                            <p:stCondLst>
                              <p:cond delay="0"/>
                            </p:stCondLst>
                            <p:childTnLst>
                              <p:par>
                                <p:cTn id="204" presetID="16" presetClass="entr" presetSubtype="21" fill="hold" nodeType="clickEffect">
                                  <p:stCondLst>
                                    <p:cond delay="0"/>
                                  </p:stCondLst>
                                  <p:childTnLst>
                                    <p:set>
                                      <p:cBhvr>
                                        <p:cTn id="205" dur="1" fill="hold">
                                          <p:stCondLst>
                                            <p:cond delay="0"/>
                                          </p:stCondLst>
                                        </p:cTn>
                                        <p:tgtEl>
                                          <p:spTgt spid="63"/>
                                        </p:tgtEl>
                                        <p:attrNameLst>
                                          <p:attrName>style.visibility</p:attrName>
                                        </p:attrNameLst>
                                      </p:cBhvr>
                                      <p:to>
                                        <p:strVal val="visible"/>
                                      </p:to>
                                    </p:set>
                                    <p:animEffect transition="in" filter="barn(inVertical)">
                                      <p:cBhvr>
                                        <p:cTn id="206" dur="500"/>
                                        <p:tgtEl>
                                          <p:spTgt spid="63"/>
                                        </p:tgtEl>
                                      </p:cBhvr>
                                    </p:animEffect>
                                  </p:childTnLst>
                                </p:cTn>
                              </p:par>
                            </p:childTnLst>
                          </p:cTn>
                        </p:par>
                      </p:childTnLst>
                    </p:cTn>
                  </p:par>
                  <p:par>
                    <p:cTn id="207" fill="hold">
                      <p:stCondLst>
                        <p:cond delay="indefinite"/>
                      </p:stCondLst>
                      <p:childTnLst>
                        <p:par>
                          <p:cTn id="208" fill="hold">
                            <p:stCondLst>
                              <p:cond delay="0"/>
                            </p:stCondLst>
                            <p:childTnLst>
                              <p:par>
                                <p:cTn id="209" presetID="16" presetClass="entr" presetSubtype="21" fill="hold" nodeType="clickEffect">
                                  <p:stCondLst>
                                    <p:cond delay="0"/>
                                  </p:stCondLst>
                                  <p:childTnLst>
                                    <p:set>
                                      <p:cBhvr>
                                        <p:cTn id="210" dur="1" fill="hold">
                                          <p:stCondLst>
                                            <p:cond delay="0"/>
                                          </p:stCondLst>
                                        </p:cTn>
                                        <p:tgtEl>
                                          <p:spTgt spid="64"/>
                                        </p:tgtEl>
                                        <p:attrNameLst>
                                          <p:attrName>style.visibility</p:attrName>
                                        </p:attrNameLst>
                                      </p:cBhvr>
                                      <p:to>
                                        <p:strVal val="visible"/>
                                      </p:to>
                                    </p:set>
                                    <p:animEffect transition="in" filter="barn(inVertical)">
                                      <p:cBhvr>
                                        <p:cTn id="211" dur="500"/>
                                        <p:tgtEl>
                                          <p:spTgt spid="64"/>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77"/>
                                        </p:tgtEl>
                                        <p:attrNameLst>
                                          <p:attrName>style.visibility</p:attrName>
                                        </p:attrNameLst>
                                      </p:cBhvr>
                                      <p:to>
                                        <p:strVal val="visible"/>
                                      </p:to>
                                    </p:set>
                                    <p:animEffect transition="in" filter="fade">
                                      <p:cBhvr>
                                        <p:cTn id="214" dur="500"/>
                                        <p:tgtEl>
                                          <p:spTgt spid="77"/>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nodeType="clickEffect">
                                  <p:stCondLst>
                                    <p:cond delay="0"/>
                                  </p:stCondLst>
                                  <p:childTnLst>
                                    <p:set>
                                      <p:cBhvr>
                                        <p:cTn id="218" dur="1" fill="hold">
                                          <p:stCondLst>
                                            <p:cond delay="0"/>
                                          </p:stCondLst>
                                        </p:cTn>
                                        <p:tgtEl>
                                          <p:spTgt spid="71"/>
                                        </p:tgtEl>
                                        <p:attrNameLst>
                                          <p:attrName>style.visibility</p:attrName>
                                        </p:attrNameLst>
                                      </p:cBhvr>
                                      <p:to>
                                        <p:strVal val="visible"/>
                                      </p:to>
                                    </p:set>
                                    <p:animEffect transition="in" filter="fade">
                                      <p:cBhvr>
                                        <p:cTn id="219" dur="500"/>
                                        <p:tgtEl>
                                          <p:spTgt spid="71"/>
                                        </p:tgtEl>
                                      </p:cBhvr>
                                    </p:animEffect>
                                  </p:childTnLst>
                                </p:cTn>
                              </p:par>
                              <p:par>
                                <p:cTn id="220" presetID="16" presetClass="entr" presetSubtype="21" fill="hold" grpId="0" nodeType="withEffect">
                                  <p:stCondLst>
                                    <p:cond delay="0"/>
                                  </p:stCondLst>
                                  <p:childTnLst>
                                    <p:set>
                                      <p:cBhvr>
                                        <p:cTn id="221" dur="1" fill="hold">
                                          <p:stCondLst>
                                            <p:cond delay="0"/>
                                          </p:stCondLst>
                                        </p:cTn>
                                        <p:tgtEl>
                                          <p:spTgt spid="78"/>
                                        </p:tgtEl>
                                        <p:attrNameLst>
                                          <p:attrName>style.visibility</p:attrName>
                                        </p:attrNameLst>
                                      </p:cBhvr>
                                      <p:to>
                                        <p:strVal val="visible"/>
                                      </p:to>
                                    </p:set>
                                    <p:animEffect transition="in" filter="barn(inVertical)">
                                      <p:cBhvr>
                                        <p:cTn id="222" dur="500"/>
                                        <p:tgtEl>
                                          <p:spTgt spid="78"/>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nodeType="clickEffect">
                                  <p:stCondLst>
                                    <p:cond delay="0"/>
                                  </p:stCondLst>
                                  <p:childTnLst>
                                    <p:set>
                                      <p:cBhvr>
                                        <p:cTn id="226" dur="1" fill="hold">
                                          <p:stCondLst>
                                            <p:cond delay="0"/>
                                          </p:stCondLst>
                                        </p:cTn>
                                        <p:tgtEl>
                                          <p:spTgt spid="91"/>
                                        </p:tgtEl>
                                        <p:attrNameLst>
                                          <p:attrName>style.visibility</p:attrName>
                                        </p:attrNameLst>
                                      </p:cBhvr>
                                      <p:to>
                                        <p:strVal val="visible"/>
                                      </p:to>
                                    </p:set>
                                    <p:animEffect transition="in" filter="fade">
                                      <p:cBhvr>
                                        <p:cTn id="227" dur="500"/>
                                        <p:tgtEl>
                                          <p:spTgt spid="91"/>
                                        </p:tgtEl>
                                      </p:cBhvr>
                                    </p:animEffect>
                                  </p:childTnLst>
                                </p:cTn>
                              </p:par>
                              <p:par>
                                <p:cTn id="228" presetID="16" presetClass="entr" presetSubtype="21" fill="hold" grpId="0" nodeType="withEffect">
                                  <p:stCondLst>
                                    <p:cond delay="0"/>
                                  </p:stCondLst>
                                  <p:childTnLst>
                                    <p:set>
                                      <p:cBhvr>
                                        <p:cTn id="229" dur="1" fill="hold">
                                          <p:stCondLst>
                                            <p:cond delay="0"/>
                                          </p:stCondLst>
                                        </p:cTn>
                                        <p:tgtEl>
                                          <p:spTgt spid="114"/>
                                        </p:tgtEl>
                                        <p:attrNameLst>
                                          <p:attrName>style.visibility</p:attrName>
                                        </p:attrNameLst>
                                      </p:cBhvr>
                                      <p:to>
                                        <p:strVal val="visible"/>
                                      </p:to>
                                    </p:set>
                                    <p:animEffect transition="in" filter="barn(inVertical)">
                                      <p:cBhvr>
                                        <p:cTn id="230" dur="500"/>
                                        <p:tgtEl>
                                          <p:spTgt spid="114"/>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15"/>
                                        </p:tgtEl>
                                        <p:attrNameLst>
                                          <p:attrName>style.visibility</p:attrName>
                                        </p:attrNameLst>
                                      </p:cBhvr>
                                      <p:to>
                                        <p:strVal val="visible"/>
                                      </p:to>
                                    </p:set>
                                    <p:animEffect transition="in" filter="fade">
                                      <p:cBhvr>
                                        <p:cTn id="235" dur="500"/>
                                        <p:tgtEl>
                                          <p:spTgt spid="115"/>
                                        </p:tgtEl>
                                      </p:cBhvr>
                                    </p:animEffect>
                                  </p:childTnLst>
                                </p:cTn>
                              </p:par>
                              <p:par>
                                <p:cTn id="236" presetID="16" presetClass="entr" presetSubtype="21" fill="hold" grpId="0" nodeType="withEffect">
                                  <p:stCondLst>
                                    <p:cond delay="0"/>
                                  </p:stCondLst>
                                  <p:childTnLst>
                                    <p:set>
                                      <p:cBhvr>
                                        <p:cTn id="237" dur="1" fill="hold">
                                          <p:stCondLst>
                                            <p:cond delay="0"/>
                                          </p:stCondLst>
                                        </p:cTn>
                                        <p:tgtEl>
                                          <p:spTgt spid="105"/>
                                        </p:tgtEl>
                                        <p:attrNameLst>
                                          <p:attrName>style.visibility</p:attrName>
                                        </p:attrNameLst>
                                      </p:cBhvr>
                                      <p:to>
                                        <p:strVal val="visible"/>
                                      </p:to>
                                    </p:set>
                                    <p:animEffect transition="in" filter="barn(inVertical)">
                                      <p:cBhvr>
                                        <p:cTn id="238" dur="500"/>
                                        <p:tgtEl>
                                          <p:spTgt spid="105"/>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nodeType="clickEffect">
                                  <p:stCondLst>
                                    <p:cond delay="0"/>
                                  </p:stCondLst>
                                  <p:childTnLst>
                                    <p:set>
                                      <p:cBhvr>
                                        <p:cTn id="242" dur="1" fill="hold">
                                          <p:stCondLst>
                                            <p:cond delay="0"/>
                                          </p:stCondLst>
                                        </p:cTn>
                                        <p:tgtEl>
                                          <p:spTgt spid="92"/>
                                        </p:tgtEl>
                                        <p:attrNameLst>
                                          <p:attrName>style.visibility</p:attrName>
                                        </p:attrNameLst>
                                      </p:cBhvr>
                                      <p:to>
                                        <p:strVal val="visible"/>
                                      </p:to>
                                    </p:set>
                                    <p:animEffect transition="in" filter="fade">
                                      <p:cBhvr>
                                        <p:cTn id="243" dur="500"/>
                                        <p:tgtEl>
                                          <p:spTgt spid="92"/>
                                        </p:tgtEl>
                                      </p:cBhvr>
                                    </p:animEffect>
                                  </p:childTnLst>
                                </p:cTn>
                              </p:par>
                              <p:par>
                                <p:cTn id="244" presetID="16" presetClass="entr" presetSubtype="21" fill="hold" grpId="0" nodeType="withEffect">
                                  <p:stCondLst>
                                    <p:cond delay="0"/>
                                  </p:stCondLst>
                                  <p:childTnLst>
                                    <p:set>
                                      <p:cBhvr>
                                        <p:cTn id="245" dur="1" fill="hold">
                                          <p:stCondLst>
                                            <p:cond delay="0"/>
                                          </p:stCondLst>
                                        </p:cTn>
                                        <p:tgtEl>
                                          <p:spTgt spid="104"/>
                                        </p:tgtEl>
                                        <p:attrNameLst>
                                          <p:attrName>style.visibility</p:attrName>
                                        </p:attrNameLst>
                                      </p:cBhvr>
                                      <p:to>
                                        <p:strVal val="visible"/>
                                      </p:to>
                                    </p:set>
                                    <p:animEffect transition="in" filter="barn(inVertical)">
                                      <p:cBhvr>
                                        <p:cTn id="246"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0" grpId="0"/>
      <p:bldP spid="60" grpId="1"/>
      <p:bldP spid="62" grpId="0" animBg="1"/>
      <p:bldP spid="77" grpId="0" animBg="1"/>
      <p:bldP spid="78" grpId="0" animBg="1"/>
      <p:bldP spid="104" grpId="0" animBg="1"/>
      <p:bldP spid="105" grpId="0" animBg="1"/>
      <p:bldP spid="1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20975"/>
            <a:ext cx="11896726" cy="724247"/>
          </a:xfrm>
        </p:spPr>
        <p:txBody>
          <a:bodyPr/>
          <a:lstStyle/>
          <a:p>
            <a:r>
              <a:rPr lang="en-GB" dirty="0" smtClean="0"/>
              <a:t>NHẬN DẠNG BIỂN SỐ</a:t>
            </a:r>
            <a:endParaRPr lang="en-GB" dirty="0"/>
          </a:p>
        </p:txBody>
      </p:sp>
      <p:grpSp>
        <p:nvGrpSpPr>
          <p:cNvPr id="13" name="Group 12"/>
          <p:cNvGrpSpPr/>
          <p:nvPr/>
        </p:nvGrpSpPr>
        <p:grpSpPr>
          <a:xfrm>
            <a:off x="602343" y="1336010"/>
            <a:ext cx="2991395" cy="1016000"/>
            <a:chOff x="1330476" y="2167466"/>
            <a:chExt cx="2991395" cy="1016000"/>
          </a:xfrm>
        </p:grpSpPr>
        <p:sp>
          <p:nvSpPr>
            <p:cNvPr id="9" name="Rectangle 8">
              <a:extLst>
                <a:ext uri="{FF2B5EF4-FFF2-40B4-BE49-F238E27FC236}">
                  <a16:creationId xmlns:a16="http://schemas.microsoft.com/office/drawing/2014/main" id="{95A0E7B4-2553-4ED3-8AEC-764AA25BAA83}"/>
                </a:ext>
              </a:extLst>
            </p:cNvPr>
            <p:cNvSpPr/>
            <p:nvPr/>
          </p:nvSpPr>
          <p:spPr>
            <a:xfrm>
              <a:off x="1330476" y="2167466"/>
              <a:ext cx="2991395" cy="10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16">
              <a:extLst>
                <a:ext uri="{FF2B5EF4-FFF2-40B4-BE49-F238E27FC236}">
                  <a16:creationId xmlns:a16="http://schemas.microsoft.com/office/drawing/2014/main" id="{F1978DC7-2159-40E0-A5D4-88F414868797}"/>
                </a:ext>
              </a:extLst>
            </p:cNvPr>
            <p:cNvSpPr/>
            <p:nvPr/>
          </p:nvSpPr>
          <p:spPr>
            <a:xfrm>
              <a:off x="1569720" y="2469265"/>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Text Placeholder 35">
              <a:extLst>
                <a:ext uri="{FF2B5EF4-FFF2-40B4-BE49-F238E27FC236}">
                  <a16:creationId xmlns:a16="http://schemas.microsoft.com/office/drawing/2014/main" id="{14C2614C-27D9-47AA-B897-6D56D3716633}"/>
                </a:ext>
              </a:extLst>
            </p:cNvPr>
            <p:cNvSpPr txBox="1">
              <a:spLocks/>
            </p:cNvSpPr>
            <p:nvPr/>
          </p:nvSpPr>
          <p:spPr>
            <a:xfrm>
              <a:off x="2185136" y="2332932"/>
              <a:ext cx="2136735" cy="677126"/>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ltLang="ko-KR" sz="1800" smtClean="0"/>
                <a:t>Frame đầu vào</a:t>
              </a:r>
              <a:endParaRPr lang="en-US" sz="1800" dirty="0"/>
            </a:p>
          </p:txBody>
        </p:sp>
      </p:grpSp>
      <p:grpSp>
        <p:nvGrpSpPr>
          <p:cNvPr id="22" name="Group 21"/>
          <p:cNvGrpSpPr/>
          <p:nvPr/>
        </p:nvGrpSpPr>
        <p:grpSpPr>
          <a:xfrm>
            <a:off x="620910" y="5150513"/>
            <a:ext cx="2991395" cy="1016000"/>
            <a:chOff x="1330476" y="2167466"/>
            <a:chExt cx="2991395" cy="1016000"/>
          </a:xfrm>
        </p:grpSpPr>
        <p:sp>
          <p:nvSpPr>
            <p:cNvPr id="23" name="Rectangle 22">
              <a:extLst>
                <a:ext uri="{FF2B5EF4-FFF2-40B4-BE49-F238E27FC236}">
                  <a16:creationId xmlns:a16="http://schemas.microsoft.com/office/drawing/2014/main" id="{95A0E7B4-2553-4ED3-8AEC-764AA25BAA83}"/>
                </a:ext>
              </a:extLst>
            </p:cNvPr>
            <p:cNvSpPr/>
            <p:nvPr/>
          </p:nvSpPr>
          <p:spPr>
            <a:xfrm>
              <a:off x="1330476" y="2167466"/>
              <a:ext cx="2991395" cy="10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Text Placeholder 35">
              <a:extLst>
                <a:ext uri="{FF2B5EF4-FFF2-40B4-BE49-F238E27FC236}">
                  <a16:creationId xmlns:a16="http://schemas.microsoft.com/office/drawing/2014/main" id="{14C2614C-27D9-47AA-B897-6D56D3716633}"/>
                </a:ext>
              </a:extLst>
            </p:cNvPr>
            <p:cNvSpPr txBox="1">
              <a:spLocks/>
            </p:cNvSpPr>
            <p:nvPr/>
          </p:nvSpPr>
          <p:spPr>
            <a:xfrm>
              <a:off x="2185136" y="2332932"/>
              <a:ext cx="2136735" cy="677126"/>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ltLang="ko-KR" sz="1800" smtClean="0"/>
                <a:t>Nhận diện ký tự</a:t>
              </a:r>
              <a:endParaRPr lang="en-US" sz="1800" dirty="0"/>
            </a:p>
          </p:txBody>
        </p:sp>
      </p:grpSp>
      <p:grpSp>
        <p:nvGrpSpPr>
          <p:cNvPr id="27" name="Group 26"/>
          <p:cNvGrpSpPr/>
          <p:nvPr/>
        </p:nvGrpSpPr>
        <p:grpSpPr>
          <a:xfrm>
            <a:off x="602342" y="2607511"/>
            <a:ext cx="2991395" cy="1016000"/>
            <a:chOff x="602342" y="2607511"/>
            <a:chExt cx="2991395" cy="1016000"/>
          </a:xfrm>
        </p:grpSpPr>
        <p:grpSp>
          <p:nvGrpSpPr>
            <p:cNvPr id="14" name="Group 13"/>
            <p:cNvGrpSpPr/>
            <p:nvPr/>
          </p:nvGrpSpPr>
          <p:grpSpPr>
            <a:xfrm>
              <a:off x="602342" y="2607511"/>
              <a:ext cx="2991395" cy="1016000"/>
              <a:chOff x="1330476" y="2167466"/>
              <a:chExt cx="2991395" cy="1016000"/>
            </a:xfrm>
          </p:grpSpPr>
          <p:sp>
            <p:nvSpPr>
              <p:cNvPr id="15" name="Rectangle 14">
                <a:extLst>
                  <a:ext uri="{FF2B5EF4-FFF2-40B4-BE49-F238E27FC236}">
                    <a16:creationId xmlns:a16="http://schemas.microsoft.com/office/drawing/2014/main" id="{95A0E7B4-2553-4ED3-8AEC-764AA25BAA83}"/>
                  </a:ext>
                </a:extLst>
              </p:cNvPr>
              <p:cNvSpPr/>
              <p:nvPr/>
            </p:nvSpPr>
            <p:spPr>
              <a:xfrm>
                <a:off x="1330476" y="2167466"/>
                <a:ext cx="2991395" cy="10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 Placeholder 35">
                <a:extLst>
                  <a:ext uri="{FF2B5EF4-FFF2-40B4-BE49-F238E27FC236}">
                    <a16:creationId xmlns:a16="http://schemas.microsoft.com/office/drawing/2014/main" id="{14C2614C-27D9-47AA-B897-6D56D3716633}"/>
                  </a:ext>
                </a:extLst>
              </p:cNvPr>
              <p:cNvSpPr txBox="1">
                <a:spLocks/>
              </p:cNvSpPr>
              <p:nvPr/>
            </p:nvSpPr>
            <p:spPr>
              <a:xfrm>
                <a:off x="2185136" y="2332932"/>
                <a:ext cx="2136735" cy="677126"/>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ltLang="ko-KR" sz="1800" smtClean="0"/>
                  <a:t>Phát hiện phương tiện</a:t>
                </a:r>
                <a:endParaRPr lang="en-US" sz="1800" dirty="0"/>
              </a:p>
            </p:txBody>
          </p:sp>
        </p:grpSp>
        <p:sp>
          <p:nvSpPr>
            <p:cNvPr id="26" name="Rounded Rectangle 25">
              <a:extLst>
                <a:ext uri="{FF2B5EF4-FFF2-40B4-BE49-F238E27FC236}">
                  <a16:creationId xmlns:a16="http://schemas.microsoft.com/office/drawing/2014/main" id="{52251A18-A73B-4A26-9FEC-6B831E23205B}"/>
                </a:ext>
              </a:extLst>
            </p:cNvPr>
            <p:cNvSpPr/>
            <p:nvPr/>
          </p:nvSpPr>
          <p:spPr>
            <a:xfrm>
              <a:off x="888590" y="2891561"/>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1" name="Group 30"/>
          <p:cNvGrpSpPr/>
          <p:nvPr/>
        </p:nvGrpSpPr>
        <p:grpSpPr>
          <a:xfrm>
            <a:off x="620910" y="3879012"/>
            <a:ext cx="2991395" cy="1016000"/>
            <a:chOff x="620910" y="3879012"/>
            <a:chExt cx="2991395" cy="1016000"/>
          </a:xfrm>
        </p:grpSpPr>
        <p:grpSp>
          <p:nvGrpSpPr>
            <p:cNvPr id="18" name="Group 17"/>
            <p:cNvGrpSpPr/>
            <p:nvPr/>
          </p:nvGrpSpPr>
          <p:grpSpPr>
            <a:xfrm>
              <a:off x="620910" y="3879012"/>
              <a:ext cx="2991395" cy="1016000"/>
              <a:chOff x="1330476" y="2167466"/>
              <a:chExt cx="2991395" cy="1016000"/>
            </a:xfrm>
          </p:grpSpPr>
          <p:sp>
            <p:nvSpPr>
              <p:cNvPr id="19" name="Rectangle 18">
                <a:extLst>
                  <a:ext uri="{FF2B5EF4-FFF2-40B4-BE49-F238E27FC236}">
                    <a16:creationId xmlns:a16="http://schemas.microsoft.com/office/drawing/2014/main" id="{95A0E7B4-2553-4ED3-8AEC-764AA25BAA83}"/>
                  </a:ext>
                </a:extLst>
              </p:cNvPr>
              <p:cNvSpPr/>
              <p:nvPr/>
            </p:nvSpPr>
            <p:spPr>
              <a:xfrm>
                <a:off x="1330476" y="2167466"/>
                <a:ext cx="2991395" cy="10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Text Placeholder 35">
                <a:extLst>
                  <a:ext uri="{FF2B5EF4-FFF2-40B4-BE49-F238E27FC236}">
                    <a16:creationId xmlns:a16="http://schemas.microsoft.com/office/drawing/2014/main" id="{14C2614C-27D9-47AA-B897-6D56D3716633}"/>
                  </a:ext>
                </a:extLst>
              </p:cNvPr>
              <p:cNvSpPr txBox="1">
                <a:spLocks/>
              </p:cNvSpPr>
              <p:nvPr/>
            </p:nvSpPr>
            <p:spPr>
              <a:xfrm>
                <a:off x="2185136" y="2332932"/>
                <a:ext cx="2136735" cy="677126"/>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ltLang="ko-KR" sz="1800" smtClean="0"/>
                  <a:t>Phát hiện</a:t>
                </a:r>
              </a:p>
              <a:p>
                <a:pPr algn="ctr"/>
                <a:r>
                  <a:rPr lang="en-US" altLang="ko-KR" sz="1800" smtClean="0"/>
                  <a:t> biển số</a:t>
                </a:r>
                <a:endParaRPr lang="en-US" sz="1800" dirty="0"/>
              </a:p>
            </p:txBody>
          </p:sp>
        </p:grpSp>
        <p:sp>
          <p:nvSpPr>
            <p:cNvPr id="30" name="Frame 17">
              <a:extLst>
                <a:ext uri="{FF2B5EF4-FFF2-40B4-BE49-F238E27FC236}">
                  <a16:creationId xmlns:a16="http://schemas.microsoft.com/office/drawing/2014/main" id="{1278BF84-DDF3-43F8-88E4-A0F28E4079EF}"/>
                </a:ext>
              </a:extLst>
            </p:cNvPr>
            <p:cNvSpPr/>
            <p:nvPr/>
          </p:nvSpPr>
          <p:spPr>
            <a:xfrm>
              <a:off x="913785" y="4128964"/>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32" name="Rectangle 7">
            <a:extLst>
              <a:ext uri="{FF2B5EF4-FFF2-40B4-BE49-F238E27FC236}">
                <a16:creationId xmlns:a16="http://schemas.microsoft.com/office/drawing/2014/main" id="{84693C49-05C6-4CD0-A900-4B843CF3016D}"/>
              </a:ext>
            </a:extLst>
          </p:cNvPr>
          <p:cNvSpPr/>
          <p:nvPr/>
        </p:nvSpPr>
        <p:spPr>
          <a:xfrm rot="18900000">
            <a:off x="1036463" y="540930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7" name="Picture 36"/>
          <p:cNvPicPr>
            <a:picLocks noChangeAspect="1"/>
          </p:cNvPicPr>
          <p:nvPr/>
        </p:nvPicPr>
        <p:blipFill>
          <a:blip r:embed="rId2"/>
          <a:stretch>
            <a:fillRect/>
          </a:stretch>
        </p:blipFill>
        <p:spPr>
          <a:xfrm>
            <a:off x="4162149" y="1655770"/>
            <a:ext cx="7553325" cy="3552825"/>
          </a:xfrm>
          <a:prstGeom prst="rect">
            <a:avLst/>
          </a:prstGeom>
        </p:spPr>
      </p:pic>
      <p:sp>
        <p:nvSpPr>
          <p:cNvPr id="38" name="Rectangle 37"/>
          <p:cNvSpPr/>
          <p:nvPr/>
        </p:nvSpPr>
        <p:spPr>
          <a:xfrm>
            <a:off x="4094731" y="1482819"/>
            <a:ext cx="6160948" cy="3865103"/>
          </a:xfrm>
          <a:prstGeom prst="rect">
            <a:avLst/>
          </a:prstGeom>
          <a:noFill/>
          <a:ln w="76200" cap="flat" cmpd="sng" algn="ctr">
            <a:solidFill>
              <a:schemeClr val="accent3">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GB"/>
          </a:p>
        </p:txBody>
      </p:sp>
      <p:pic>
        <p:nvPicPr>
          <p:cNvPr id="35" name="Picture 34"/>
          <p:cNvPicPr>
            <a:picLocks noChangeAspect="1"/>
          </p:cNvPicPr>
          <p:nvPr/>
        </p:nvPicPr>
        <p:blipFill>
          <a:blip r:embed="rId3"/>
          <a:stretch>
            <a:fillRect/>
          </a:stretch>
        </p:blipFill>
        <p:spPr>
          <a:xfrm>
            <a:off x="10255679" y="2108279"/>
            <a:ext cx="1323975" cy="342900"/>
          </a:xfrm>
          <a:prstGeom prst="rect">
            <a:avLst/>
          </a:prstGeom>
        </p:spPr>
      </p:pic>
      <p:sp>
        <p:nvSpPr>
          <p:cNvPr id="39" name="Rectangle 38"/>
          <p:cNvSpPr/>
          <p:nvPr/>
        </p:nvSpPr>
        <p:spPr>
          <a:xfrm>
            <a:off x="6346193" y="3777190"/>
            <a:ext cx="1396695" cy="1143674"/>
          </a:xfrm>
          <a:prstGeom prst="rect">
            <a:avLst/>
          </a:prstGeom>
          <a:noFill/>
          <a:ln w="76200" cap="flat" cmpd="sng" algn="ctr">
            <a:solidFill>
              <a:schemeClr val="accent2">
                <a:lumMod val="20000"/>
                <a:lumOff val="8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GB"/>
          </a:p>
        </p:txBody>
      </p:sp>
      <p:sp>
        <p:nvSpPr>
          <p:cNvPr id="40" name="Rectangle 39"/>
          <p:cNvSpPr/>
          <p:nvPr/>
        </p:nvSpPr>
        <p:spPr>
          <a:xfrm>
            <a:off x="6850662" y="4414941"/>
            <a:ext cx="513621" cy="253170"/>
          </a:xfrm>
          <a:prstGeom prst="rect">
            <a:avLst/>
          </a:prstGeom>
          <a:noFill/>
          <a:ln w="76200" cap="flat" cmpd="sng" algn="ctr">
            <a:solidFill>
              <a:schemeClr val="accent2">
                <a:lumMod val="20000"/>
                <a:lumOff val="8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GB"/>
          </a:p>
        </p:txBody>
      </p:sp>
      <p:pic>
        <p:nvPicPr>
          <p:cNvPr id="42" name="Picture 41"/>
          <p:cNvPicPr>
            <a:picLocks noChangeAspect="1"/>
          </p:cNvPicPr>
          <p:nvPr/>
        </p:nvPicPr>
        <p:blipFill>
          <a:blip r:embed="rId4"/>
          <a:stretch>
            <a:fillRect/>
          </a:stretch>
        </p:blipFill>
        <p:spPr>
          <a:xfrm>
            <a:off x="10350538" y="3478057"/>
            <a:ext cx="1244523" cy="340762"/>
          </a:xfrm>
          <a:prstGeom prst="rect">
            <a:avLst/>
          </a:prstGeom>
        </p:spPr>
      </p:pic>
      <p:cxnSp>
        <p:nvCxnSpPr>
          <p:cNvPr id="43" name="Straight Arrow Connector 42"/>
          <p:cNvCxnSpPr/>
          <p:nvPr/>
        </p:nvCxnSpPr>
        <p:spPr>
          <a:xfrm>
            <a:off x="10972800" y="2607511"/>
            <a:ext cx="0" cy="71421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17</a:t>
            </a:r>
            <a:endParaRPr lang="en-US" dirty="0">
              <a:solidFill>
                <a:schemeClr val="bg1"/>
              </a:solidFill>
            </a:endParaRPr>
          </a:p>
        </p:txBody>
      </p:sp>
    </p:spTree>
    <p:extLst>
      <p:ext uri="{BB962C8B-B14F-4D97-AF65-F5344CB8AC3E}">
        <p14:creationId xmlns:p14="http://schemas.microsoft.com/office/powerpoint/2010/main" val="16654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arn(inVertic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1" nodeType="clickEffect">
                                  <p:stCondLst>
                                    <p:cond delay="0"/>
                                  </p:stCondLst>
                                  <p:childTnLst>
                                    <p:animEffect transition="out" filter="barn(inVertical)">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arn(inVertical)">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1" nodeType="clickEffect">
                                  <p:stCondLst>
                                    <p:cond delay="0"/>
                                  </p:stCondLst>
                                  <p:childTnLst>
                                    <p:animEffect transition="out" filter="barn(inVertical)">
                                      <p:cBhvr>
                                        <p:cTn id="36" dur="500"/>
                                        <p:tgtEl>
                                          <p:spTgt spid="39"/>
                                        </p:tgtEl>
                                      </p:cBhvr>
                                    </p:animEffect>
                                    <p:set>
                                      <p:cBhvr>
                                        <p:cTn id="37" dur="1" fill="hold">
                                          <p:stCondLst>
                                            <p:cond delay="499"/>
                                          </p:stCondLst>
                                        </p:cTn>
                                        <p:tgtEl>
                                          <p:spTgt spid="3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arn(inVertical)">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barn(inVertical)">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xit" presetSubtype="21" fill="hold" grpId="1" nodeType="clickEffect">
                                  <p:stCondLst>
                                    <p:cond delay="0"/>
                                  </p:stCondLst>
                                  <p:childTnLst>
                                    <p:animEffect transition="out" filter="barn(inVertical)">
                                      <p:cBhvr>
                                        <p:cTn id="56" dur="500"/>
                                        <p:tgtEl>
                                          <p:spTgt spid="40"/>
                                        </p:tgtEl>
                                      </p:cBhvr>
                                    </p:animEffect>
                                    <p:set>
                                      <p:cBhvr>
                                        <p:cTn id="57" dur="1" fill="hold">
                                          <p:stCondLst>
                                            <p:cond delay="499"/>
                                          </p:stCondLst>
                                        </p:cTn>
                                        <p:tgtEl>
                                          <p:spTgt spid="4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par>
                          <p:cTn id="68" fill="hold">
                            <p:stCondLst>
                              <p:cond delay="500"/>
                            </p:stCondLst>
                            <p:childTnLst>
                              <p:par>
                                <p:cTn id="69" presetID="16" presetClass="entr" presetSubtype="21" fill="hold"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barn(inVertical)">
                                      <p:cBhvr>
                                        <p:cTn id="7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PHẦN MỀM NGƯỜI DÙNG</a:t>
            </a:r>
            <a:endParaRPr lang="en-GB" dirty="0"/>
          </a:p>
        </p:txBody>
      </p:sp>
      <p:pic>
        <p:nvPicPr>
          <p:cNvPr id="3" name="Picture 2"/>
          <p:cNvPicPr/>
          <p:nvPr/>
        </p:nvPicPr>
        <p:blipFill>
          <a:blip r:embed="rId2"/>
          <a:stretch>
            <a:fillRect/>
          </a:stretch>
        </p:blipFill>
        <p:spPr>
          <a:xfrm>
            <a:off x="1709005" y="1209990"/>
            <a:ext cx="8772729" cy="4852144"/>
          </a:xfrm>
          <a:prstGeom prst="rect">
            <a:avLst/>
          </a:prstGeom>
        </p:spPr>
      </p:pic>
      <p:sp>
        <p:nvSpPr>
          <p:cNvPr id="4" name="TextBox 3"/>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18</a:t>
            </a:r>
            <a:endParaRPr lang="en-US" dirty="0">
              <a:solidFill>
                <a:schemeClr val="bg1"/>
              </a:solidFill>
            </a:endParaRPr>
          </a:p>
        </p:txBody>
      </p:sp>
    </p:spTree>
    <p:extLst>
      <p:ext uri="{BB962C8B-B14F-4D97-AF65-F5344CB8AC3E}">
        <p14:creationId xmlns:p14="http://schemas.microsoft.com/office/powerpoint/2010/main" val="1430006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A8E9A573-F123-4D17-996D-4D9A4F0A3F4A}"/>
              </a:ext>
            </a:extLst>
          </p:cNvPr>
          <p:cNvSpPr txBox="1"/>
          <p:nvPr/>
        </p:nvSpPr>
        <p:spPr>
          <a:xfrm>
            <a:off x="920139" y="688355"/>
            <a:ext cx="6191673" cy="923330"/>
          </a:xfrm>
          <a:prstGeom prst="rect">
            <a:avLst/>
          </a:prstGeom>
          <a:noFill/>
        </p:spPr>
        <p:txBody>
          <a:bodyPr wrap="square" rtlCol="0" anchor="ctr">
            <a:spAutoFit/>
          </a:bodyPr>
          <a:lstStyle/>
          <a:p>
            <a:r>
              <a:rPr lang="en-US" altLang="ko-KR" sz="5400" smtClean="0">
                <a:solidFill>
                  <a:schemeClr val="accent2"/>
                </a:solidFill>
                <a:cs typeface="Arial" pitchFamily="34" charset="0"/>
              </a:rPr>
              <a:t>Nội dung báo cáo</a:t>
            </a:r>
            <a:endParaRPr lang="ko-KR" altLang="en-US" sz="5400" dirty="0">
              <a:solidFill>
                <a:schemeClr val="tx1">
                  <a:lumMod val="85000"/>
                  <a:lumOff val="15000"/>
                </a:schemeClr>
              </a:solidFill>
              <a:cs typeface="Arial" pitchFamily="34" charset="0"/>
            </a:endParaRPr>
          </a:p>
        </p:txBody>
      </p:sp>
      <p:grpSp>
        <p:nvGrpSpPr>
          <p:cNvPr id="46" name="Group 45">
            <a:extLst>
              <a:ext uri="{FF2B5EF4-FFF2-40B4-BE49-F238E27FC236}">
                <a16:creationId xmlns:a16="http://schemas.microsoft.com/office/drawing/2014/main" id="{9E443BEA-881E-4A4F-AA20-F48C26757ADC}"/>
              </a:ext>
            </a:extLst>
          </p:cNvPr>
          <p:cNvGrpSpPr/>
          <p:nvPr/>
        </p:nvGrpSpPr>
        <p:grpSpPr>
          <a:xfrm>
            <a:off x="1067133" y="2004999"/>
            <a:ext cx="6791630" cy="830997"/>
            <a:chOff x="5610479" y="1770064"/>
            <a:chExt cx="6791630" cy="830997"/>
          </a:xfrm>
        </p:grpSpPr>
        <p:sp>
          <p:nvSpPr>
            <p:cNvPr id="50" name="TextBox 49">
              <a:extLst>
                <a:ext uri="{FF2B5EF4-FFF2-40B4-BE49-F238E27FC236}">
                  <a16:creationId xmlns:a16="http://schemas.microsoft.com/office/drawing/2014/main" id="{CE124B32-4858-428C-9A34-701444E28795}"/>
                </a:ext>
              </a:extLst>
            </p:cNvPr>
            <p:cNvSpPr txBox="1"/>
            <p:nvPr/>
          </p:nvSpPr>
          <p:spPr>
            <a:xfrm>
              <a:off x="6777267" y="1982896"/>
              <a:ext cx="5624842" cy="507831"/>
            </a:xfrm>
            <a:prstGeom prst="rect">
              <a:avLst/>
            </a:prstGeom>
            <a:noFill/>
          </p:spPr>
          <p:txBody>
            <a:bodyPr wrap="square" lIns="108000" rIns="108000" rtlCol="0">
              <a:spAutoFit/>
            </a:bodyPr>
            <a:lstStyle/>
            <a:p>
              <a:r>
                <a:rPr lang="en-US" altLang="ko-KR" sz="2700" b="1" smtClean="0">
                  <a:solidFill>
                    <a:schemeClr val="tx1">
                      <a:lumMod val="85000"/>
                      <a:lumOff val="15000"/>
                    </a:schemeClr>
                  </a:solidFill>
                  <a:cs typeface="Arial" pitchFamily="34" charset="0"/>
                </a:rPr>
                <a:t>Tính cấp thiết xây dựng đề tài</a:t>
              </a:r>
              <a:endParaRPr lang="ko-KR" altLang="en-US" sz="2700" b="1" dirty="0">
                <a:solidFill>
                  <a:schemeClr val="tx1">
                    <a:lumMod val="85000"/>
                    <a:lumOff val="15000"/>
                  </a:schemeClr>
                </a:solidFill>
                <a:cs typeface="Arial" pitchFamily="34" charset="0"/>
              </a:endParaRPr>
            </a:p>
          </p:txBody>
        </p:sp>
        <p:sp>
          <p:nvSpPr>
            <p:cNvPr id="48" name="TextBox 47">
              <a:extLst>
                <a:ext uri="{FF2B5EF4-FFF2-40B4-BE49-F238E27FC236}">
                  <a16:creationId xmlns:a16="http://schemas.microsoft.com/office/drawing/2014/main" id="{17416C41-E6AA-4CDF-99F5-AB46DE385603}"/>
                </a:ext>
              </a:extLst>
            </p:cNvPr>
            <p:cNvSpPr txBox="1"/>
            <p:nvPr/>
          </p:nvSpPr>
          <p:spPr>
            <a:xfrm>
              <a:off x="5610479" y="177006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01</a:t>
              </a:r>
              <a:endParaRPr lang="ko-KR" altLang="en-US" sz="4800" b="1" dirty="0">
                <a:solidFill>
                  <a:schemeClr val="tx1">
                    <a:lumMod val="85000"/>
                    <a:lumOff val="15000"/>
                  </a:schemeClr>
                </a:solidFill>
                <a:cs typeface="Arial" pitchFamily="34" charset="0"/>
              </a:endParaRPr>
            </a:p>
          </p:txBody>
        </p:sp>
      </p:grpSp>
      <p:grpSp>
        <p:nvGrpSpPr>
          <p:cNvPr id="51" name="Group 50">
            <a:extLst>
              <a:ext uri="{FF2B5EF4-FFF2-40B4-BE49-F238E27FC236}">
                <a16:creationId xmlns:a16="http://schemas.microsoft.com/office/drawing/2014/main" id="{B1C42425-BC7A-4106-8DEC-A9D16E71C06C}"/>
              </a:ext>
            </a:extLst>
          </p:cNvPr>
          <p:cNvGrpSpPr/>
          <p:nvPr/>
        </p:nvGrpSpPr>
        <p:grpSpPr>
          <a:xfrm>
            <a:off x="1069405" y="3003561"/>
            <a:ext cx="5642640" cy="830997"/>
            <a:chOff x="5610479" y="1770064"/>
            <a:chExt cx="5642640" cy="830997"/>
          </a:xfrm>
        </p:grpSpPr>
        <p:sp>
          <p:nvSpPr>
            <p:cNvPr id="55" name="TextBox 54">
              <a:extLst>
                <a:ext uri="{FF2B5EF4-FFF2-40B4-BE49-F238E27FC236}">
                  <a16:creationId xmlns:a16="http://schemas.microsoft.com/office/drawing/2014/main" id="{BC1072BD-93AB-47AD-80AC-80E24069278B}"/>
                </a:ext>
              </a:extLst>
            </p:cNvPr>
            <p:cNvSpPr txBox="1"/>
            <p:nvPr/>
          </p:nvSpPr>
          <p:spPr>
            <a:xfrm>
              <a:off x="6745427" y="1967645"/>
              <a:ext cx="4507692" cy="507831"/>
            </a:xfrm>
            <a:prstGeom prst="rect">
              <a:avLst/>
            </a:prstGeom>
            <a:noFill/>
          </p:spPr>
          <p:txBody>
            <a:bodyPr wrap="square" lIns="108000" rIns="108000" rtlCol="0">
              <a:spAutoFit/>
            </a:bodyPr>
            <a:lstStyle/>
            <a:p>
              <a:r>
                <a:rPr lang="en-US" altLang="ko-KR" sz="2700" b="1" smtClean="0">
                  <a:solidFill>
                    <a:schemeClr val="tx1">
                      <a:lumMod val="85000"/>
                      <a:lumOff val="15000"/>
                    </a:schemeClr>
                  </a:solidFill>
                  <a:cs typeface="Arial" pitchFamily="34" charset="0"/>
                </a:rPr>
                <a:t>Các công nghệ sử dụng</a:t>
              </a:r>
              <a:endParaRPr lang="ko-KR" altLang="en-US" sz="2700" b="1" dirty="0">
                <a:solidFill>
                  <a:schemeClr val="tx1">
                    <a:lumMod val="85000"/>
                    <a:lumOff val="15000"/>
                  </a:schemeClr>
                </a:solidFill>
                <a:cs typeface="Arial" pitchFamily="34" charset="0"/>
              </a:endParaRPr>
            </a:p>
          </p:txBody>
        </p:sp>
        <p:sp>
          <p:nvSpPr>
            <p:cNvPr id="53" name="TextBox 52">
              <a:extLst>
                <a:ext uri="{FF2B5EF4-FFF2-40B4-BE49-F238E27FC236}">
                  <a16:creationId xmlns:a16="http://schemas.microsoft.com/office/drawing/2014/main" id="{6174513F-639E-499F-9BBA-1951519C5957}"/>
                </a:ext>
              </a:extLst>
            </p:cNvPr>
            <p:cNvSpPr txBox="1"/>
            <p:nvPr/>
          </p:nvSpPr>
          <p:spPr>
            <a:xfrm>
              <a:off x="5610479" y="177006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02</a:t>
              </a:r>
              <a:endParaRPr lang="ko-KR" altLang="en-US" sz="4800" b="1" dirty="0">
                <a:solidFill>
                  <a:schemeClr val="tx1">
                    <a:lumMod val="85000"/>
                    <a:lumOff val="15000"/>
                  </a:schemeClr>
                </a:solidFill>
                <a:cs typeface="Arial" pitchFamily="34" charset="0"/>
              </a:endParaRPr>
            </a:p>
          </p:txBody>
        </p:sp>
      </p:grpSp>
      <p:grpSp>
        <p:nvGrpSpPr>
          <p:cNvPr id="56" name="Group 55">
            <a:extLst>
              <a:ext uri="{FF2B5EF4-FFF2-40B4-BE49-F238E27FC236}">
                <a16:creationId xmlns:a16="http://schemas.microsoft.com/office/drawing/2014/main" id="{03717409-36EA-41C8-8829-D061E52BB8F3}"/>
              </a:ext>
            </a:extLst>
          </p:cNvPr>
          <p:cNvGrpSpPr/>
          <p:nvPr/>
        </p:nvGrpSpPr>
        <p:grpSpPr>
          <a:xfrm>
            <a:off x="1071677" y="4002123"/>
            <a:ext cx="5640368" cy="830997"/>
            <a:chOff x="5610479" y="1770064"/>
            <a:chExt cx="5640368" cy="830997"/>
          </a:xfrm>
        </p:grpSpPr>
        <p:sp>
          <p:nvSpPr>
            <p:cNvPr id="60" name="TextBox 59">
              <a:extLst>
                <a:ext uri="{FF2B5EF4-FFF2-40B4-BE49-F238E27FC236}">
                  <a16:creationId xmlns:a16="http://schemas.microsoft.com/office/drawing/2014/main" id="{A6C0177E-7B3C-45C8-8FD5-085919565912}"/>
                </a:ext>
              </a:extLst>
            </p:cNvPr>
            <p:cNvSpPr txBox="1"/>
            <p:nvPr/>
          </p:nvSpPr>
          <p:spPr>
            <a:xfrm>
              <a:off x="6743155" y="1931646"/>
              <a:ext cx="4507692" cy="507831"/>
            </a:xfrm>
            <a:prstGeom prst="rect">
              <a:avLst/>
            </a:prstGeom>
            <a:noFill/>
          </p:spPr>
          <p:txBody>
            <a:bodyPr wrap="square" lIns="108000" rIns="108000" rtlCol="0">
              <a:spAutoFit/>
            </a:bodyPr>
            <a:lstStyle/>
            <a:p>
              <a:r>
                <a:rPr lang="en-US" altLang="ko-KR" sz="2700" b="1" smtClean="0">
                  <a:solidFill>
                    <a:schemeClr val="tx1">
                      <a:lumMod val="85000"/>
                      <a:lumOff val="15000"/>
                    </a:schemeClr>
                  </a:solidFill>
                  <a:cs typeface="Arial" pitchFamily="34" charset="0"/>
                </a:rPr>
                <a:t>Xây dựng hệ thống</a:t>
              </a:r>
              <a:endParaRPr lang="ko-KR" altLang="en-US" sz="2700" b="1" dirty="0">
                <a:solidFill>
                  <a:schemeClr val="tx1">
                    <a:lumMod val="85000"/>
                    <a:lumOff val="15000"/>
                  </a:schemeClr>
                </a:solidFill>
                <a:cs typeface="Arial" pitchFamily="34" charset="0"/>
              </a:endParaRPr>
            </a:p>
          </p:txBody>
        </p:sp>
        <p:sp>
          <p:nvSpPr>
            <p:cNvPr id="58" name="TextBox 57">
              <a:extLst>
                <a:ext uri="{FF2B5EF4-FFF2-40B4-BE49-F238E27FC236}">
                  <a16:creationId xmlns:a16="http://schemas.microsoft.com/office/drawing/2014/main" id="{4FFBB609-FA30-46EF-A8FD-318D7CEAAD3F}"/>
                </a:ext>
              </a:extLst>
            </p:cNvPr>
            <p:cNvSpPr txBox="1"/>
            <p:nvPr/>
          </p:nvSpPr>
          <p:spPr>
            <a:xfrm>
              <a:off x="5610479" y="177006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03</a:t>
              </a:r>
              <a:endParaRPr lang="ko-KR" altLang="en-US" sz="4800" b="1" dirty="0">
                <a:solidFill>
                  <a:schemeClr val="tx1">
                    <a:lumMod val="85000"/>
                    <a:lumOff val="15000"/>
                  </a:schemeClr>
                </a:solidFill>
                <a:cs typeface="Arial" pitchFamily="34" charset="0"/>
              </a:endParaRPr>
            </a:p>
          </p:txBody>
        </p:sp>
      </p:grpSp>
      <p:grpSp>
        <p:nvGrpSpPr>
          <p:cNvPr id="61" name="Group 60">
            <a:extLst>
              <a:ext uri="{FF2B5EF4-FFF2-40B4-BE49-F238E27FC236}">
                <a16:creationId xmlns:a16="http://schemas.microsoft.com/office/drawing/2014/main" id="{FE492A24-1110-423A-8CF7-EA1B85A0C28A}"/>
              </a:ext>
            </a:extLst>
          </p:cNvPr>
          <p:cNvGrpSpPr/>
          <p:nvPr/>
        </p:nvGrpSpPr>
        <p:grpSpPr>
          <a:xfrm>
            <a:off x="1073949" y="4974422"/>
            <a:ext cx="5638096" cy="830997"/>
            <a:chOff x="5610479" y="1770064"/>
            <a:chExt cx="5638096" cy="830997"/>
          </a:xfrm>
        </p:grpSpPr>
        <p:sp>
          <p:nvSpPr>
            <p:cNvPr id="65" name="TextBox 64">
              <a:extLst>
                <a:ext uri="{FF2B5EF4-FFF2-40B4-BE49-F238E27FC236}">
                  <a16:creationId xmlns:a16="http://schemas.microsoft.com/office/drawing/2014/main" id="{13FF301A-9181-4DDE-93E9-38BE5D26A069}"/>
                </a:ext>
              </a:extLst>
            </p:cNvPr>
            <p:cNvSpPr txBox="1"/>
            <p:nvPr/>
          </p:nvSpPr>
          <p:spPr>
            <a:xfrm>
              <a:off x="6740883" y="1942658"/>
              <a:ext cx="4507692" cy="507831"/>
            </a:xfrm>
            <a:prstGeom prst="rect">
              <a:avLst/>
            </a:prstGeom>
            <a:noFill/>
          </p:spPr>
          <p:txBody>
            <a:bodyPr wrap="square" lIns="108000" rIns="108000" rtlCol="0">
              <a:spAutoFit/>
            </a:bodyPr>
            <a:lstStyle/>
            <a:p>
              <a:r>
                <a:rPr lang="en-US" altLang="ko-KR" sz="2700" b="1" dirty="0" smtClean="0">
                  <a:solidFill>
                    <a:schemeClr val="tx1">
                      <a:lumMod val="85000"/>
                      <a:lumOff val="15000"/>
                    </a:schemeClr>
                  </a:solidFill>
                  <a:cs typeface="Arial" pitchFamily="34" charset="0"/>
                </a:rPr>
                <a:t>Demo </a:t>
              </a:r>
              <a:r>
                <a:rPr lang="en-US" altLang="ko-KR" sz="2700" b="1" dirty="0" err="1" smtClean="0">
                  <a:solidFill>
                    <a:schemeClr val="tx1">
                      <a:lumMod val="85000"/>
                      <a:lumOff val="15000"/>
                    </a:schemeClr>
                  </a:solidFill>
                  <a:cs typeface="Arial" pitchFamily="34" charset="0"/>
                </a:rPr>
                <a:t>hệ</a:t>
              </a:r>
              <a:r>
                <a:rPr lang="en-US" altLang="ko-KR" sz="2700" b="1" dirty="0" smtClean="0">
                  <a:solidFill>
                    <a:schemeClr val="tx1">
                      <a:lumMod val="85000"/>
                      <a:lumOff val="15000"/>
                    </a:schemeClr>
                  </a:solidFill>
                  <a:cs typeface="Arial" pitchFamily="34" charset="0"/>
                </a:rPr>
                <a:t> </a:t>
              </a:r>
              <a:r>
                <a:rPr lang="en-US" altLang="ko-KR" sz="2700" b="1" dirty="0" err="1" smtClean="0">
                  <a:solidFill>
                    <a:schemeClr val="tx1">
                      <a:lumMod val="85000"/>
                      <a:lumOff val="15000"/>
                    </a:schemeClr>
                  </a:solidFill>
                  <a:cs typeface="Arial" pitchFamily="34" charset="0"/>
                </a:rPr>
                <a:t>thống</a:t>
              </a:r>
              <a:endParaRPr lang="ko-KR" altLang="en-US" sz="2700" b="1" dirty="0">
                <a:solidFill>
                  <a:schemeClr val="tx1">
                    <a:lumMod val="85000"/>
                    <a:lumOff val="15000"/>
                  </a:schemeClr>
                </a:solidFill>
                <a:cs typeface="Arial" pitchFamily="34" charset="0"/>
              </a:endParaRPr>
            </a:p>
          </p:txBody>
        </p:sp>
        <p:sp>
          <p:nvSpPr>
            <p:cNvPr id="63" name="TextBox 62">
              <a:extLst>
                <a:ext uri="{FF2B5EF4-FFF2-40B4-BE49-F238E27FC236}">
                  <a16:creationId xmlns:a16="http://schemas.microsoft.com/office/drawing/2014/main" id="{796AFA27-7B22-4AF3-BB2C-4E7B5226B978}"/>
                </a:ext>
              </a:extLst>
            </p:cNvPr>
            <p:cNvSpPr txBox="1"/>
            <p:nvPr/>
          </p:nvSpPr>
          <p:spPr>
            <a:xfrm>
              <a:off x="5610479" y="177006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04</a:t>
              </a:r>
              <a:endParaRPr lang="ko-KR" altLang="en-US" sz="4800" b="1" dirty="0">
                <a:solidFill>
                  <a:schemeClr val="tx1">
                    <a:lumMod val="85000"/>
                    <a:lumOff val="15000"/>
                  </a:schemeClr>
                </a:solidFill>
                <a:cs typeface="Arial" pitchFamily="34" charset="0"/>
              </a:endParaRPr>
            </a:p>
          </p:txBody>
        </p:sp>
      </p:grpSp>
      <p:sp>
        <p:nvSpPr>
          <p:cNvPr id="16" name="TextBox 15"/>
          <p:cNvSpPr txBox="1"/>
          <p:nvPr/>
        </p:nvSpPr>
        <p:spPr>
          <a:xfrm>
            <a:off x="11295017" y="6372225"/>
            <a:ext cx="312906"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Tree>
    <p:extLst>
      <p:ext uri="{BB962C8B-B14F-4D97-AF65-F5344CB8AC3E}">
        <p14:creationId xmlns:p14="http://schemas.microsoft.com/office/powerpoint/2010/main" val="1424195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PHẦN MỀM NGƯỜI DÙNG</a:t>
            </a:r>
          </a:p>
        </p:txBody>
      </p:sp>
      <p:pic>
        <p:nvPicPr>
          <p:cNvPr id="4" name="Picture 3"/>
          <p:cNvPicPr/>
          <p:nvPr/>
        </p:nvPicPr>
        <p:blipFill>
          <a:blip r:embed="rId2"/>
          <a:stretch>
            <a:fillRect/>
          </a:stretch>
        </p:blipFill>
        <p:spPr>
          <a:xfrm>
            <a:off x="1856238" y="1199224"/>
            <a:ext cx="8693230" cy="4930644"/>
          </a:xfrm>
          <a:prstGeom prst="rect">
            <a:avLst/>
          </a:prstGeom>
        </p:spPr>
      </p:pic>
      <p:sp>
        <p:nvSpPr>
          <p:cNvPr id="5" name="TextBox 4"/>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19</a:t>
            </a:r>
            <a:endParaRPr lang="en-US" dirty="0">
              <a:solidFill>
                <a:schemeClr val="bg1"/>
              </a:solidFill>
            </a:endParaRPr>
          </a:p>
        </p:txBody>
      </p:sp>
    </p:spTree>
    <p:extLst>
      <p:ext uri="{BB962C8B-B14F-4D97-AF65-F5344CB8AC3E}">
        <p14:creationId xmlns:p14="http://schemas.microsoft.com/office/powerpoint/2010/main" val="1895384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PHẦN MỀM NGƯỜI DÙNG</a:t>
            </a:r>
          </a:p>
        </p:txBody>
      </p:sp>
      <p:pic>
        <p:nvPicPr>
          <p:cNvPr id="3" name="Picture 2"/>
          <p:cNvPicPr>
            <a:picLocks noChangeAspect="1"/>
          </p:cNvPicPr>
          <p:nvPr/>
        </p:nvPicPr>
        <p:blipFill>
          <a:blip r:embed="rId2"/>
          <a:stretch>
            <a:fillRect/>
          </a:stretch>
        </p:blipFill>
        <p:spPr>
          <a:xfrm>
            <a:off x="1695451" y="1063756"/>
            <a:ext cx="8505825" cy="5163654"/>
          </a:xfrm>
          <a:prstGeom prst="rect">
            <a:avLst/>
          </a:prstGeom>
        </p:spPr>
      </p:pic>
      <p:sp>
        <p:nvSpPr>
          <p:cNvPr id="4" name="TextBox 3"/>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20</a:t>
            </a:r>
            <a:endParaRPr lang="en-US" dirty="0">
              <a:solidFill>
                <a:schemeClr val="bg1"/>
              </a:solidFill>
            </a:endParaRPr>
          </a:p>
        </p:txBody>
      </p:sp>
    </p:spTree>
    <p:extLst>
      <p:ext uri="{BB962C8B-B14F-4D97-AF65-F5344CB8AC3E}">
        <p14:creationId xmlns:p14="http://schemas.microsoft.com/office/powerpoint/2010/main" val="1699945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smtClean="0"/>
              <a:t>Demo hệ thống</a:t>
            </a:r>
            <a:endParaRPr lang="en-GB"/>
          </a:p>
        </p:txBody>
      </p:sp>
    </p:spTree>
    <p:extLst>
      <p:ext uri="{BB962C8B-B14F-4D97-AF65-F5344CB8AC3E}">
        <p14:creationId xmlns:p14="http://schemas.microsoft.com/office/powerpoint/2010/main" val="3399680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DEMO HỆ THỐNG</a:t>
            </a:r>
            <a:endParaRPr lang="en-GB" dirty="0"/>
          </a:p>
        </p:txBody>
      </p:sp>
      <p:sp>
        <p:nvSpPr>
          <p:cNvPr id="3" name="TextBox 2">
            <a:extLst>
              <a:ext uri="{FF2B5EF4-FFF2-40B4-BE49-F238E27FC236}">
                <a16:creationId xmlns:a16="http://schemas.microsoft.com/office/drawing/2014/main" id="{F1DDB9D6-EA69-47CB-A10D-D674037B4B0B}"/>
              </a:ext>
            </a:extLst>
          </p:cNvPr>
          <p:cNvSpPr txBox="1"/>
          <p:nvPr/>
        </p:nvSpPr>
        <p:spPr>
          <a:xfrm>
            <a:off x="813940" y="2052700"/>
            <a:ext cx="4215259"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Các giao diện cơ bản của hệ thống</a:t>
            </a: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Demo phát hiện biển số xe</a:t>
            </a: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Demo truy vết phương tiện trên bản đồ số</a:t>
            </a:r>
            <a:endParaRPr lang="en-US" altLang="ko-KR" dirty="0">
              <a:solidFill>
                <a:schemeClr val="tx1">
                  <a:lumMod val="75000"/>
                  <a:lumOff val="25000"/>
                </a:schemeClr>
              </a:solidFill>
              <a:cs typeface="Arial" pitchFamily="34" charset="0"/>
            </a:endParaRPr>
          </a:p>
        </p:txBody>
      </p:sp>
      <p:sp>
        <p:nvSpPr>
          <p:cNvPr id="4" name="TextBox 3"/>
          <p:cNvSpPr txBox="1"/>
          <p:nvPr/>
        </p:nvSpPr>
        <p:spPr>
          <a:xfrm>
            <a:off x="11295017" y="6372225"/>
            <a:ext cx="441146" cy="369332"/>
          </a:xfrm>
          <a:prstGeom prst="rect">
            <a:avLst/>
          </a:prstGeom>
          <a:noFill/>
        </p:spPr>
        <p:txBody>
          <a:bodyPr wrap="none" rtlCol="0">
            <a:spAutoFit/>
          </a:bodyPr>
          <a:lstStyle/>
          <a:p>
            <a:r>
              <a:rPr lang="en-US" dirty="0" smtClean="0">
                <a:solidFill>
                  <a:schemeClr val="bg1"/>
                </a:solidFill>
              </a:rPr>
              <a:t>21</a:t>
            </a:r>
            <a:endParaRPr lang="en-US" dirty="0">
              <a:solidFill>
                <a:schemeClr val="bg1"/>
              </a:solidFill>
            </a:endParaRPr>
          </a:p>
        </p:txBody>
      </p:sp>
    </p:spTree>
    <p:extLst>
      <p:ext uri="{BB962C8B-B14F-4D97-AF65-F5344CB8AC3E}">
        <p14:creationId xmlns:p14="http://schemas.microsoft.com/office/powerpoint/2010/main" val="73363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44BCB7C-A6FC-4118-9027-468ECFDE6455}"/>
              </a:ext>
            </a:extLst>
          </p:cNvPr>
          <p:cNvSpPr txBox="1">
            <a:spLocks/>
          </p:cNvSpPr>
          <p:nvPr/>
        </p:nvSpPr>
        <p:spPr>
          <a:xfrm>
            <a:off x="2404533" y="2726267"/>
            <a:ext cx="7197726" cy="164253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mtClean="0"/>
              <a:t>Cảm ơn thầy cô và các bạn đã lắng nghe !</a:t>
            </a:r>
            <a:endParaRPr lang="en-US"/>
          </a:p>
        </p:txBody>
      </p:sp>
    </p:spTree>
    <p:extLst>
      <p:ext uri="{BB962C8B-B14F-4D97-AF65-F5344CB8AC3E}">
        <p14:creationId xmlns:p14="http://schemas.microsoft.com/office/powerpoint/2010/main" val="3648591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smtClean="0"/>
              <a:t>Tính cấp thiết xây dựng đề tài</a:t>
            </a:r>
            <a:endParaRPr lang="en-GB"/>
          </a:p>
        </p:txBody>
      </p:sp>
    </p:spTree>
    <p:extLst>
      <p:ext uri="{BB962C8B-B14F-4D97-AF65-F5344CB8AC3E}">
        <p14:creationId xmlns:p14="http://schemas.microsoft.com/office/powerpoint/2010/main" val="2702558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smtClean="0"/>
              <a:t>TÍNH CẤP THIẾT XÂY DỰNG ĐỀ TÀI</a:t>
            </a:r>
            <a:endParaRPr lang="en-US" b="1" dirty="0"/>
          </a:p>
        </p:txBody>
      </p:sp>
      <p:sp>
        <p:nvSpPr>
          <p:cNvPr id="30" name="Rectangle 29">
            <a:extLst>
              <a:ext uri="{FF2B5EF4-FFF2-40B4-BE49-F238E27FC236}">
                <a16:creationId xmlns:a16="http://schemas.microsoft.com/office/drawing/2014/main" id="{ADE26E42-B4A8-492A-BACD-FE77D94BA562}"/>
              </a:ext>
            </a:extLst>
          </p:cNvPr>
          <p:cNvSpPr/>
          <p:nvPr/>
        </p:nvSpPr>
        <p:spPr>
          <a:xfrm>
            <a:off x="6448210" y="1866530"/>
            <a:ext cx="5184000" cy="941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1" name="Isosceles Triangle 26">
            <a:extLst>
              <a:ext uri="{FF2B5EF4-FFF2-40B4-BE49-F238E27FC236}">
                <a16:creationId xmlns:a16="http://schemas.microsoft.com/office/drawing/2014/main" id="{18015A8A-0650-4977-8083-E1D1E16B0DAA}"/>
              </a:ext>
            </a:extLst>
          </p:cNvPr>
          <p:cNvSpPr/>
          <p:nvPr/>
        </p:nvSpPr>
        <p:spPr>
          <a:xfrm rot="16200000">
            <a:off x="4864380" y="1952443"/>
            <a:ext cx="1670217" cy="149837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 name="connsiteX0" fmla="*/ 1 w 2187305"/>
              <a:gd name="connsiteY0" fmla="*/ 1085554 h 1085554"/>
              <a:gd name="connsiteX1" fmla="*/ 7190 w 2187305"/>
              <a:gd name="connsiteY1" fmla="*/ 0 h 1085554"/>
              <a:gd name="connsiteX2" fmla="*/ 2187305 w 2187305"/>
              <a:gd name="connsiteY2" fmla="*/ 1067431 h 1085554"/>
              <a:gd name="connsiteX3" fmla="*/ 1 w 2187305"/>
              <a:gd name="connsiteY3" fmla="*/ 1085554 h 1085554"/>
              <a:gd name="connsiteX0" fmla="*/ 1 w 2187312"/>
              <a:gd name="connsiteY0" fmla="*/ 1085554 h 1085883"/>
              <a:gd name="connsiteX1" fmla="*/ 7190 w 2187312"/>
              <a:gd name="connsiteY1" fmla="*/ 0 h 1085883"/>
              <a:gd name="connsiteX2" fmla="*/ 2187311 w 2187312"/>
              <a:gd name="connsiteY2" fmla="*/ 1085883 h 1085883"/>
              <a:gd name="connsiteX3" fmla="*/ 1 w 2187312"/>
              <a:gd name="connsiteY3" fmla="*/ 1085554 h 1085883"/>
              <a:gd name="connsiteX0" fmla="*/ 1691766 w 3879077"/>
              <a:gd name="connsiteY0" fmla="*/ 1057878 h 1058207"/>
              <a:gd name="connsiteX1" fmla="*/ 2 w 3879077"/>
              <a:gd name="connsiteY1" fmla="*/ 0 h 1058207"/>
              <a:gd name="connsiteX2" fmla="*/ 3879076 w 3879077"/>
              <a:gd name="connsiteY2" fmla="*/ 1058207 h 1058207"/>
              <a:gd name="connsiteX3" fmla="*/ 1691766 w 3879077"/>
              <a:gd name="connsiteY3" fmla="*/ 1057878 h 1058207"/>
              <a:gd name="connsiteX0" fmla="*/ 1691764 w 3879075"/>
              <a:gd name="connsiteY0" fmla="*/ 1057878 h 1058207"/>
              <a:gd name="connsiteX1" fmla="*/ 0 w 3879075"/>
              <a:gd name="connsiteY1" fmla="*/ 0 h 1058207"/>
              <a:gd name="connsiteX2" fmla="*/ 3879074 w 3879075"/>
              <a:gd name="connsiteY2" fmla="*/ 1058207 h 1058207"/>
              <a:gd name="connsiteX3" fmla="*/ 1691764 w 3879075"/>
              <a:gd name="connsiteY3" fmla="*/ 1057878 h 1058207"/>
              <a:gd name="connsiteX0" fmla="*/ 1747678 w 3934989"/>
              <a:gd name="connsiteY0" fmla="*/ 1064487 h 1064816"/>
              <a:gd name="connsiteX1" fmla="*/ 55914 w 3934989"/>
              <a:gd name="connsiteY1" fmla="*/ 6609 h 1064816"/>
              <a:gd name="connsiteX2" fmla="*/ 3934988 w 3934989"/>
              <a:gd name="connsiteY2" fmla="*/ 1064816 h 1064816"/>
              <a:gd name="connsiteX3" fmla="*/ 1747678 w 3934989"/>
              <a:gd name="connsiteY3" fmla="*/ 1064487 h 1064816"/>
              <a:gd name="connsiteX0" fmla="*/ 1691764 w 3879075"/>
              <a:gd name="connsiteY0" fmla="*/ 1057878 h 1058207"/>
              <a:gd name="connsiteX1" fmla="*/ 0 w 3879075"/>
              <a:gd name="connsiteY1" fmla="*/ 0 h 1058207"/>
              <a:gd name="connsiteX2" fmla="*/ 3879074 w 3879075"/>
              <a:gd name="connsiteY2" fmla="*/ 1058207 h 1058207"/>
              <a:gd name="connsiteX3" fmla="*/ 1691764 w 3879075"/>
              <a:gd name="connsiteY3" fmla="*/ 1057878 h 1058207"/>
            </a:gdLst>
            <a:ahLst/>
            <a:cxnLst>
              <a:cxn ang="0">
                <a:pos x="connsiteX0" y="connsiteY0"/>
              </a:cxn>
              <a:cxn ang="0">
                <a:pos x="connsiteX1" y="connsiteY1"/>
              </a:cxn>
              <a:cxn ang="0">
                <a:pos x="connsiteX2" y="connsiteY2"/>
              </a:cxn>
              <a:cxn ang="0">
                <a:pos x="connsiteX3" y="connsiteY3"/>
              </a:cxn>
            </a:cxnLst>
            <a:rect l="l" t="t" r="r" b="b"/>
            <a:pathLst>
              <a:path w="3879075" h="1058207">
                <a:moveTo>
                  <a:pt x="1691764" y="1057878"/>
                </a:moveTo>
                <a:lnTo>
                  <a:pt x="0" y="0"/>
                </a:lnTo>
                <a:lnTo>
                  <a:pt x="3879074" y="1058207"/>
                </a:lnTo>
                <a:lnTo>
                  <a:pt x="1691764" y="1057878"/>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2" name="Rectangle 31">
            <a:extLst>
              <a:ext uri="{FF2B5EF4-FFF2-40B4-BE49-F238E27FC236}">
                <a16:creationId xmlns:a16="http://schemas.microsoft.com/office/drawing/2014/main" id="{C1604851-D5C7-44BC-A4BD-046DBC340EB6}"/>
              </a:ext>
            </a:extLst>
          </p:cNvPr>
          <p:cNvSpPr/>
          <p:nvPr/>
        </p:nvSpPr>
        <p:spPr>
          <a:xfrm>
            <a:off x="6448210" y="2969163"/>
            <a:ext cx="5184000" cy="9417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3" name="Isosceles Triangle 48">
            <a:extLst>
              <a:ext uri="{FF2B5EF4-FFF2-40B4-BE49-F238E27FC236}">
                <a16:creationId xmlns:a16="http://schemas.microsoft.com/office/drawing/2014/main" id="{2F42D406-783C-4D10-AB9F-6BA6619754D9}"/>
              </a:ext>
            </a:extLst>
          </p:cNvPr>
          <p:cNvSpPr/>
          <p:nvPr/>
        </p:nvSpPr>
        <p:spPr>
          <a:xfrm rot="16200000">
            <a:off x="5229353" y="2690114"/>
            <a:ext cx="941679" cy="1499777"/>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 name="connsiteX0" fmla="*/ 0 w 1008000"/>
              <a:gd name="connsiteY0" fmla="*/ 1047948 h 1047948"/>
              <a:gd name="connsiteX1" fmla="*/ 394750 w 1008000"/>
              <a:gd name="connsiteY1" fmla="*/ 0 h 1047948"/>
              <a:gd name="connsiteX2" fmla="*/ 1008000 w 1008000"/>
              <a:gd name="connsiteY2" fmla="*/ 1047948 h 1047948"/>
              <a:gd name="connsiteX3" fmla="*/ 0 w 1008000"/>
              <a:gd name="connsiteY3" fmla="*/ 1047948 h 1047948"/>
            </a:gdLst>
            <a:ahLst/>
            <a:cxnLst>
              <a:cxn ang="0">
                <a:pos x="connsiteX0" y="connsiteY0"/>
              </a:cxn>
              <a:cxn ang="0">
                <a:pos x="connsiteX1" y="connsiteY1"/>
              </a:cxn>
              <a:cxn ang="0">
                <a:pos x="connsiteX2" y="connsiteY2"/>
              </a:cxn>
              <a:cxn ang="0">
                <a:pos x="connsiteX3" y="connsiteY3"/>
              </a:cxn>
            </a:cxnLst>
            <a:rect l="l" t="t" r="r" b="b"/>
            <a:pathLst>
              <a:path w="1008000" h="1047948">
                <a:moveTo>
                  <a:pt x="0" y="1047948"/>
                </a:moveTo>
                <a:lnTo>
                  <a:pt x="394750" y="0"/>
                </a:lnTo>
                <a:lnTo>
                  <a:pt x="1008000" y="1047948"/>
                </a:lnTo>
                <a:lnTo>
                  <a:pt x="0" y="1047948"/>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4" name="Rectangle 33">
            <a:extLst>
              <a:ext uri="{FF2B5EF4-FFF2-40B4-BE49-F238E27FC236}">
                <a16:creationId xmlns:a16="http://schemas.microsoft.com/office/drawing/2014/main" id="{90D6F750-940D-4B7B-9DA7-91B125C27E58}"/>
              </a:ext>
            </a:extLst>
          </p:cNvPr>
          <p:cNvSpPr/>
          <p:nvPr/>
        </p:nvSpPr>
        <p:spPr>
          <a:xfrm>
            <a:off x="6448210" y="4056646"/>
            <a:ext cx="5184000" cy="9417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5" name="Isosceles Triangle 49">
            <a:extLst>
              <a:ext uri="{FF2B5EF4-FFF2-40B4-BE49-F238E27FC236}">
                <a16:creationId xmlns:a16="http://schemas.microsoft.com/office/drawing/2014/main" id="{7E8E8FA3-EB80-42F8-B677-AC6B323A40DF}"/>
              </a:ext>
            </a:extLst>
          </p:cNvPr>
          <p:cNvSpPr/>
          <p:nvPr/>
        </p:nvSpPr>
        <p:spPr>
          <a:xfrm rot="16200000">
            <a:off x="4972422" y="3535923"/>
            <a:ext cx="1469012" cy="14863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 name="connsiteX0" fmla="*/ 0 w 1572469"/>
              <a:gd name="connsiteY0" fmla="*/ 1038533 h 1038533"/>
              <a:gd name="connsiteX1" fmla="*/ 1572469 w 1572469"/>
              <a:gd name="connsiteY1" fmla="*/ 0 h 1038533"/>
              <a:gd name="connsiteX2" fmla="*/ 1008000 w 1572469"/>
              <a:gd name="connsiteY2" fmla="*/ 1038533 h 1038533"/>
              <a:gd name="connsiteX3" fmla="*/ 0 w 1572469"/>
              <a:gd name="connsiteY3" fmla="*/ 1038533 h 1038533"/>
            </a:gdLst>
            <a:ahLst/>
            <a:cxnLst>
              <a:cxn ang="0">
                <a:pos x="connsiteX0" y="connsiteY0"/>
              </a:cxn>
              <a:cxn ang="0">
                <a:pos x="connsiteX1" y="connsiteY1"/>
              </a:cxn>
              <a:cxn ang="0">
                <a:pos x="connsiteX2" y="connsiteY2"/>
              </a:cxn>
              <a:cxn ang="0">
                <a:pos x="connsiteX3" y="connsiteY3"/>
              </a:cxn>
            </a:cxnLst>
            <a:rect l="l" t="t" r="r" b="b"/>
            <a:pathLst>
              <a:path w="1572469" h="1038533">
                <a:moveTo>
                  <a:pt x="0" y="1038533"/>
                </a:moveTo>
                <a:lnTo>
                  <a:pt x="1572469" y="0"/>
                </a:lnTo>
                <a:lnTo>
                  <a:pt x="1008000" y="1038533"/>
                </a:lnTo>
                <a:lnTo>
                  <a:pt x="0" y="103853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40" name="TextBox 39">
            <a:extLst>
              <a:ext uri="{FF2B5EF4-FFF2-40B4-BE49-F238E27FC236}">
                <a16:creationId xmlns:a16="http://schemas.microsoft.com/office/drawing/2014/main" id="{0C234771-F5EB-4B4C-8595-6FA852390485}"/>
              </a:ext>
            </a:extLst>
          </p:cNvPr>
          <p:cNvSpPr txBox="1"/>
          <p:nvPr/>
        </p:nvSpPr>
        <p:spPr>
          <a:xfrm>
            <a:off x="7680390" y="1998073"/>
            <a:ext cx="3670314" cy="584775"/>
          </a:xfrm>
          <a:prstGeom prst="rect">
            <a:avLst/>
          </a:prstGeom>
          <a:noFill/>
        </p:spPr>
        <p:txBody>
          <a:bodyPr wrap="square" rtlCol="0">
            <a:spAutoFit/>
          </a:bodyPr>
          <a:lstStyle/>
          <a:p>
            <a:pPr algn="just"/>
            <a:r>
              <a:rPr lang="en-US" altLang="ko-KR" sz="1600" smtClean="0">
                <a:solidFill>
                  <a:schemeClr val="bg1"/>
                </a:solidFill>
                <a:ea typeface="+mj-ea"/>
                <a:cs typeface="Arial" pitchFamily="34" charset="0"/>
              </a:rPr>
              <a:t>Số lượng các phương tiện giao thông gia tăng một cách nhanh chóng</a:t>
            </a:r>
            <a:endParaRPr lang="ko-KR" altLang="en-US" sz="1600" dirty="0">
              <a:solidFill>
                <a:schemeClr val="bg1"/>
              </a:solidFill>
              <a:ea typeface="+mj-ea"/>
              <a:cs typeface="Arial" pitchFamily="34" charset="0"/>
            </a:endParaRPr>
          </a:p>
        </p:txBody>
      </p:sp>
      <p:sp>
        <p:nvSpPr>
          <p:cNvPr id="51" name="Freeform 43">
            <a:extLst>
              <a:ext uri="{FF2B5EF4-FFF2-40B4-BE49-F238E27FC236}">
                <a16:creationId xmlns:a16="http://schemas.microsoft.com/office/drawing/2014/main" id="{89F62844-E55E-4F1D-B6D7-63C7522BEC01}"/>
              </a:ext>
            </a:extLst>
          </p:cNvPr>
          <p:cNvSpPr>
            <a:spLocks noChangeAspect="1"/>
          </p:cNvSpPr>
          <p:nvPr/>
        </p:nvSpPr>
        <p:spPr>
          <a:xfrm>
            <a:off x="6872332" y="3134053"/>
            <a:ext cx="537190" cy="61200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
        <p:nvSpPr>
          <p:cNvPr id="53" name="Rectangle 1">
            <a:extLst>
              <a:ext uri="{FF2B5EF4-FFF2-40B4-BE49-F238E27FC236}">
                <a16:creationId xmlns:a16="http://schemas.microsoft.com/office/drawing/2014/main" id="{D172F209-040E-4370-8547-CE4B5352EF85}"/>
              </a:ext>
            </a:extLst>
          </p:cNvPr>
          <p:cNvSpPr>
            <a:spLocks noChangeAspect="1"/>
          </p:cNvSpPr>
          <p:nvPr/>
        </p:nvSpPr>
        <p:spPr>
          <a:xfrm>
            <a:off x="6795874" y="5050223"/>
            <a:ext cx="559474" cy="551206"/>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grpSp>
        <p:nvGrpSpPr>
          <p:cNvPr id="54" name="Group 53">
            <a:extLst>
              <a:ext uri="{FF2B5EF4-FFF2-40B4-BE49-F238E27FC236}">
                <a16:creationId xmlns:a16="http://schemas.microsoft.com/office/drawing/2014/main" id="{F43E0F19-CD1E-4787-929D-F05213D4179A}"/>
              </a:ext>
            </a:extLst>
          </p:cNvPr>
          <p:cNvGrpSpPr/>
          <p:nvPr/>
        </p:nvGrpSpPr>
        <p:grpSpPr>
          <a:xfrm>
            <a:off x="1450683" y="2285861"/>
            <a:ext cx="2924993" cy="1377829"/>
            <a:chOff x="2551706" y="4283314"/>
            <a:chExt cx="1682085" cy="923330"/>
          </a:xfrm>
        </p:grpSpPr>
        <p:sp>
          <p:nvSpPr>
            <p:cNvPr id="55" name="TextBox 54">
              <a:extLst>
                <a:ext uri="{FF2B5EF4-FFF2-40B4-BE49-F238E27FC236}">
                  <a16:creationId xmlns:a16="http://schemas.microsoft.com/office/drawing/2014/main" id="{E0C8A7C5-7573-4158-A39B-BE7F9F3613AC}"/>
                </a:ext>
              </a:extLst>
            </p:cNvPr>
            <p:cNvSpPr txBox="1"/>
            <p:nvPr/>
          </p:nvSpPr>
          <p:spPr>
            <a:xfrm>
              <a:off x="2551706" y="4560313"/>
              <a:ext cx="1682085" cy="646331"/>
            </a:xfrm>
            <a:prstGeom prst="rect">
              <a:avLst/>
            </a:prstGeom>
            <a:noFill/>
          </p:spPr>
          <p:txBody>
            <a:bodyPr wrap="square" rtlCol="0">
              <a:spAutoFit/>
            </a:bodyPr>
            <a:lstStyle/>
            <a:p>
              <a:pPr algn="r"/>
              <a:r>
                <a:rPr lang="en-US" altLang="ko-KR" smtClean="0">
                  <a:solidFill>
                    <a:schemeClr val="tx1">
                      <a:lumMod val="75000"/>
                      <a:lumOff val="25000"/>
                    </a:schemeClr>
                  </a:solidFill>
                  <a:ea typeface="FZShuTi" pitchFamily="2" charset="-122"/>
                  <a:cs typeface="Arial" pitchFamily="34" charset="0"/>
                </a:rPr>
                <a:t>Gần 5 triệu ô tô </a:t>
              </a:r>
            </a:p>
            <a:p>
              <a:pPr algn="r"/>
              <a:r>
                <a:rPr lang="en-US" altLang="ko-KR" smtClean="0">
                  <a:solidFill>
                    <a:schemeClr val="tx1">
                      <a:lumMod val="75000"/>
                      <a:lumOff val="25000"/>
                    </a:schemeClr>
                  </a:solidFill>
                  <a:ea typeface="FZShuTi" pitchFamily="2" charset="-122"/>
                  <a:cs typeface="Arial" pitchFamily="34" charset="0"/>
                </a:rPr>
                <a:t>Hơn 50 triệu xe máy.</a:t>
              </a:r>
              <a:endParaRPr lang="ko-KR" altLang="en-US"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DB868C10-EA09-446B-A891-A7B6445AE674}"/>
                </a:ext>
              </a:extLst>
            </p:cNvPr>
            <p:cNvSpPr txBox="1"/>
            <p:nvPr/>
          </p:nvSpPr>
          <p:spPr>
            <a:xfrm>
              <a:off x="2551706" y="4283314"/>
              <a:ext cx="1667786" cy="369332"/>
            </a:xfrm>
            <a:prstGeom prst="rect">
              <a:avLst/>
            </a:prstGeom>
            <a:noFill/>
          </p:spPr>
          <p:txBody>
            <a:bodyPr wrap="square" rtlCol="0">
              <a:spAutoFit/>
            </a:bodyPr>
            <a:lstStyle/>
            <a:p>
              <a:pPr algn="r"/>
              <a:r>
                <a:rPr lang="en-US" altLang="ko-KR" b="1" smtClean="0">
                  <a:solidFill>
                    <a:schemeClr val="tx1">
                      <a:lumMod val="75000"/>
                      <a:lumOff val="25000"/>
                    </a:schemeClr>
                  </a:solidFill>
                  <a:cs typeface="Arial" pitchFamily="34" charset="0"/>
                </a:rPr>
                <a:t>Cả nước</a:t>
              </a:r>
              <a:endParaRPr lang="ko-KR" altLang="en-US" b="1" dirty="0">
                <a:solidFill>
                  <a:schemeClr val="tx1">
                    <a:lumMod val="75000"/>
                    <a:lumOff val="25000"/>
                  </a:schemeClr>
                </a:solidFill>
                <a:cs typeface="Arial" pitchFamily="34" charset="0"/>
              </a:endParaRPr>
            </a:p>
          </p:txBody>
        </p:sp>
      </p:grpSp>
      <p:grpSp>
        <p:nvGrpSpPr>
          <p:cNvPr id="57" name="Group 56">
            <a:extLst>
              <a:ext uri="{FF2B5EF4-FFF2-40B4-BE49-F238E27FC236}">
                <a16:creationId xmlns:a16="http://schemas.microsoft.com/office/drawing/2014/main" id="{F43E0F19-CD1E-4787-929D-F05213D4179A}"/>
              </a:ext>
            </a:extLst>
          </p:cNvPr>
          <p:cNvGrpSpPr/>
          <p:nvPr/>
        </p:nvGrpSpPr>
        <p:grpSpPr>
          <a:xfrm>
            <a:off x="1141448" y="2901938"/>
            <a:ext cx="3239588" cy="1699458"/>
            <a:chOff x="2551706" y="4283315"/>
            <a:chExt cx="1682085" cy="943132"/>
          </a:xfrm>
        </p:grpSpPr>
        <p:sp>
          <p:nvSpPr>
            <p:cNvPr id="58" name="TextBox 57">
              <a:extLst>
                <a:ext uri="{FF2B5EF4-FFF2-40B4-BE49-F238E27FC236}">
                  <a16:creationId xmlns:a16="http://schemas.microsoft.com/office/drawing/2014/main" id="{E0C8A7C5-7573-4158-A39B-BE7F9F3613AC}"/>
                </a:ext>
              </a:extLst>
            </p:cNvPr>
            <p:cNvSpPr txBox="1"/>
            <p:nvPr/>
          </p:nvSpPr>
          <p:spPr>
            <a:xfrm>
              <a:off x="2551706" y="4560312"/>
              <a:ext cx="1682085" cy="666135"/>
            </a:xfrm>
            <a:prstGeom prst="rect">
              <a:avLst/>
            </a:prstGeom>
            <a:noFill/>
          </p:spPr>
          <p:txBody>
            <a:bodyPr wrap="square" rtlCol="0">
              <a:spAutoFit/>
            </a:bodyPr>
            <a:lstStyle/>
            <a:p>
              <a:pPr algn="r"/>
              <a:r>
                <a:rPr lang="en-US" altLang="ko-KR" smtClean="0">
                  <a:solidFill>
                    <a:schemeClr val="tx1">
                      <a:lumMod val="75000"/>
                      <a:lumOff val="25000"/>
                    </a:schemeClr>
                  </a:solidFill>
                  <a:ea typeface="FZShuTi" pitchFamily="2" charset="-122"/>
                  <a:cs typeface="Arial" pitchFamily="34" charset="0"/>
                </a:rPr>
                <a:t>Trong 6 tháng đầu năm 2019</a:t>
              </a:r>
            </a:p>
            <a:p>
              <a:pPr algn="r"/>
              <a:r>
                <a:rPr lang="en-US" altLang="ko-KR" smtClean="0">
                  <a:solidFill>
                    <a:schemeClr val="tx1">
                      <a:lumMod val="75000"/>
                      <a:lumOff val="25000"/>
                    </a:schemeClr>
                  </a:solidFill>
                  <a:ea typeface="FZShuTi" pitchFamily="2" charset="-122"/>
                  <a:cs typeface="Arial" pitchFamily="34" charset="0"/>
                </a:rPr>
                <a:t>225.000 vi phạm</a:t>
              </a:r>
            </a:p>
            <a:p>
              <a:pPr algn="r"/>
              <a:r>
                <a:rPr lang="en-US" altLang="ko-KR" smtClean="0">
                  <a:solidFill>
                    <a:schemeClr val="tx1">
                      <a:lumMod val="75000"/>
                      <a:lumOff val="25000"/>
                    </a:schemeClr>
                  </a:solidFill>
                  <a:ea typeface="FZShuTi" pitchFamily="2" charset="-122"/>
                  <a:cs typeface="Arial" pitchFamily="34" charset="0"/>
                </a:rPr>
                <a:t>640 vụ TNGT</a:t>
              </a:r>
            </a:p>
            <a:p>
              <a:pPr algn="r"/>
              <a:endParaRPr lang="ko-KR" altLang="en-US"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DB868C10-EA09-446B-A891-A7B6445AE674}"/>
                </a:ext>
              </a:extLst>
            </p:cNvPr>
            <p:cNvSpPr txBox="1"/>
            <p:nvPr/>
          </p:nvSpPr>
          <p:spPr>
            <a:xfrm>
              <a:off x="2551706" y="4283315"/>
              <a:ext cx="1667786" cy="204965"/>
            </a:xfrm>
            <a:prstGeom prst="rect">
              <a:avLst/>
            </a:prstGeom>
            <a:noFill/>
          </p:spPr>
          <p:txBody>
            <a:bodyPr wrap="square" rtlCol="0">
              <a:spAutoFit/>
            </a:bodyPr>
            <a:lstStyle/>
            <a:p>
              <a:pPr algn="r"/>
              <a:r>
                <a:rPr lang="en-US" altLang="ko-KR" b="1" smtClean="0">
                  <a:solidFill>
                    <a:schemeClr val="tx1">
                      <a:lumMod val="75000"/>
                      <a:lumOff val="25000"/>
                    </a:schemeClr>
                  </a:solidFill>
                  <a:cs typeface="Arial" pitchFamily="34" charset="0"/>
                </a:rPr>
                <a:t>Hà Nội</a:t>
              </a:r>
              <a:endParaRPr lang="ko-KR" altLang="en-US" b="1" dirty="0">
                <a:solidFill>
                  <a:schemeClr val="tx1">
                    <a:lumMod val="75000"/>
                    <a:lumOff val="25000"/>
                  </a:schemeClr>
                </a:solidFill>
                <a:cs typeface="Arial" pitchFamily="34" charset="0"/>
              </a:endParaRPr>
            </a:p>
          </p:txBody>
        </p:sp>
      </p:grpSp>
      <p:sp>
        <p:nvSpPr>
          <p:cNvPr id="60" name="TextBox 59">
            <a:extLst>
              <a:ext uri="{FF2B5EF4-FFF2-40B4-BE49-F238E27FC236}">
                <a16:creationId xmlns:a16="http://schemas.microsoft.com/office/drawing/2014/main" id="{0C234771-F5EB-4B4C-8595-6FA852390485}"/>
              </a:ext>
            </a:extLst>
          </p:cNvPr>
          <p:cNvSpPr txBox="1"/>
          <p:nvPr/>
        </p:nvSpPr>
        <p:spPr>
          <a:xfrm>
            <a:off x="7831773" y="3117550"/>
            <a:ext cx="3670314" cy="584775"/>
          </a:xfrm>
          <a:prstGeom prst="rect">
            <a:avLst/>
          </a:prstGeom>
          <a:noFill/>
        </p:spPr>
        <p:txBody>
          <a:bodyPr wrap="square" rtlCol="0">
            <a:spAutoFit/>
          </a:bodyPr>
          <a:lstStyle/>
          <a:p>
            <a:pPr algn="just"/>
            <a:r>
              <a:rPr lang="en-US" altLang="ko-KR" sz="1600" smtClean="0">
                <a:solidFill>
                  <a:schemeClr val="bg1"/>
                </a:solidFill>
                <a:ea typeface="+mj-ea"/>
                <a:cs typeface="Arial" pitchFamily="34" charset="0"/>
              </a:rPr>
              <a:t>Công tác quản lý vô cùng phức tạp và tốn nhiều thời gian, công sức</a:t>
            </a:r>
            <a:endParaRPr lang="ko-KR" altLang="en-US" sz="1600" dirty="0">
              <a:solidFill>
                <a:schemeClr val="bg1"/>
              </a:solidFill>
              <a:ea typeface="+mj-ea"/>
              <a:cs typeface="Arial" pitchFamily="34" charset="0"/>
            </a:endParaRPr>
          </a:p>
        </p:txBody>
      </p:sp>
      <p:sp>
        <p:nvSpPr>
          <p:cNvPr id="61" name="TextBox 60">
            <a:extLst>
              <a:ext uri="{FF2B5EF4-FFF2-40B4-BE49-F238E27FC236}">
                <a16:creationId xmlns:a16="http://schemas.microsoft.com/office/drawing/2014/main" id="{0C234771-F5EB-4B4C-8595-6FA852390485}"/>
              </a:ext>
            </a:extLst>
          </p:cNvPr>
          <p:cNvSpPr txBox="1"/>
          <p:nvPr/>
        </p:nvSpPr>
        <p:spPr>
          <a:xfrm>
            <a:off x="7827800" y="4235150"/>
            <a:ext cx="3670314" cy="584775"/>
          </a:xfrm>
          <a:prstGeom prst="rect">
            <a:avLst/>
          </a:prstGeom>
          <a:noFill/>
        </p:spPr>
        <p:txBody>
          <a:bodyPr wrap="square" rtlCol="0">
            <a:spAutoFit/>
          </a:bodyPr>
          <a:lstStyle/>
          <a:p>
            <a:pPr algn="just"/>
            <a:r>
              <a:rPr lang="en-US" altLang="ko-KR" sz="1600" smtClean="0">
                <a:solidFill>
                  <a:schemeClr val="bg1"/>
                </a:solidFill>
                <a:ea typeface="+mj-ea"/>
                <a:cs typeface="Arial" pitchFamily="34" charset="0"/>
              </a:rPr>
              <a:t>Các thành phố đều được trang bị các hệ thống camera giám sát lớn</a:t>
            </a:r>
            <a:endParaRPr lang="ko-KR" altLang="en-US" sz="1600" dirty="0">
              <a:solidFill>
                <a:schemeClr val="bg1"/>
              </a:solidFill>
              <a:ea typeface="+mj-ea"/>
              <a:cs typeface="Arial" pitchFamily="34" charset="0"/>
            </a:endParaRPr>
          </a:p>
        </p:txBody>
      </p:sp>
      <p:sp>
        <p:nvSpPr>
          <p:cNvPr id="22" name="Rounded Rectangle 25">
            <a:extLst>
              <a:ext uri="{FF2B5EF4-FFF2-40B4-BE49-F238E27FC236}">
                <a16:creationId xmlns:a16="http://schemas.microsoft.com/office/drawing/2014/main" id="{52251A18-A73B-4A26-9FEC-6B831E23205B}"/>
              </a:ext>
            </a:extLst>
          </p:cNvPr>
          <p:cNvSpPr/>
          <p:nvPr/>
        </p:nvSpPr>
        <p:spPr>
          <a:xfrm>
            <a:off x="6754386" y="2118155"/>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Rounded Rectangle 7">
            <a:extLst>
              <a:ext uri="{FF2B5EF4-FFF2-40B4-BE49-F238E27FC236}">
                <a16:creationId xmlns:a16="http://schemas.microsoft.com/office/drawing/2014/main" id="{7D6C3C70-FD86-419A-8B89-365FC328FB88}"/>
              </a:ext>
            </a:extLst>
          </p:cNvPr>
          <p:cNvSpPr/>
          <p:nvPr/>
        </p:nvSpPr>
        <p:spPr>
          <a:xfrm>
            <a:off x="6831232" y="4209359"/>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3" name="Group 42">
            <a:extLst>
              <a:ext uri="{FF2B5EF4-FFF2-40B4-BE49-F238E27FC236}">
                <a16:creationId xmlns:a16="http://schemas.microsoft.com/office/drawing/2014/main" id="{F43E0F19-CD1E-4787-929D-F05213D4179A}"/>
              </a:ext>
            </a:extLst>
          </p:cNvPr>
          <p:cNvGrpSpPr/>
          <p:nvPr/>
        </p:nvGrpSpPr>
        <p:grpSpPr>
          <a:xfrm>
            <a:off x="1436851" y="3636533"/>
            <a:ext cx="2888820" cy="1145460"/>
            <a:chOff x="2551706" y="4283315"/>
            <a:chExt cx="1682085" cy="635685"/>
          </a:xfrm>
        </p:grpSpPr>
        <p:sp>
          <p:nvSpPr>
            <p:cNvPr id="44" name="TextBox 43">
              <a:extLst>
                <a:ext uri="{FF2B5EF4-FFF2-40B4-BE49-F238E27FC236}">
                  <a16:creationId xmlns:a16="http://schemas.microsoft.com/office/drawing/2014/main" id="{E0C8A7C5-7573-4158-A39B-BE7F9F3613AC}"/>
                </a:ext>
              </a:extLst>
            </p:cNvPr>
            <p:cNvSpPr txBox="1"/>
            <p:nvPr/>
          </p:nvSpPr>
          <p:spPr>
            <a:xfrm>
              <a:off x="2551706" y="4560312"/>
              <a:ext cx="1682085" cy="358688"/>
            </a:xfrm>
            <a:prstGeom prst="rect">
              <a:avLst/>
            </a:prstGeom>
            <a:noFill/>
          </p:spPr>
          <p:txBody>
            <a:bodyPr wrap="square" rtlCol="0">
              <a:spAutoFit/>
            </a:bodyPr>
            <a:lstStyle/>
            <a:p>
              <a:pPr algn="r"/>
              <a:r>
                <a:rPr lang="en-US" altLang="ko-KR" smtClean="0">
                  <a:solidFill>
                    <a:schemeClr val="tx1">
                      <a:lumMod val="75000"/>
                      <a:lumOff val="25000"/>
                    </a:schemeClr>
                  </a:solidFill>
                  <a:ea typeface="FZShuTi" pitchFamily="2" charset="-122"/>
                  <a:cs typeface="Arial" pitchFamily="34" charset="0"/>
                </a:rPr>
                <a:t>739.000 ô tô</a:t>
              </a:r>
            </a:p>
            <a:p>
              <a:pPr algn="r"/>
              <a:r>
                <a:rPr lang="en-US" altLang="ko-KR" smtClean="0">
                  <a:solidFill>
                    <a:schemeClr val="tx1">
                      <a:lumMod val="75000"/>
                      <a:lumOff val="25000"/>
                    </a:schemeClr>
                  </a:solidFill>
                  <a:ea typeface="FZShuTi" pitchFamily="2" charset="-122"/>
                  <a:cs typeface="Arial" pitchFamily="34" charset="0"/>
                </a:rPr>
                <a:t>5.761.000 xe máy</a:t>
              </a:r>
              <a:endParaRPr lang="ko-KR" altLang="en-US"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DB868C10-EA09-446B-A891-A7B6445AE674}"/>
                </a:ext>
              </a:extLst>
            </p:cNvPr>
            <p:cNvSpPr txBox="1"/>
            <p:nvPr/>
          </p:nvSpPr>
          <p:spPr>
            <a:xfrm>
              <a:off x="2551706" y="4283315"/>
              <a:ext cx="1667786" cy="204965"/>
            </a:xfrm>
            <a:prstGeom prst="rect">
              <a:avLst/>
            </a:prstGeom>
            <a:noFill/>
          </p:spPr>
          <p:txBody>
            <a:bodyPr wrap="square" rtlCol="0">
              <a:spAutoFit/>
            </a:bodyPr>
            <a:lstStyle/>
            <a:p>
              <a:pPr algn="r"/>
              <a:r>
                <a:rPr lang="en-US" altLang="ko-KR" b="1" smtClean="0">
                  <a:solidFill>
                    <a:schemeClr val="tx1">
                      <a:lumMod val="75000"/>
                      <a:lumOff val="25000"/>
                    </a:schemeClr>
                  </a:solidFill>
                  <a:cs typeface="Arial" pitchFamily="34" charset="0"/>
                </a:rPr>
                <a:t>Hà Nội</a:t>
              </a:r>
              <a:endParaRPr lang="ko-KR" altLang="en-US" b="1" dirty="0">
                <a:solidFill>
                  <a:schemeClr val="tx1">
                    <a:lumMod val="75000"/>
                    <a:lumOff val="25000"/>
                  </a:schemeClr>
                </a:solidFill>
                <a:cs typeface="Arial" pitchFamily="34" charset="0"/>
              </a:endParaRPr>
            </a:p>
          </p:txBody>
        </p:sp>
      </p:grpSp>
      <p:grpSp>
        <p:nvGrpSpPr>
          <p:cNvPr id="46" name="Group 45">
            <a:extLst>
              <a:ext uri="{FF2B5EF4-FFF2-40B4-BE49-F238E27FC236}">
                <a16:creationId xmlns:a16="http://schemas.microsoft.com/office/drawing/2014/main" id="{F43E0F19-CD1E-4787-929D-F05213D4179A}"/>
              </a:ext>
            </a:extLst>
          </p:cNvPr>
          <p:cNvGrpSpPr/>
          <p:nvPr/>
        </p:nvGrpSpPr>
        <p:grpSpPr>
          <a:xfrm>
            <a:off x="519849" y="1937075"/>
            <a:ext cx="3846750" cy="1699458"/>
            <a:chOff x="2551706" y="4283315"/>
            <a:chExt cx="1682085" cy="943132"/>
          </a:xfrm>
        </p:grpSpPr>
        <p:sp>
          <p:nvSpPr>
            <p:cNvPr id="47" name="TextBox 46">
              <a:extLst>
                <a:ext uri="{FF2B5EF4-FFF2-40B4-BE49-F238E27FC236}">
                  <a16:creationId xmlns:a16="http://schemas.microsoft.com/office/drawing/2014/main" id="{E0C8A7C5-7573-4158-A39B-BE7F9F3613AC}"/>
                </a:ext>
              </a:extLst>
            </p:cNvPr>
            <p:cNvSpPr txBox="1"/>
            <p:nvPr/>
          </p:nvSpPr>
          <p:spPr>
            <a:xfrm>
              <a:off x="2551706" y="4560312"/>
              <a:ext cx="1682085" cy="666135"/>
            </a:xfrm>
            <a:prstGeom prst="rect">
              <a:avLst/>
            </a:prstGeom>
            <a:noFill/>
          </p:spPr>
          <p:txBody>
            <a:bodyPr wrap="square" rtlCol="0">
              <a:spAutoFit/>
            </a:bodyPr>
            <a:lstStyle/>
            <a:p>
              <a:pPr algn="r"/>
              <a:r>
                <a:rPr lang="en-US" altLang="ko-KR" smtClean="0">
                  <a:solidFill>
                    <a:schemeClr val="tx1">
                      <a:lumMod val="75000"/>
                      <a:lumOff val="25000"/>
                    </a:schemeClr>
                  </a:solidFill>
                  <a:ea typeface="FZShuTi" pitchFamily="2" charset="-122"/>
                  <a:cs typeface="Arial" pitchFamily="34" charset="0"/>
                </a:rPr>
                <a:t>300 camera theo dõi lưu lượng</a:t>
              </a:r>
            </a:p>
            <a:p>
              <a:pPr algn="r"/>
              <a:r>
                <a:rPr lang="en-US" altLang="ko-KR" smtClean="0">
                  <a:solidFill>
                    <a:schemeClr val="tx1">
                      <a:lumMod val="75000"/>
                      <a:lumOff val="25000"/>
                    </a:schemeClr>
                  </a:solidFill>
                  <a:ea typeface="FZShuTi" pitchFamily="2" charset="-122"/>
                  <a:cs typeface="Arial" pitchFamily="34" charset="0"/>
                </a:rPr>
                <a:t>100 camera xử lý vi phạm</a:t>
              </a:r>
            </a:p>
            <a:p>
              <a:pPr algn="r"/>
              <a:r>
                <a:rPr lang="en-US" altLang="ko-KR" smtClean="0">
                  <a:solidFill>
                    <a:schemeClr val="tx1">
                      <a:lumMod val="75000"/>
                      <a:lumOff val="25000"/>
                    </a:schemeClr>
                  </a:solidFill>
                  <a:ea typeface="FZShuTi" pitchFamily="2" charset="-122"/>
                  <a:cs typeface="Arial" pitchFamily="34" charset="0"/>
                </a:rPr>
                <a:t>100 thiết bị giám sát giao thông</a:t>
              </a:r>
            </a:p>
            <a:p>
              <a:pPr algn="r"/>
              <a:endParaRPr lang="ko-KR" altLang="en-US"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DB868C10-EA09-446B-A891-A7B6445AE674}"/>
                </a:ext>
              </a:extLst>
            </p:cNvPr>
            <p:cNvSpPr txBox="1"/>
            <p:nvPr/>
          </p:nvSpPr>
          <p:spPr>
            <a:xfrm>
              <a:off x="2551706" y="4283315"/>
              <a:ext cx="1667786" cy="204965"/>
            </a:xfrm>
            <a:prstGeom prst="rect">
              <a:avLst/>
            </a:prstGeom>
            <a:noFill/>
          </p:spPr>
          <p:txBody>
            <a:bodyPr wrap="square" rtlCol="0">
              <a:spAutoFit/>
            </a:bodyPr>
            <a:lstStyle/>
            <a:p>
              <a:pPr algn="r"/>
              <a:r>
                <a:rPr lang="en-US" altLang="ko-KR" b="1" smtClean="0">
                  <a:solidFill>
                    <a:schemeClr val="tx1">
                      <a:lumMod val="75000"/>
                      <a:lumOff val="25000"/>
                    </a:schemeClr>
                  </a:solidFill>
                  <a:cs typeface="Arial" pitchFamily="34" charset="0"/>
                </a:rPr>
                <a:t>Hà Nội</a:t>
              </a:r>
              <a:endParaRPr lang="ko-KR" altLang="en-US" b="1" dirty="0">
                <a:solidFill>
                  <a:schemeClr val="tx1">
                    <a:lumMod val="75000"/>
                    <a:lumOff val="25000"/>
                  </a:schemeClr>
                </a:solidFill>
                <a:cs typeface="Arial" pitchFamily="34" charset="0"/>
              </a:endParaRPr>
            </a:p>
          </p:txBody>
        </p:sp>
      </p:grpSp>
      <p:grpSp>
        <p:nvGrpSpPr>
          <p:cNvPr id="64" name="Group 63">
            <a:extLst>
              <a:ext uri="{FF2B5EF4-FFF2-40B4-BE49-F238E27FC236}">
                <a16:creationId xmlns:a16="http://schemas.microsoft.com/office/drawing/2014/main" id="{F43E0F19-CD1E-4787-929D-F05213D4179A}"/>
              </a:ext>
            </a:extLst>
          </p:cNvPr>
          <p:cNvGrpSpPr/>
          <p:nvPr/>
        </p:nvGrpSpPr>
        <p:grpSpPr>
          <a:xfrm>
            <a:off x="11559" y="3793486"/>
            <a:ext cx="4364117" cy="1422460"/>
            <a:chOff x="2551706" y="4283315"/>
            <a:chExt cx="1682085" cy="789409"/>
          </a:xfrm>
        </p:grpSpPr>
        <p:sp>
          <p:nvSpPr>
            <p:cNvPr id="65" name="TextBox 64">
              <a:extLst>
                <a:ext uri="{FF2B5EF4-FFF2-40B4-BE49-F238E27FC236}">
                  <a16:creationId xmlns:a16="http://schemas.microsoft.com/office/drawing/2014/main" id="{E0C8A7C5-7573-4158-A39B-BE7F9F3613AC}"/>
                </a:ext>
              </a:extLst>
            </p:cNvPr>
            <p:cNvSpPr txBox="1"/>
            <p:nvPr/>
          </p:nvSpPr>
          <p:spPr>
            <a:xfrm>
              <a:off x="2551706" y="4560312"/>
              <a:ext cx="1682085" cy="512412"/>
            </a:xfrm>
            <a:prstGeom prst="rect">
              <a:avLst/>
            </a:prstGeom>
            <a:noFill/>
          </p:spPr>
          <p:txBody>
            <a:bodyPr wrap="square" rtlCol="0">
              <a:spAutoFit/>
            </a:bodyPr>
            <a:lstStyle/>
            <a:p>
              <a:pPr algn="r"/>
              <a:r>
                <a:rPr lang="en-US" altLang="ko-KR" smtClean="0">
                  <a:solidFill>
                    <a:schemeClr val="tx1">
                      <a:lumMod val="75000"/>
                      <a:lumOff val="25000"/>
                    </a:schemeClr>
                  </a:solidFill>
                  <a:ea typeface="FZShuTi" pitchFamily="2" charset="-122"/>
                  <a:cs typeface="Arial" pitchFamily="34" charset="0"/>
                </a:rPr>
                <a:t>Trung tâm GS và ĐK giao thông GĐ1</a:t>
              </a:r>
            </a:p>
            <a:p>
              <a:pPr algn="r"/>
              <a:r>
                <a:rPr lang="en-US" altLang="ko-KR" smtClean="0">
                  <a:solidFill>
                    <a:schemeClr val="tx1">
                      <a:lumMod val="75000"/>
                      <a:lumOff val="25000"/>
                    </a:schemeClr>
                  </a:solidFill>
                  <a:ea typeface="FZShuTi" pitchFamily="2" charset="-122"/>
                  <a:cs typeface="Arial" pitchFamily="34" charset="0"/>
                </a:rPr>
                <a:t>GĐ2 triển khai quy mô toàn thành phố </a:t>
              </a:r>
            </a:p>
            <a:p>
              <a:pPr algn="r"/>
              <a:endParaRPr lang="ko-KR" altLang="en-US"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id="{DB868C10-EA09-446B-A891-A7B6445AE674}"/>
                </a:ext>
              </a:extLst>
            </p:cNvPr>
            <p:cNvSpPr txBox="1"/>
            <p:nvPr/>
          </p:nvSpPr>
          <p:spPr>
            <a:xfrm>
              <a:off x="2551706" y="4283315"/>
              <a:ext cx="1667786" cy="204965"/>
            </a:xfrm>
            <a:prstGeom prst="rect">
              <a:avLst/>
            </a:prstGeom>
            <a:noFill/>
          </p:spPr>
          <p:txBody>
            <a:bodyPr wrap="square" rtlCol="0">
              <a:spAutoFit/>
            </a:bodyPr>
            <a:lstStyle/>
            <a:p>
              <a:pPr algn="r"/>
              <a:r>
                <a:rPr lang="en-US" altLang="ko-KR" b="1" smtClean="0">
                  <a:solidFill>
                    <a:schemeClr val="tx1">
                      <a:lumMod val="75000"/>
                      <a:lumOff val="25000"/>
                    </a:schemeClr>
                  </a:solidFill>
                  <a:cs typeface="Arial" pitchFamily="34" charset="0"/>
                </a:rPr>
                <a:t>TP. Hồ Chí Minh</a:t>
              </a:r>
              <a:endParaRPr lang="ko-KR" altLang="en-US" b="1" dirty="0">
                <a:solidFill>
                  <a:schemeClr val="tx1">
                    <a:lumMod val="75000"/>
                    <a:lumOff val="25000"/>
                  </a:schemeClr>
                </a:solidFill>
                <a:cs typeface="Arial" pitchFamily="34" charset="0"/>
              </a:endParaRPr>
            </a:p>
          </p:txBody>
        </p:sp>
      </p:grpSp>
      <p:grpSp>
        <p:nvGrpSpPr>
          <p:cNvPr id="67" name="Group 66">
            <a:extLst>
              <a:ext uri="{FF2B5EF4-FFF2-40B4-BE49-F238E27FC236}">
                <a16:creationId xmlns:a16="http://schemas.microsoft.com/office/drawing/2014/main" id="{11F62B9B-F596-41F5-A20B-41DD5CDC99E6}"/>
              </a:ext>
            </a:extLst>
          </p:cNvPr>
          <p:cNvGrpSpPr/>
          <p:nvPr/>
        </p:nvGrpSpPr>
        <p:grpSpPr>
          <a:xfrm>
            <a:off x="1754921" y="2118155"/>
            <a:ext cx="2316515" cy="1776708"/>
            <a:chOff x="5550252" y="1926159"/>
            <a:chExt cx="3708834" cy="2844581"/>
          </a:xfrm>
        </p:grpSpPr>
        <p:grpSp>
          <p:nvGrpSpPr>
            <p:cNvPr id="68" name="Group 67">
              <a:extLst>
                <a:ext uri="{FF2B5EF4-FFF2-40B4-BE49-F238E27FC236}">
                  <a16:creationId xmlns:a16="http://schemas.microsoft.com/office/drawing/2014/main" id="{29582250-F333-477A-A185-B778059F37D5}"/>
                </a:ext>
              </a:extLst>
            </p:cNvPr>
            <p:cNvGrpSpPr/>
            <p:nvPr/>
          </p:nvGrpSpPr>
          <p:grpSpPr>
            <a:xfrm rot="11700000">
              <a:off x="7577837" y="1926159"/>
              <a:ext cx="757646" cy="2121409"/>
              <a:chOff x="9854152" y="1744739"/>
              <a:chExt cx="757646" cy="2121409"/>
            </a:xfrm>
          </p:grpSpPr>
          <p:sp>
            <p:nvSpPr>
              <p:cNvPr id="77" name="Freeform: Shape 33">
                <a:extLst>
                  <a:ext uri="{FF2B5EF4-FFF2-40B4-BE49-F238E27FC236}">
                    <a16:creationId xmlns:a16="http://schemas.microsoft.com/office/drawing/2014/main" id="{41007818-2EE3-4859-B402-C060FDDE8774}"/>
                  </a:ext>
                </a:extLst>
              </p:cNvPr>
              <p:cNvSpPr/>
              <p:nvPr/>
            </p:nvSpPr>
            <p:spPr>
              <a:xfrm>
                <a:off x="9854152" y="1744739"/>
                <a:ext cx="757646" cy="2121409"/>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solidFill>
                <a:schemeClr val="accent3">
                  <a:lumMod val="50000"/>
                </a:schemeClr>
              </a:solidFill>
              <a:ln w="19209" cap="flat">
                <a:noFill/>
                <a:prstDash val="solid"/>
                <a:miter/>
              </a:ln>
            </p:spPr>
            <p:txBody>
              <a:bodyPr rtlCol="0" anchor="ctr"/>
              <a:lstStyle/>
              <a:p>
                <a:endParaRPr lang="en-US"/>
              </a:p>
            </p:txBody>
          </p:sp>
          <p:sp>
            <p:nvSpPr>
              <p:cNvPr id="78" name="Freeform: Shape 36">
                <a:extLst>
                  <a:ext uri="{FF2B5EF4-FFF2-40B4-BE49-F238E27FC236}">
                    <a16:creationId xmlns:a16="http://schemas.microsoft.com/office/drawing/2014/main" id="{1F9879CC-A988-4144-9277-426FB1C60351}"/>
                  </a:ext>
                </a:extLst>
              </p:cNvPr>
              <p:cNvSpPr/>
              <p:nvPr/>
            </p:nvSpPr>
            <p:spPr>
              <a:xfrm>
                <a:off x="9898391" y="1790004"/>
                <a:ext cx="343852" cy="2036553"/>
              </a:xfrm>
              <a:custGeom>
                <a:avLst/>
                <a:gdLst>
                  <a:gd name="connsiteX0" fmla="*/ 200205 w 343852"/>
                  <a:gd name="connsiteY0" fmla="*/ 0 h 2036553"/>
                  <a:gd name="connsiteX1" fmla="*/ 239604 w 343852"/>
                  <a:gd name="connsiteY1" fmla="*/ 39397 h 2036553"/>
                  <a:gd name="connsiteX2" fmla="*/ 239604 w 343852"/>
                  <a:gd name="connsiteY2" fmla="*/ 224262 h 2036553"/>
                  <a:gd name="connsiteX3" fmla="*/ 300216 w 343852"/>
                  <a:gd name="connsiteY3" fmla="*/ 284874 h 2036553"/>
                  <a:gd name="connsiteX4" fmla="*/ 343852 w 343852"/>
                  <a:gd name="connsiteY4" fmla="*/ 284874 h 2036553"/>
                  <a:gd name="connsiteX5" fmla="*/ 343852 w 343852"/>
                  <a:gd name="connsiteY5" fmla="*/ 1748647 h 2036553"/>
                  <a:gd name="connsiteX6" fmla="*/ 269910 w 343852"/>
                  <a:gd name="connsiteY6" fmla="*/ 1748647 h 2036553"/>
                  <a:gd name="connsiteX7" fmla="*/ 209298 w 343852"/>
                  <a:gd name="connsiteY7" fmla="*/ 1809259 h 2036553"/>
                  <a:gd name="connsiteX8" fmla="*/ 209298 w 343852"/>
                  <a:gd name="connsiteY8" fmla="*/ 1997156 h 2036553"/>
                  <a:gd name="connsiteX9" fmla="*/ 169899 w 343852"/>
                  <a:gd name="connsiteY9" fmla="*/ 2036553 h 2036553"/>
                  <a:gd name="connsiteX10" fmla="*/ 18370 w 343852"/>
                  <a:gd name="connsiteY10" fmla="*/ 1909268 h 2036553"/>
                  <a:gd name="connsiteX11" fmla="*/ 3217 w 343852"/>
                  <a:gd name="connsiteY11" fmla="*/ 1818350 h 2036553"/>
                  <a:gd name="connsiteX12" fmla="*/ 100196 w 343852"/>
                  <a:gd name="connsiteY12" fmla="*/ 1603180 h 2036553"/>
                  <a:gd name="connsiteX13" fmla="*/ 178992 w 343852"/>
                  <a:gd name="connsiteY13" fmla="*/ 1554689 h 2036553"/>
                  <a:gd name="connsiteX14" fmla="*/ 209298 w 343852"/>
                  <a:gd name="connsiteY14" fmla="*/ 481862 h 2036553"/>
                  <a:gd name="connsiteX15" fmla="*/ 130502 w 343852"/>
                  <a:gd name="connsiteY15" fmla="*/ 433373 h 2036553"/>
                  <a:gd name="connsiteX16" fmla="*/ 33523 w 343852"/>
                  <a:gd name="connsiteY16" fmla="*/ 218202 h 2036553"/>
                  <a:gd name="connsiteX17" fmla="*/ 48676 w 343852"/>
                  <a:gd name="connsiteY17" fmla="*/ 127285 h 2036553"/>
                  <a:gd name="connsiteX18" fmla="*/ 200205 w 343852"/>
                  <a:gd name="connsiteY18" fmla="*/ 0 h 2036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3852" h="2036553">
                    <a:moveTo>
                      <a:pt x="200205" y="0"/>
                    </a:moveTo>
                    <a:cubicBezTo>
                      <a:pt x="221419" y="0"/>
                      <a:pt x="239604" y="18183"/>
                      <a:pt x="239604" y="39397"/>
                    </a:cubicBezTo>
                    <a:lnTo>
                      <a:pt x="239604" y="224262"/>
                    </a:lnTo>
                    <a:cubicBezTo>
                      <a:pt x="239604" y="257599"/>
                      <a:pt x="266878" y="284874"/>
                      <a:pt x="300216" y="284874"/>
                    </a:cubicBezTo>
                    <a:lnTo>
                      <a:pt x="343852" y="284874"/>
                    </a:lnTo>
                    <a:lnTo>
                      <a:pt x="343852" y="1748647"/>
                    </a:lnTo>
                    <a:lnTo>
                      <a:pt x="269910" y="1748647"/>
                    </a:lnTo>
                    <a:cubicBezTo>
                      <a:pt x="236572" y="1748647"/>
                      <a:pt x="209298" y="1775922"/>
                      <a:pt x="209298" y="1809259"/>
                    </a:cubicBezTo>
                    <a:lnTo>
                      <a:pt x="209298" y="1997156"/>
                    </a:lnTo>
                    <a:cubicBezTo>
                      <a:pt x="209298" y="2018368"/>
                      <a:pt x="191114" y="2036553"/>
                      <a:pt x="169899" y="2036553"/>
                    </a:cubicBezTo>
                    <a:cubicBezTo>
                      <a:pt x="94135" y="2036553"/>
                      <a:pt x="30493" y="1982003"/>
                      <a:pt x="18370" y="1909268"/>
                    </a:cubicBezTo>
                    <a:lnTo>
                      <a:pt x="3217" y="1818350"/>
                    </a:lnTo>
                    <a:cubicBezTo>
                      <a:pt x="-11936" y="1733494"/>
                      <a:pt x="27463" y="1648638"/>
                      <a:pt x="100196" y="1603180"/>
                    </a:cubicBezTo>
                    <a:lnTo>
                      <a:pt x="178992" y="1554689"/>
                    </a:lnTo>
                    <a:lnTo>
                      <a:pt x="209298" y="481862"/>
                    </a:lnTo>
                    <a:lnTo>
                      <a:pt x="130502" y="433373"/>
                    </a:lnTo>
                    <a:cubicBezTo>
                      <a:pt x="57769" y="387914"/>
                      <a:pt x="18370" y="303058"/>
                      <a:pt x="33523" y="218202"/>
                    </a:cubicBezTo>
                    <a:lnTo>
                      <a:pt x="48676" y="127285"/>
                    </a:lnTo>
                    <a:cubicBezTo>
                      <a:pt x="60799" y="54550"/>
                      <a:pt x="124440" y="0"/>
                      <a:pt x="200205" y="0"/>
                    </a:cubicBezTo>
                    <a:close/>
                  </a:path>
                </a:pathLst>
              </a:custGeom>
              <a:solidFill>
                <a:schemeClr val="accent3">
                  <a:lumMod val="75000"/>
                </a:schemeClr>
              </a:solidFill>
              <a:ln w="19209" cap="flat">
                <a:noFill/>
                <a:prstDash val="solid"/>
                <a:miter/>
              </a:ln>
            </p:spPr>
            <p:txBody>
              <a:bodyPr wrap="square" rtlCol="0" anchor="ctr">
                <a:noAutofit/>
              </a:bodyPr>
              <a:lstStyle/>
              <a:p>
                <a:endParaRPr lang="en-US"/>
              </a:p>
            </p:txBody>
          </p:sp>
        </p:grpSp>
        <p:grpSp>
          <p:nvGrpSpPr>
            <p:cNvPr id="69" name="Graphic 20">
              <a:extLst>
                <a:ext uri="{FF2B5EF4-FFF2-40B4-BE49-F238E27FC236}">
                  <a16:creationId xmlns:a16="http://schemas.microsoft.com/office/drawing/2014/main" id="{4C333182-FCB3-4700-BABC-E09D1CD6772F}"/>
                </a:ext>
              </a:extLst>
            </p:cNvPr>
            <p:cNvGrpSpPr/>
            <p:nvPr/>
          </p:nvGrpSpPr>
          <p:grpSpPr>
            <a:xfrm>
              <a:off x="5550252" y="2224723"/>
              <a:ext cx="3708834" cy="2546017"/>
              <a:chOff x="1847758" y="1028034"/>
              <a:chExt cx="8491173" cy="5828968"/>
            </a:xfrm>
          </p:grpSpPr>
          <p:sp>
            <p:nvSpPr>
              <p:cNvPr id="70" name="Freeform: Shape 22">
                <a:extLst>
                  <a:ext uri="{FF2B5EF4-FFF2-40B4-BE49-F238E27FC236}">
                    <a16:creationId xmlns:a16="http://schemas.microsoft.com/office/drawing/2014/main" id="{31B1F11B-7E33-427B-99C1-87F36F467DA5}"/>
                  </a:ext>
                </a:extLst>
              </p:cNvPr>
              <p:cNvSpPr/>
              <p:nvPr/>
            </p:nvSpPr>
            <p:spPr>
              <a:xfrm>
                <a:off x="5617962" y="2071387"/>
                <a:ext cx="2529427" cy="2124453"/>
              </a:xfrm>
              <a:custGeom>
                <a:avLst/>
                <a:gdLst>
                  <a:gd name="connsiteX0" fmla="*/ 2512202 w 2529426"/>
                  <a:gd name="connsiteY0" fmla="*/ 339204 h 2124453"/>
                  <a:gd name="connsiteX1" fmla="*/ 2297101 w 2529426"/>
                  <a:gd name="connsiteY1" fmla="*/ 179206 h 2124453"/>
                  <a:gd name="connsiteX2" fmla="*/ 1726155 w 2529426"/>
                  <a:gd name="connsiteY2" fmla="*/ 4603 h 2124453"/>
                  <a:gd name="connsiteX3" fmla="*/ 1546904 w 2529426"/>
                  <a:gd name="connsiteY3" fmla="*/ 33150 h 2124453"/>
                  <a:gd name="connsiteX4" fmla="*/ 1131972 w 2529426"/>
                  <a:gd name="connsiteY4" fmla="*/ 180534 h 2124453"/>
                  <a:gd name="connsiteX5" fmla="*/ 904921 w 2529426"/>
                  <a:gd name="connsiteY5" fmla="*/ 297379 h 2124453"/>
                  <a:gd name="connsiteX6" fmla="*/ 201196 w 2529426"/>
                  <a:gd name="connsiteY6" fmla="*/ 865006 h 2124453"/>
                  <a:gd name="connsiteX7" fmla="*/ 700 w 2529426"/>
                  <a:gd name="connsiteY7" fmla="*/ 997120 h 2124453"/>
                  <a:gd name="connsiteX8" fmla="*/ 128168 w 2529426"/>
                  <a:gd name="connsiteY8" fmla="*/ 1426658 h 2124453"/>
                  <a:gd name="connsiteX9" fmla="*/ 144765 w 2529426"/>
                  <a:gd name="connsiteY9" fmla="*/ 1456534 h 2124453"/>
                  <a:gd name="connsiteX10" fmla="*/ 145429 w 2529426"/>
                  <a:gd name="connsiteY10" fmla="*/ 1461180 h 2124453"/>
                  <a:gd name="connsiteX11" fmla="*/ 252315 w 2529426"/>
                  <a:gd name="connsiteY11" fmla="*/ 2130384 h 2124453"/>
                  <a:gd name="connsiteX12" fmla="*/ 790068 w 2529426"/>
                  <a:gd name="connsiteY12" fmla="*/ 2098516 h 2124453"/>
                  <a:gd name="connsiteX13" fmla="*/ 1690968 w 2529426"/>
                  <a:gd name="connsiteY13" fmla="*/ 1959763 h 2124453"/>
                  <a:gd name="connsiteX14" fmla="*/ 2028889 w 2529426"/>
                  <a:gd name="connsiteY14" fmla="*/ 1784496 h 2124453"/>
                  <a:gd name="connsiteX15" fmla="*/ 2072706 w 2529426"/>
                  <a:gd name="connsiteY15" fmla="*/ 1590639 h 2124453"/>
                  <a:gd name="connsiteX16" fmla="*/ 2097934 w 2529426"/>
                  <a:gd name="connsiteY16" fmla="*/ 1560764 h 2124453"/>
                  <a:gd name="connsiteX17" fmla="*/ 2297101 w 2529426"/>
                  <a:gd name="connsiteY17" fmla="*/ 1415372 h 2124453"/>
                  <a:gd name="connsiteX18" fmla="*/ 2267890 w 2529426"/>
                  <a:gd name="connsiteY18" fmla="*/ 1212221 h 2124453"/>
                  <a:gd name="connsiteX19" fmla="*/ 2290463 w 2529426"/>
                  <a:gd name="connsiteY19" fmla="*/ 1175707 h 2124453"/>
                  <a:gd name="connsiteX20" fmla="*/ 2401996 w 2529426"/>
                  <a:gd name="connsiteY20" fmla="*/ 1137201 h 2124453"/>
                  <a:gd name="connsiteX21" fmla="*/ 2443821 w 2529426"/>
                  <a:gd name="connsiteY21" fmla="*/ 997120 h 2124453"/>
                  <a:gd name="connsiteX22" fmla="*/ 2443821 w 2529426"/>
                  <a:gd name="connsiteY22" fmla="*/ 997120 h 2124453"/>
                  <a:gd name="connsiteX23" fmla="*/ 2443821 w 2529426"/>
                  <a:gd name="connsiteY23" fmla="*/ 997120 h 2124453"/>
                  <a:gd name="connsiteX24" fmla="*/ 2317018 w 2529426"/>
                  <a:gd name="connsiteY24" fmla="*/ 707664 h 2124453"/>
                  <a:gd name="connsiteX25" fmla="*/ 2326313 w 2529426"/>
                  <a:gd name="connsiteY25" fmla="*/ 683100 h 2124453"/>
                  <a:gd name="connsiteX26" fmla="*/ 2506227 w 2529426"/>
                  <a:gd name="connsiteY26" fmla="*/ 525757 h 2124453"/>
                  <a:gd name="connsiteX27" fmla="*/ 2512202 w 2529426"/>
                  <a:gd name="connsiteY27" fmla="*/ 339204 h 212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29426" h="2124453">
                    <a:moveTo>
                      <a:pt x="2512202" y="339204"/>
                    </a:moveTo>
                    <a:cubicBezTo>
                      <a:pt x="2437847" y="238956"/>
                      <a:pt x="2413946" y="227670"/>
                      <a:pt x="2297101" y="179206"/>
                    </a:cubicBezTo>
                    <a:cubicBezTo>
                      <a:pt x="2190879" y="123439"/>
                      <a:pt x="1849638" y="38461"/>
                      <a:pt x="1726155" y="4603"/>
                    </a:cubicBezTo>
                    <a:cubicBezTo>
                      <a:pt x="1663749" y="-7348"/>
                      <a:pt x="1626571" y="4603"/>
                      <a:pt x="1546904" y="33150"/>
                    </a:cubicBezTo>
                    <a:cubicBezTo>
                      <a:pt x="1408150" y="82278"/>
                      <a:pt x="1270061" y="130742"/>
                      <a:pt x="1131972" y="180534"/>
                    </a:cubicBezTo>
                    <a:cubicBezTo>
                      <a:pt x="1050977" y="209745"/>
                      <a:pt x="967327" y="231653"/>
                      <a:pt x="904921" y="297379"/>
                    </a:cubicBezTo>
                    <a:cubicBezTo>
                      <a:pt x="883676" y="319951"/>
                      <a:pt x="412313" y="695714"/>
                      <a:pt x="201196" y="865006"/>
                    </a:cubicBezTo>
                    <a:cubicBezTo>
                      <a:pt x="138790" y="915462"/>
                      <a:pt x="79704" y="971892"/>
                      <a:pt x="700" y="997120"/>
                    </a:cubicBezTo>
                    <a:cubicBezTo>
                      <a:pt x="-9258" y="1010398"/>
                      <a:pt x="89662" y="1294544"/>
                      <a:pt x="128168" y="1426658"/>
                    </a:cubicBezTo>
                    <a:cubicBezTo>
                      <a:pt x="131487" y="1437944"/>
                      <a:pt x="134143" y="1449895"/>
                      <a:pt x="144765" y="1456534"/>
                    </a:cubicBezTo>
                    <a:cubicBezTo>
                      <a:pt x="144101" y="1457861"/>
                      <a:pt x="144101" y="1459853"/>
                      <a:pt x="145429" y="1461180"/>
                    </a:cubicBezTo>
                    <a:cubicBezTo>
                      <a:pt x="151404" y="1481097"/>
                      <a:pt x="252315" y="2097189"/>
                      <a:pt x="252315" y="2130384"/>
                    </a:cubicBezTo>
                    <a:cubicBezTo>
                      <a:pt x="445508" y="2092542"/>
                      <a:pt x="594219" y="2079927"/>
                      <a:pt x="790068" y="2098516"/>
                    </a:cubicBezTo>
                    <a:cubicBezTo>
                      <a:pt x="1089482" y="2116442"/>
                      <a:pt x="1105416" y="2146981"/>
                      <a:pt x="1690968" y="1959763"/>
                    </a:cubicBezTo>
                    <a:cubicBezTo>
                      <a:pt x="1760013" y="1927897"/>
                      <a:pt x="1920011" y="1845574"/>
                      <a:pt x="2028889" y="1784496"/>
                    </a:cubicBezTo>
                    <a:cubicBezTo>
                      <a:pt x="2105901" y="1717443"/>
                      <a:pt x="2074698" y="1614540"/>
                      <a:pt x="2072706" y="1590639"/>
                    </a:cubicBezTo>
                    <a:cubicBezTo>
                      <a:pt x="2071378" y="1574042"/>
                      <a:pt x="2076026" y="1561428"/>
                      <a:pt x="2097934" y="1560764"/>
                    </a:cubicBezTo>
                    <a:cubicBezTo>
                      <a:pt x="2186231" y="1558109"/>
                      <a:pt x="2285151" y="1492383"/>
                      <a:pt x="2297101" y="1415372"/>
                    </a:cubicBezTo>
                    <a:cubicBezTo>
                      <a:pt x="2307060" y="1343672"/>
                      <a:pt x="2301749" y="1275955"/>
                      <a:pt x="2267890" y="1212221"/>
                    </a:cubicBezTo>
                    <a:cubicBezTo>
                      <a:pt x="2253285" y="1184338"/>
                      <a:pt x="2264571" y="1177699"/>
                      <a:pt x="2290463" y="1175707"/>
                    </a:cubicBezTo>
                    <a:cubicBezTo>
                      <a:pt x="2330296" y="1172388"/>
                      <a:pt x="2370793" y="1176371"/>
                      <a:pt x="2401996" y="1137201"/>
                    </a:cubicBezTo>
                    <a:cubicBezTo>
                      <a:pt x="2409299" y="1128571"/>
                      <a:pt x="2444485" y="1056871"/>
                      <a:pt x="2443821" y="997120"/>
                    </a:cubicBezTo>
                    <a:lnTo>
                      <a:pt x="2443821" y="997120"/>
                    </a:lnTo>
                    <a:cubicBezTo>
                      <a:pt x="2443821" y="997120"/>
                      <a:pt x="2443821" y="997120"/>
                      <a:pt x="2443821" y="997120"/>
                    </a:cubicBezTo>
                    <a:cubicBezTo>
                      <a:pt x="2460419" y="781356"/>
                      <a:pt x="2342246" y="742850"/>
                      <a:pt x="2317018" y="707664"/>
                    </a:cubicBezTo>
                    <a:cubicBezTo>
                      <a:pt x="2307724" y="694386"/>
                      <a:pt x="2303077" y="684427"/>
                      <a:pt x="2326313" y="683100"/>
                    </a:cubicBezTo>
                    <a:cubicBezTo>
                      <a:pt x="2341582" y="682436"/>
                      <a:pt x="2497597" y="577541"/>
                      <a:pt x="2506227" y="525757"/>
                    </a:cubicBezTo>
                    <a:cubicBezTo>
                      <a:pt x="2527472" y="484596"/>
                      <a:pt x="2546061" y="401610"/>
                      <a:pt x="2512202" y="339204"/>
                    </a:cubicBezTo>
                    <a:close/>
                  </a:path>
                </a:pathLst>
              </a:custGeom>
              <a:solidFill>
                <a:schemeClr val="accent4">
                  <a:lumMod val="40000"/>
                  <a:lumOff val="60000"/>
                </a:schemeClr>
              </a:solidFill>
              <a:ln w="6638" cap="flat">
                <a:noFill/>
                <a:prstDash val="solid"/>
                <a:miter/>
              </a:ln>
            </p:spPr>
            <p:txBody>
              <a:bodyPr rtlCol="0" anchor="ctr"/>
              <a:lstStyle/>
              <a:p>
                <a:endParaRPr lang="en-US"/>
              </a:p>
            </p:txBody>
          </p:sp>
          <p:sp>
            <p:nvSpPr>
              <p:cNvPr id="71" name="Freeform: Shape 23">
                <a:extLst>
                  <a:ext uri="{FF2B5EF4-FFF2-40B4-BE49-F238E27FC236}">
                    <a16:creationId xmlns:a16="http://schemas.microsoft.com/office/drawing/2014/main" id="{0433881C-6B07-4816-A5E7-D57E644032D3}"/>
                  </a:ext>
                </a:extLst>
              </p:cNvPr>
              <p:cNvSpPr/>
              <p:nvPr/>
            </p:nvSpPr>
            <p:spPr>
              <a:xfrm>
                <a:off x="1847758" y="1028034"/>
                <a:ext cx="8491173" cy="5828968"/>
              </a:xfrm>
              <a:custGeom>
                <a:avLst/>
                <a:gdLst>
                  <a:gd name="connsiteX0" fmla="*/ 8475904 w 8491173"/>
                  <a:gd name="connsiteY0" fmla="*/ 5304164 h 5828968"/>
                  <a:gd name="connsiteX1" fmla="*/ 7098329 w 8491173"/>
                  <a:gd name="connsiteY1" fmla="*/ 4621684 h 5828968"/>
                  <a:gd name="connsiteX2" fmla="*/ 7035259 w 8491173"/>
                  <a:gd name="connsiteY2" fmla="*/ 4607078 h 5828968"/>
                  <a:gd name="connsiteX3" fmla="*/ 3059212 w 8491173"/>
                  <a:gd name="connsiteY3" fmla="*/ 4621684 h 5828968"/>
                  <a:gd name="connsiteX4" fmla="*/ 3010084 w 8491173"/>
                  <a:gd name="connsiteY4" fmla="*/ 4636953 h 5828968"/>
                  <a:gd name="connsiteX5" fmla="*/ 2868012 w 8491173"/>
                  <a:gd name="connsiteY5" fmla="*/ 4729234 h 5828968"/>
                  <a:gd name="connsiteX6" fmla="*/ 1595331 w 8491173"/>
                  <a:gd name="connsiteY6" fmla="*/ 1161481 h 5828968"/>
                  <a:gd name="connsiteX7" fmla="*/ 1564792 w 8491173"/>
                  <a:gd name="connsiteY7" fmla="*/ 1124303 h 5828968"/>
                  <a:gd name="connsiteX8" fmla="*/ 148712 w 8491173"/>
                  <a:gd name="connsiteY8" fmla="*/ 28218 h 5828968"/>
                  <a:gd name="connsiteX9" fmla="*/ 47800 w 8491173"/>
                  <a:gd name="connsiteY9" fmla="*/ 25562 h 5828968"/>
                  <a:gd name="connsiteX10" fmla="*/ 9958 w 8491173"/>
                  <a:gd name="connsiteY10" fmla="*/ 91951 h 5828968"/>
                  <a:gd name="connsiteX11" fmla="*/ 0 w 8491173"/>
                  <a:gd name="connsiteY11" fmla="*/ 319666 h 5828968"/>
                  <a:gd name="connsiteX12" fmla="*/ 2056072 w 8491173"/>
                  <a:gd name="connsiteY12" fmla="*/ 5558435 h 5828968"/>
                  <a:gd name="connsiteX13" fmla="*/ 2156984 w 8491173"/>
                  <a:gd name="connsiteY13" fmla="*/ 5713785 h 5828968"/>
                  <a:gd name="connsiteX14" fmla="*/ 2217398 w 8491173"/>
                  <a:gd name="connsiteY14" fmla="*/ 5829303 h 5828968"/>
                  <a:gd name="connsiteX15" fmla="*/ 7799398 w 8491173"/>
                  <a:gd name="connsiteY15" fmla="*/ 5772872 h 5828968"/>
                  <a:gd name="connsiteX16" fmla="*/ 7916907 w 8491173"/>
                  <a:gd name="connsiteY16" fmla="*/ 5756275 h 5828968"/>
                  <a:gd name="connsiteX17" fmla="*/ 8403540 w 8491173"/>
                  <a:gd name="connsiteY17" fmla="*/ 5569721 h 5828968"/>
                  <a:gd name="connsiteX18" fmla="*/ 8446029 w 8491173"/>
                  <a:gd name="connsiteY18" fmla="*/ 5523248 h 5828968"/>
                  <a:gd name="connsiteX19" fmla="*/ 8497148 w 8491173"/>
                  <a:gd name="connsiteY19" fmla="*/ 5324745 h 5828968"/>
                  <a:gd name="connsiteX20" fmla="*/ 8475904 w 8491173"/>
                  <a:gd name="connsiteY20" fmla="*/ 5304164 h 58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91173" h="5828968">
                    <a:moveTo>
                      <a:pt x="8475904" y="5304164"/>
                    </a:moveTo>
                    <a:cubicBezTo>
                      <a:pt x="8016491" y="5077113"/>
                      <a:pt x="7557078" y="4849399"/>
                      <a:pt x="7098329" y="4621684"/>
                    </a:cubicBezTo>
                    <a:cubicBezTo>
                      <a:pt x="7077748" y="4611725"/>
                      <a:pt x="7057831" y="4607078"/>
                      <a:pt x="7035259" y="4607078"/>
                    </a:cubicBezTo>
                    <a:cubicBezTo>
                      <a:pt x="6658169" y="4609070"/>
                      <a:pt x="4007250" y="4618364"/>
                      <a:pt x="3059212" y="4621684"/>
                    </a:cubicBezTo>
                    <a:cubicBezTo>
                      <a:pt x="3040624" y="4621684"/>
                      <a:pt x="3025354" y="4626331"/>
                      <a:pt x="3010084" y="4636953"/>
                    </a:cubicBezTo>
                    <a:cubicBezTo>
                      <a:pt x="2963612" y="4668156"/>
                      <a:pt x="2917140" y="4697368"/>
                      <a:pt x="2868012" y="4729234"/>
                    </a:cubicBezTo>
                    <a:cubicBezTo>
                      <a:pt x="2836809" y="4642264"/>
                      <a:pt x="1727446" y="1533924"/>
                      <a:pt x="1595331" y="1161481"/>
                    </a:cubicBezTo>
                    <a:cubicBezTo>
                      <a:pt x="1589356" y="1144220"/>
                      <a:pt x="1578070" y="1134261"/>
                      <a:pt x="1564792" y="1124303"/>
                    </a:cubicBezTo>
                    <a:cubicBezTo>
                      <a:pt x="1092766" y="759162"/>
                      <a:pt x="620739" y="394022"/>
                      <a:pt x="148712" y="28218"/>
                    </a:cubicBezTo>
                    <a:cubicBezTo>
                      <a:pt x="99584" y="-9624"/>
                      <a:pt x="100248" y="-8296"/>
                      <a:pt x="47800" y="25562"/>
                    </a:cubicBezTo>
                    <a:cubicBezTo>
                      <a:pt x="21908" y="42159"/>
                      <a:pt x="9958" y="60084"/>
                      <a:pt x="9958" y="91951"/>
                    </a:cubicBezTo>
                    <a:cubicBezTo>
                      <a:pt x="9958" y="116515"/>
                      <a:pt x="0" y="291119"/>
                      <a:pt x="0" y="319666"/>
                    </a:cubicBezTo>
                    <a:cubicBezTo>
                      <a:pt x="7967" y="351533"/>
                      <a:pt x="1971094" y="5495365"/>
                      <a:pt x="2056072" y="5558435"/>
                    </a:cubicBezTo>
                    <a:cubicBezTo>
                      <a:pt x="2107856" y="5597604"/>
                      <a:pt x="2137067" y="5652044"/>
                      <a:pt x="2156984" y="5713785"/>
                    </a:cubicBezTo>
                    <a:cubicBezTo>
                      <a:pt x="2169598" y="5752955"/>
                      <a:pt x="2212751" y="5829303"/>
                      <a:pt x="2217398" y="5829303"/>
                    </a:cubicBezTo>
                    <a:cubicBezTo>
                      <a:pt x="2231340" y="5822664"/>
                      <a:pt x="7483386" y="5768888"/>
                      <a:pt x="7799398" y="5772872"/>
                    </a:cubicBezTo>
                    <a:cubicBezTo>
                      <a:pt x="7839232" y="5773536"/>
                      <a:pt x="7879065" y="5770880"/>
                      <a:pt x="7916907" y="5756275"/>
                    </a:cubicBezTo>
                    <a:cubicBezTo>
                      <a:pt x="8079560" y="5694532"/>
                      <a:pt x="8240886" y="5631463"/>
                      <a:pt x="8403540" y="5569721"/>
                    </a:cubicBezTo>
                    <a:cubicBezTo>
                      <a:pt x="8426112" y="5561090"/>
                      <a:pt x="8439390" y="5546485"/>
                      <a:pt x="8446029" y="5523248"/>
                    </a:cubicBezTo>
                    <a:cubicBezTo>
                      <a:pt x="8465281" y="5457523"/>
                      <a:pt x="8487190" y="5393126"/>
                      <a:pt x="8497148" y="5324745"/>
                    </a:cubicBezTo>
                    <a:cubicBezTo>
                      <a:pt x="8497148" y="5320762"/>
                      <a:pt x="8482543" y="5307484"/>
                      <a:pt x="8475904" y="5304164"/>
                    </a:cubicBezTo>
                    <a:close/>
                  </a:path>
                </a:pathLst>
              </a:custGeom>
              <a:solidFill>
                <a:schemeClr val="tx1">
                  <a:lumMod val="85000"/>
                  <a:lumOff val="15000"/>
                </a:schemeClr>
              </a:solidFill>
              <a:ln w="6638" cap="flat">
                <a:noFill/>
                <a:prstDash val="solid"/>
                <a:miter/>
              </a:ln>
            </p:spPr>
            <p:txBody>
              <a:bodyPr rtlCol="0" anchor="ctr"/>
              <a:lstStyle/>
              <a:p>
                <a:endParaRPr lang="en-US"/>
              </a:p>
            </p:txBody>
          </p:sp>
          <p:sp>
            <p:nvSpPr>
              <p:cNvPr id="72" name="Freeform: Shape 24">
                <a:extLst>
                  <a:ext uri="{FF2B5EF4-FFF2-40B4-BE49-F238E27FC236}">
                    <a16:creationId xmlns:a16="http://schemas.microsoft.com/office/drawing/2014/main" id="{93FFCD01-7727-4253-98E7-EB986F86023A}"/>
                  </a:ext>
                </a:extLst>
              </p:cNvPr>
              <p:cNvSpPr/>
              <p:nvPr/>
            </p:nvSpPr>
            <p:spPr>
              <a:xfrm>
                <a:off x="2351652" y="1669023"/>
                <a:ext cx="2190842" cy="4235628"/>
              </a:xfrm>
              <a:custGeom>
                <a:avLst/>
                <a:gdLst>
                  <a:gd name="connsiteX0" fmla="*/ 2103872 w 2190842"/>
                  <a:gd name="connsiteY0" fmla="*/ 3567753 h 4235628"/>
                  <a:gd name="connsiteX1" fmla="*/ 2191506 w 2190842"/>
                  <a:gd name="connsiteY1" fmla="*/ 3800115 h 4235628"/>
                  <a:gd name="connsiteX2" fmla="*/ 2182876 w 2190842"/>
                  <a:gd name="connsiteY2" fmla="*/ 3832646 h 4235628"/>
                  <a:gd name="connsiteX3" fmla="*/ 1561473 w 2190842"/>
                  <a:gd name="connsiteY3" fmla="*/ 4239612 h 4235628"/>
                  <a:gd name="connsiteX4" fmla="*/ 1552842 w 2190842"/>
                  <a:gd name="connsiteY4" fmla="*/ 4240940 h 4235628"/>
                  <a:gd name="connsiteX5" fmla="*/ 0 w 2190842"/>
                  <a:gd name="connsiteY5" fmla="*/ 0 h 4235628"/>
                  <a:gd name="connsiteX6" fmla="*/ 92945 w 2190842"/>
                  <a:gd name="connsiteY6" fmla="*/ 67717 h 4235628"/>
                  <a:gd name="connsiteX7" fmla="*/ 1023721 w 2190842"/>
                  <a:gd name="connsiteY7" fmla="*/ 754845 h 4235628"/>
                  <a:gd name="connsiteX8" fmla="*/ 1049613 w 2190842"/>
                  <a:gd name="connsiteY8" fmla="*/ 788039 h 4235628"/>
                  <a:gd name="connsiteX9" fmla="*/ 1353675 w 2190842"/>
                  <a:gd name="connsiteY9" fmla="*/ 1590684 h 4235628"/>
                  <a:gd name="connsiteX10" fmla="*/ 2103872 w 2190842"/>
                  <a:gd name="connsiteY10" fmla="*/ 3567753 h 423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0842" h="4235628">
                    <a:moveTo>
                      <a:pt x="2103872" y="3567753"/>
                    </a:moveTo>
                    <a:cubicBezTo>
                      <a:pt x="2133084" y="3645429"/>
                      <a:pt x="2161631" y="3723104"/>
                      <a:pt x="2191506" y="3800115"/>
                    </a:cubicBezTo>
                    <a:cubicBezTo>
                      <a:pt x="2196817" y="3814057"/>
                      <a:pt x="2197481" y="3823352"/>
                      <a:pt x="2182876" y="3832646"/>
                    </a:cubicBezTo>
                    <a:cubicBezTo>
                      <a:pt x="1975741" y="3968080"/>
                      <a:pt x="1768607" y="4103514"/>
                      <a:pt x="1561473" y="4239612"/>
                    </a:cubicBezTo>
                    <a:cubicBezTo>
                      <a:pt x="1560145" y="4240940"/>
                      <a:pt x="1557490" y="4240276"/>
                      <a:pt x="1552842" y="4240940"/>
                    </a:cubicBezTo>
                    <a:cubicBezTo>
                      <a:pt x="1036999" y="2830834"/>
                      <a:pt x="519827" y="1420064"/>
                      <a:pt x="0" y="0"/>
                    </a:cubicBezTo>
                    <a:cubicBezTo>
                      <a:pt x="35850" y="25892"/>
                      <a:pt x="64397" y="47136"/>
                      <a:pt x="92945" y="67717"/>
                    </a:cubicBezTo>
                    <a:cubicBezTo>
                      <a:pt x="402982" y="296760"/>
                      <a:pt x="713683" y="525802"/>
                      <a:pt x="1023721" y="754845"/>
                    </a:cubicBezTo>
                    <a:cubicBezTo>
                      <a:pt x="1035671" y="763475"/>
                      <a:pt x="1044301" y="774098"/>
                      <a:pt x="1049613" y="788039"/>
                    </a:cubicBezTo>
                    <a:cubicBezTo>
                      <a:pt x="1150524" y="1055588"/>
                      <a:pt x="1252100" y="1323136"/>
                      <a:pt x="1353675" y="1590684"/>
                    </a:cubicBezTo>
                    <a:cubicBezTo>
                      <a:pt x="1354339" y="1592676"/>
                      <a:pt x="2068686" y="3474145"/>
                      <a:pt x="2103872" y="3567753"/>
                    </a:cubicBezTo>
                    <a:close/>
                  </a:path>
                </a:pathLst>
              </a:custGeom>
              <a:solidFill>
                <a:schemeClr val="tx1">
                  <a:lumMod val="50000"/>
                  <a:lumOff val="50000"/>
                </a:schemeClr>
              </a:solidFill>
              <a:ln w="6638" cap="flat">
                <a:noFill/>
                <a:prstDash val="solid"/>
                <a:miter/>
              </a:ln>
            </p:spPr>
            <p:txBody>
              <a:bodyPr rtlCol="0" anchor="ctr"/>
              <a:lstStyle/>
              <a:p>
                <a:endParaRPr lang="en-US"/>
              </a:p>
            </p:txBody>
          </p:sp>
          <p:sp>
            <p:nvSpPr>
              <p:cNvPr id="73" name="Freeform: Shape 25">
                <a:extLst>
                  <a:ext uri="{FF2B5EF4-FFF2-40B4-BE49-F238E27FC236}">
                    <a16:creationId xmlns:a16="http://schemas.microsoft.com/office/drawing/2014/main" id="{045A371B-E9EC-4D58-A366-C34A82B96164}"/>
                  </a:ext>
                </a:extLst>
              </p:cNvPr>
              <p:cNvSpPr/>
              <p:nvPr/>
            </p:nvSpPr>
            <p:spPr>
              <a:xfrm>
                <a:off x="3330818" y="3031120"/>
                <a:ext cx="2536066" cy="2038147"/>
              </a:xfrm>
              <a:custGeom>
                <a:avLst/>
                <a:gdLst>
                  <a:gd name="connsiteX0" fmla="*/ 2453153 w 2536065"/>
                  <a:gd name="connsiteY0" fmla="*/ 533978 h 2038147"/>
                  <a:gd name="connsiteX1" fmla="*/ 2287844 w 2536065"/>
                  <a:gd name="connsiteY1" fmla="*/ 36723 h 2038147"/>
                  <a:gd name="connsiteX2" fmla="*/ 2223447 w 2536065"/>
                  <a:gd name="connsiteY2" fmla="*/ 3529 h 2038147"/>
                  <a:gd name="connsiteX3" fmla="*/ 19327 w 2536065"/>
                  <a:gd name="connsiteY3" fmla="*/ 348752 h 2038147"/>
                  <a:gd name="connsiteX4" fmla="*/ 2065 w 2536065"/>
                  <a:gd name="connsiteY4" fmla="*/ 385930 h 2038147"/>
                  <a:gd name="connsiteX5" fmla="*/ 608862 w 2536065"/>
                  <a:gd name="connsiteY5" fmla="*/ 2014456 h 2038147"/>
                  <a:gd name="connsiteX6" fmla="*/ 658654 w 2536065"/>
                  <a:gd name="connsiteY6" fmla="*/ 2038356 h 2038147"/>
                  <a:gd name="connsiteX7" fmla="*/ 2535476 w 2536065"/>
                  <a:gd name="connsiteY7" fmla="*/ 1308740 h 2038147"/>
                  <a:gd name="connsiteX8" fmla="*/ 2453153 w 2536065"/>
                  <a:gd name="connsiteY8" fmla="*/ 533978 h 203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6065" h="2038147">
                    <a:moveTo>
                      <a:pt x="2453153" y="533978"/>
                    </a:moveTo>
                    <a:cubicBezTo>
                      <a:pt x="2449834" y="520037"/>
                      <a:pt x="2339628" y="188091"/>
                      <a:pt x="2287844" y="36723"/>
                    </a:cubicBezTo>
                    <a:cubicBezTo>
                      <a:pt x="2280541" y="-1119"/>
                      <a:pt x="2255314" y="-4438"/>
                      <a:pt x="2223447" y="3529"/>
                    </a:cubicBezTo>
                    <a:cubicBezTo>
                      <a:pt x="2209505" y="6848"/>
                      <a:pt x="64471" y="340122"/>
                      <a:pt x="19327" y="348752"/>
                    </a:cubicBezTo>
                    <a:cubicBezTo>
                      <a:pt x="1401" y="355391"/>
                      <a:pt x="-3246" y="368005"/>
                      <a:pt x="2065" y="385930"/>
                    </a:cubicBezTo>
                    <a:cubicBezTo>
                      <a:pt x="4057" y="392569"/>
                      <a:pt x="486042" y="1684502"/>
                      <a:pt x="608862" y="2014456"/>
                    </a:cubicBezTo>
                    <a:cubicBezTo>
                      <a:pt x="620148" y="2044995"/>
                      <a:pt x="628115" y="2049643"/>
                      <a:pt x="658654" y="2038356"/>
                    </a:cubicBezTo>
                    <a:cubicBezTo>
                      <a:pt x="764213" y="1998523"/>
                      <a:pt x="2472406" y="1408323"/>
                      <a:pt x="2535476" y="1308740"/>
                    </a:cubicBezTo>
                    <a:cubicBezTo>
                      <a:pt x="2568006" y="1255628"/>
                      <a:pt x="2479045" y="634226"/>
                      <a:pt x="2453153" y="533978"/>
                    </a:cubicBezTo>
                    <a:close/>
                  </a:path>
                </a:pathLst>
              </a:custGeom>
              <a:solidFill>
                <a:schemeClr val="accent1"/>
              </a:solidFill>
              <a:ln w="6638" cap="flat">
                <a:noFill/>
                <a:prstDash val="solid"/>
                <a:miter/>
              </a:ln>
            </p:spPr>
            <p:txBody>
              <a:bodyPr rtlCol="0" anchor="ctr"/>
              <a:lstStyle/>
              <a:p>
                <a:endParaRPr lang="en-US"/>
              </a:p>
            </p:txBody>
          </p:sp>
          <p:sp>
            <p:nvSpPr>
              <p:cNvPr id="74" name="Freeform: Shape 26">
                <a:extLst>
                  <a:ext uri="{FF2B5EF4-FFF2-40B4-BE49-F238E27FC236}">
                    <a16:creationId xmlns:a16="http://schemas.microsoft.com/office/drawing/2014/main" id="{1DE1CFA7-4435-4D78-9E43-FF43757B15FE}"/>
                  </a:ext>
                </a:extLst>
              </p:cNvPr>
              <p:cNvSpPr/>
              <p:nvPr/>
            </p:nvSpPr>
            <p:spPr>
              <a:xfrm>
                <a:off x="5617962" y="2070723"/>
                <a:ext cx="2529427" cy="1453923"/>
              </a:xfrm>
              <a:custGeom>
                <a:avLst/>
                <a:gdLst>
                  <a:gd name="connsiteX0" fmla="*/ 700 w 2529426"/>
                  <a:gd name="connsiteY0" fmla="*/ 997120 h 1453922"/>
                  <a:gd name="connsiteX1" fmla="*/ 201196 w 2529426"/>
                  <a:gd name="connsiteY1" fmla="*/ 865006 h 1453922"/>
                  <a:gd name="connsiteX2" fmla="*/ 904921 w 2529426"/>
                  <a:gd name="connsiteY2" fmla="*/ 297379 h 1453922"/>
                  <a:gd name="connsiteX3" fmla="*/ 1131972 w 2529426"/>
                  <a:gd name="connsiteY3" fmla="*/ 180534 h 1453922"/>
                  <a:gd name="connsiteX4" fmla="*/ 1546904 w 2529426"/>
                  <a:gd name="connsiteY4" fmla="*/ 33150 h 1453922"/>
                  <a:gd name="connsiteX5" fmla="*/ 1726155 w 2529426"/>
                  <a:gd name="connsiteY5" fmla="*/ 4603 h 1453922"/>
                  <a:gd name="connsiteX6" fmla="*/ 2297101 w 2529426"/>
                  <a:gd name="connsiteY6" fmla="*/ 179206 h 1453922"/>
                  <a:gd name="connsiteX7" fmla="*/ 2512202 w 2529426"/>
                  <a:gd name="connsiteY7" fmla="*/ 339204 h 1453922"/>
                  <a:gd name="connsiteX8" fmla="*/ 2505564 w 2529426"/>
                  <a:gd name="connsiteY8" fmla="*/ 524430 h 1453922"/>
                  <a:gd name="connsiteX9" fmla="*/ 2325649 w 2529426"/>
                  <a:gd name="connsiteY9" fmla="*/ 681772 h 1453922"/>
                  <a:gd name="connsiteX10" fmla="*/ 2316354 w 2529426"/>
                  <a:gd name="connsiteY10" fmla="*/ 706336 h 1453922"/>
                  <a:gd name="connsiteX11" fmla="*/ 2443158 w 2529426"/>
                  <a:gd name="connsiteY11" fmla="*/ 995793 h 1453922"/>
                  <a:gd name="connsiteX12" fmla="*/ 149412 w 2529426"/>
                  <a:gd name="connsiteY12" fmla="*/ 1457861 h 1453922"/>
                  <a:gd name="connsiteX13" fmla="*/ 128168 w 2529426"/>
                  <a:gd name="connsiteY13" fmla="*/ 1425994 h 1453922"/>
                  <a:gd name="connsiteX14" fmla="*/ 700 w 2529426"/>
                  <a:gd name="connsiteY14" fmla="*/ 997120 h 14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426" h="1453922">
                    <a:moveTo>
                      <a:pt x="700" y="997120"/>
                    </a:moveTo>
                    <a:cubicBezTo>
                      <a:pt x="79704" y="971229"/>
                      <a:pt x="138790" y="915462"/>
                      <a:pt x="201196" y="865006"/>
                    </a:cubicBezTo>
                    <a:cubicBezTo>
                      <a:pt x="412313" y="695714"/>
                      <a:pt x="883676" y="319951"/>
                      <a:pt x="904921" y="297379"/>
                    </a:cubicBezTo>
                    <a:cubicBezTo>
                      <a:pt x="967327" y="231653"/>
                      <a:pt x="1050977" y="209081"/>
                      <a:pt x="1131972" y="180534"/>
                    </a:cubicBezTo>
                    <a:cubicBezTo>
                      <a:pt x="1270061" y="130742"/>
                      <a:pt x="1408815" y="82278"/>
                      <a:pt x="1546904" y="33150"/>
                    </a:cubicBezTo>
                    <a:cubicBezTo>
                      <a:pt x="1626571" y="4603"/>
                      <a:pt x="1664413" y="-7348"/>
                      <a:pt x="1726155" y="4603"/>
                    </a:cubicBezTo>
                    <a:cubicBezTo>
                      <a:pt x="1849638" y="38461"/>
                      <a:pt x="2190879" y="124103"/>
                      <a:pt x="2297101" y="179206"/>
                    </a:cubicBezTo>
                    <a:cubicBezTo>
                      <a:pt x="2413946" y="227670"/>
                      <a:pt x="2437847" y="238956"/>
                      <a:pt x="2512202" y="339204"/>
                    </a:cubicBezTo>
                    <a:cubicBezTo>
                      <a:pt x="2546061" y="401610"/>
                      <a:pt x="2527472" y="484596"/>
                      <a:pt x="2505564" y="524430"/>
                    </a:cubicBezTo>
                    <a:cubicBezTo>
                      <a:pt x="2496933" y="575549"/>
                      <a:pt x="2340918" y="680444"/>
                      <a:pt x="2325649" y="681772"/>
                    </a:cubicBezTo>
                    <a:cubicBezTo>
                      <a:pt x="2302412" y="683100"/>
                      <a:pt x="2307060" y="693058"/>
                      <a:pt x="2316354" y="706336"/>
                    </a:cubicBezTo>
                    <a:cubicBezTo>
                      <a:pt x="2340918" y="741522"/>
                      <a:pt x="2459755" y="780028"/>
                      <a:pt x="2443158" y="995793"/>
                    </a:cubicBezTo>
                    <a:cubicBezTo>
                      <a:pt x="2438510" y="1040937"/>
                      <a:pt x="170657" y="1467156"/>
                      <a:pt x="149412" y="1457861"/>
                    </a:cubicBezTo>
                    <a:cubicBezTo>
                      <a:pt x="134806" y="1451886"/>
                      <a:pt x="132151" y="1438608"/>
                      <a:pt x="128168" y="1425994"/>
                    </a:cubicBezTo>
                    <a:cubicBezTo>
                      <a:pt x="89662" y="1295208"/>
                      <a:pt x="-9258" y="1010398"/>
                      <a:pt x="700" y="997120"/>
                    </a:cubicBezTo>
                    <a:close/>
                  </a:path>
                </a:pathLst>
              </a:custGeom>
              <a:solidFill>
                <a:schemeClr val="accent4">
                  <a:lumMod val="60000"/>
                  <a:lumOff val="40000"/>
                </a:schemeClr>
              </a:solidFill>
              <a:ln w="6638" cap="flat">
                <a:noFill/>
                <a:prstDash val="solid"/>
                <a:miter/>
              </a:ln>
            </p:spPr>
            <p:txBody>
              <a:bodyPr rtlCol="0" anchor="ctr"/>
              <a:lstStyle/>
              <a:p>
                <a:endParaRPr lang="en-US"/>
              </a:p>
            </p:txBody>
          </p:sp>
          <p:sp>
            <p:nvSpPr>
              <p:cNvPr id="75" name="Freeform: Shape 30">
                <a:extLst>
                  <a:ext uri="{FF2B5EF4-FFF2-40B4-BE49-F238E27FC236}">
                    <a16:creationId xmlns:a16="http://schemas.microsoft.com/office/drawing/2014/main" id="{B0A60FBF-F78A-4389-B9B0-D7DFA96167EB}"/>
                  </a:ext>
                </a:extLst>
              </p:cNvPr>
              <p:cNvSpPr/>
              <p:nvPr/>
            </p:nvSpPr>
            <p:spPr>
              <a:xfrm>
                <a:off x="3330154" y="3030456"/>
                <a:ext cx="2429843" cy="942726"/>
              </a:xfrm>
              <a:custGeom>
                <a:avLst/>
                <a:gdLst>
                  <a:gd name="connsiteX0" fmla="*/ 2434564 w 2429843"/>
                  <a:gd name="connsiteY0" fmla="*/ 494809 h 942726"/>
                  <a:gd name="connsiteX1" fmla="*/ 221813 w 2429843"/>
                  <a:gd name="connsiteY1" fmla="*/ 948246 h 942726"/>
                  <a:gd name="connsiteX2" fmla="*/ 8040 w 2429843"/>
                  <a:gd name="connsiteY2" fmla="*/ 405183 h 942726"/>
                  <a:gd name="connsiteX3" fmla="*/ 2065 w 2429843"/>
                  <a:gd name="connsiteY3" fmla="*/ 385930 h 942726"/>
                  <a:gd name="connsiteX4" fmla="*/ 19327 w 2429843"/>
                  <a:gd name="connsiteY4" fmla="*/ 348752 h 942726"/>
                  <a:gd name="connsiteX5" fmla="*/ 2223447 w 2429843"/>
                  <a:gd name="connsiteY5" fmla="*/ 3529 h 942726"/>
                  <a:gd name="connsiteX6" fmla="*/ 2287844 w 2429843"/>
                  <a:gd name="connsiteY6" fmla="*/ 36723 h 942726"/>
                  <a:gd name="connsiteX7" fmla="*/ 2434564 w 2429843"/>
                  <a:gd name="connsiteY7" fmla="*/ 494809 h 942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9843" h="942726">
                    <a:moveTo>
                      <a:pt x="2434564" y="494809"/>
                    </a:moveTo>
                    <a:cubicBezTo>
                      <a:pt x="2434564" y="496800"/>
                      <a:pt x="231772" y="936296"/>
                      <a:pt x="221813" y="948246"/>
                    </a:cubicBezTo>
                    <a:cubicBezTo>
                      <a:pt x="208536" y="945591"/>
                      <a:pt x="71774" y="578459"/>
                      <a:pt x="8040" y="405183"/>
                    </a:cubicBezTo>
                    <a:cubicBezTo>
                      <a:pt x="6049" y="399208"/>
                      <a:pt x="4057" y="392569"/>
                      <a:pt x="2065" y="385930"/>
                    </a:cubicBezTo>
                    <a:cubicBezTo>
                      <a:pt x="-3246" y="368005"/>
                      <a:pt x="1402" y="355391"/>
                      <a:pt x="19327" y="348752"/>
                    </a:cubicBezTo>
                    <a:cubicBezTo>
                      <a:pt x="64471" y="339458"/>
                      <a:pt x="2209505" y="6848"/>
                      <a:pt x="2223447" y="3529"/>
                    </a:cubicBezTo>
                    <a:cubicBezTo>
                      <a:pt x="2255313" y="-4438"/>
                      <a:pt x="2280542" y="-1119"/>
                      <a:pt x="2287844" y="36723"/>
                    </a:cubicBezTo>
                    <a:cubicBezTo>
                      <a:pt x="2339628" y="189418"/>
                      <a:pt x="2389419" y="341450"/>
                      <a:pt x="2434564" y="494809"/>
                    </a:cubicBezTo>
                    <a:close/>
                  </a:path>
                </a:pathLst>
              </a:custGeom>
              <a:solidFill>
                <a:schemeClr val="accent1">
                  <a:lumMod val="75000"/>
                </a:schemeClr>
              </a:solidFill>
              <a:ln w="6638" cap="flat">
                <a:noFill/>
                <a:prstDash val="solid"/>
                <a:miter/>
              </a:ln>
            </p:spPr>
            <p:txBody>
              <a:bodyPr rtlCol="0" anchor="ctr"/>
              <a:lstStyle/>
              <a:p>
                <a:endParaRPr lang="en-US"/>
              </a:p>
            </p:txBody>
          </p:sp>
          <p:sp>
            <p:nvSpPr>
              <p:cNvPr id="76" name="Freeform: Shape 32">
                <a:extLst>
                  <a:ext uri="{FF2B5EF4-FFF2-40B4-BE49-F238E27FC236}">
                    <a16:creationId xmlns:a16="http://schemas.microsoft.com/office/drawing/2014/main" id="{C7BE1629-4313-46EF-B1B5-6585A6078B03}"/>
                  </a:ext>
                </a:extLst>
              </p:cNvPr>
              <p:cNvSpPr/>
              <p:nvPr/>
            </p:nvSpPr>
            <p:spPr>
              <a:xfrm>
                <a:off x="4545782" y="5762579"/>
                <a:ext cx="5258021" cy="650614"/>
              </a:xfrm>
              <a:custGeom>
                <a:avLst/>
                <a:gdLst>
                  <a:gd name="connsiteX0" fmla="*/ 4246281 w 5258021"/>
                  <a:gd name="connsiteY0" fmla="*/ 0 h 650613"/>
                  <a:gd name="connsiteX1" fmla="*/ 5261372 w 5258021"/>
                  <a:gd name="connsiteY1" fmla="*/ 590864 h 650613"/>
                  <a:gd name="connsiteX2" fmla="*/ 31 w 5258021"/>
                  <a:gd name="connsiteY2" fmla="*/ 651942 h 650613"/>
                  <a:gd name="connsiteX3" fmla="*/ 446166 w 5258021"/>
                  <a:gd name="connsiteY3" fmla="*/ 16597 h 650613"/>
                  <a:gd name="connsiteX4" fmla="*/ 454797 w 5258021"/>
                  <a:gd name="connsiteY4" fmla="*/ 7303 h 650613"/>
                  <a:gd name="connsiteX5" fmla="*/ 4246281 w 5258021"/>
                  <a:gd name="connsiteY5" fmla="*/ 0 h 65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8021" h="650613">
                    <a:moveTo>
                      <a:pt x="4246281" y="0"/>
                    </a:moveTo>
                    <a:cubicBezTo>
                      <a:pt x="4266198" y="0"/>
                      <a:pt x="4975235" y="405638"/>
                      <a:pt x="5261372" y="590864"/>
                    </a:cubicBezTo>
                    <a:cubicBezTo>
                      <a:pt x="5154485" y="604805"/>
                      <a:pt x="4014" y="660572"/>
                      <a:pt x="31" y="651942"/>
                    </a:cubicBezTo>
                    <a:cubicBezTo>
                      <a:pt x="-3953" y="643311"/>
                      <a:pt x="379113" y="110870"/>
                      <a:pt x="446166" y="16597"/>
                    </a:cubicBezTo>
                    <a:cubicBezTo>
                      <a:pt x="448822" y="13278"/>
                      <a:pt x="452141" y="10622"/>
                      <a:pt x="454797" y="7303"/>
                    </a:cubicBezTo>
                    <a:cubicBezTo>
                      <a:pt x="466083" y="11950"/>
                      <a:pt x="4071014" y="1992"/>
                      <a:pt x="4246281" y="0"/>
                    </a:cubicBezTo>
                    <a:close/>
                  </a:path>
                </a:pathLst>
              </a:custGeom>
              <a:solidFill>
                <a:schemeClr val="tx1">
                  <a:lumMod val="50000"/>
                  <a:lumOff val="50000"/>
                </a:schemeClr>
              </a:solidFill>
              <a:ln w="6638"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id="{E0C8A7C5-7573-4158-A39B-BE7F9F3613AC}"/>
              </a:ext>
            </a:extLst>
          </p:cNvPr>
          <p:cNvSpPr txBox="1"/>
          <p:nvPr/>
        </p:nvSpPr>
        <p:spPr>
          <a:xfrm>
            <a:off x="158097" y="4109951"/>
            <a:ext cx="5178749" cy="923330"/>
          </a:xfrm>
          <a:prstGeom prst="rect">
            <a:avLst/>
          </a:prstGeom>
          <a:noFill/>
        </p:spPr>
        <p:txBody>
          <a:bodyPr wrap="square" rtlCol="0">
            <a:spAutoFit/>
          </a:bodyPr>
          <a:lstStyle/>
          <a:p>
            <a:pPr algn="ctr"/>
            <a:r>
              <a:rPr lang="en-US" altLang="ko-KR" smtClean="0">
                <a:solidFill>
                  <a:schemeClr val="tx1">
                    <a:lumMod val="75000"/>
                    <a:lumOff val="25000"/>
                  </a:schemeClr>
                </a:solidFill>
                <a:ea typeface="FZShuTi" pitchFamily="2" charset="-122"/>
                <a:cs typeface="Arial" pitchFamily="34" charset="0"/>
              </a:rPr>
              <a:t>Xây dựng các hệ thống hỗ trợ cơ quan chức năng trong quản lý và giám sát giao thông</a:t>
            </a:r>
          </a:p>
          <a:p>
            <a:pPr algn="r"/>
            <a:endParaRPr lang="ko-KR" altLang="en-US" dirty="0">
              <a:solidFill>
                <a:schemeClr val="tx1">
                  <a:lumMod val="75000"/>
                  <a:lumOff val="25000"/>
                </a:schemeClr>
              </a:solidFill>
              <a:cs typeface="Arial" pitchFamily="34" charset="0"/>
            </a:endParaRPr>
          </a:p>
        </p:txBody>
      </p:sp>
      <p:grpSp>
        <p:nvGrpSpPr>
          <p:cNvPr id="84" name="그룹 3">
            <a:extLst>
              <a:ext uri="{FF2B5EF4-FFF2-40B4-BE49-F238E27FC236}">
                <a16:creationId xmlns:a16="http://schemas.microsoft.com/office/drawing/2014/main" id="{3A5F2EA3-A3F0-44B7-98CA-7FC31182D05A}"/>
              </a:ext>
            </a:extLst>
          </p:cNvPr>
          <p:cNvGrpSpPr/>
          <p:nvPr/>
        </p:nvGrpSpPr>
        <p:grpSpPr>
          <a:xfrm>
            <a:off x="251142" y="5479542"/>
            <a:ext cx="9101863" cy="646331"/>
            <a:chOff x="959011" y="5695216"/>
            <a:chExt cx="5020197" cy="646331"/>
          </a:xfrm>
        </p:grpSpPr>
        <p:sp>
          <p:nvSpPr>
            <p:cNvPr id="85" name="TextBox 84">
              <a:extLst>
                <a:ext uri="{FF2B5EF4-FFF2-40B4-BE49-F238E27FC236}">
                  <a16:creationId xmlns:a16="http://schemas.microsoft.com/office/drawing/2014/main" id="{CF840384-36C8-49F0-9217-27A904ACDBFA}"/>
                </a:ext>
              </a:extLst>
            </p:cNvPr>
            <p:cNvSpPr txBox="1"/>
            <p:nvPr/>
          </p:nvSpPr>
          <p:spPr>
            <a:xfrm>
              <a:off x="959011" y="5789485"/>
              <a:ext cx="1513664" cy="281256"/>
            </a:xfrm>
            <a:prstGeom prst="rect">
              <a:avLst/>
            </a:prstGeom>
            <a:noFill/>
          </p:spPr>
          <p:txBody>
            <a:bodyPr wrap="square" rtlCol="0">
              <a:spAutoFit/>
            </a:bodyPr>
            <a:lstStyle/>
            <a:p>
              <a:pPr algn="r"/>
              <a:r>
                <a:rPr lang="en-US" altLang="ko-KR" sz="1200" b="1" smtClean="0">
                  <a:solidFill>
                    <a:schemeClr val="accent1"/>
                  </a:solidFill>
                  <a:cs typeface="Arial" pitchFamily="34" charset="0"/>
                </a:rPr>
                <a:t>ĐỀ TÀI</a:t>
              </a:r>
              <a:endParaRPr lang="ko-KR" altLang="en-US" sz="1200" b="1" dirty="0">
                <a:solidFill>
                  <a:schemeClr val="accent1"/>
                </a:solidFill>
                <a:cs typeface="Arial" pitchFamily="34" charset="0"/>
              </a:endParaRPr>
            </a:p>
          </p:txBody>
        </p:sp>
        <p:sp>
          <p:nvSpPr>
            <p:cNvPr id="86" name="TextBox 85">
              <a:extLst>
                <a:ext uri="{FF2B5EF4-FFF2-40B4-BE49-F238E27FC236}">
                  <a16:creationId xmlns:a16="http://schemas.microsoft.com/office/drawing/2014/main" id="{F1DDB9D6-EA69-47CB-A10D-D674037B4B0B}"/>
                </a:ext>
              </a:extLst>
            </p:cNvPr>
            <p:cNvSpPr txBox="1"/>
            <p:nvPr/>
          </p:nvSpPr>
          <p:spPr>
            <a:xfrm>
              <a:off x="2968085" y="5695216"/>
              <a:ext cx="3011123" cy="646331"/>
            </a:xfrm>
            <a:prstGeom prst="rect">
              <a:avLst/>
            </a:prstGeom>
            <a:noFill/>
          </p:spPr>
          <p:txBody>
            <a:bodyPr wrap="square" rtlCol="0">
              <a:spAutoFit/>
            </a:bodyPr>
            <a:lstStyle/>
            <a:p>
              <a:pPr algn="ctr"/>
              <a:r>
                <a:rPr lang="en-US" altLang="ko-KR" smtClean="0">
                  <a:solidFill>
                    <a:schemeClr val="tx1">
                      <a:lumMod val="75000"/>
                      <a:lumOff val="25000"/>
                    </a:schemeClr>
                  </a:solidFill>
                  <a:cs typeface="Arial" pitchFamily="34" charset="0"/>
                </a:rPr>
                <a:t>Xây dựng hệ thống giám sát xe ô tô trên diện rộng dựa trên công nghệ nhận dạng biển số xe</a:t>
              </a:r>
              <a:endParaRPr lang="en-US" altLang="ko-KR" dirty="0">
                <a:solidFill>
                  <a:schemeClr val="tx1">
                    <a:lumMod val="75000"/>
                    <a:lumOff val="25000"/>
                  </a:schemeClr>
                </a:solidFill>
                <a:cs typeface="Arial" pitchFamily="34" charset="0"/>
              </a:endParaRPr>
            </a:p>
          </p:txBody>
        </p:sp>
        <p:sp>
          <p:nvSpPr>
            <p:cNvPr id="87" name="Chevron 28">
              <a:extLst>
                <a:ext uri="{FF2B5EF4-FFF2-40B4-BE49-F238E27FC236}">
                  <a16:creationId xmlns:a16="http://schemas.microsoft.com/office/drawing/2014/main" id="{32F358A4-8F4B-4CA2-8EB1-D3C13B820779}"/>
                </a:ext>
              </a:extLst>
            </p:cNvPr>
            <p:cNvSpPr/>
            <p:nvPr/>
          </p:nvSpPr>
          <p:spPr>
            <a:xfrm>
              <a:off x="2601327" y="5829621"/>
              <a:ext cx="194565" cy="200987"/>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49" name="TextBox 48"/>
          <p:cNvSpPr txBox="1"/>
          <p:nvPr/>
        </p:nvSpPr>
        <p:spPr>
          <a:xfrm>
            <a:off x="11295017" y="6372225"/>
            <a:ext cx="312906" cy="369332"/>
          </a:xfrm>
          <a:prstGeom prst="rect">
            <a:avLst/>
          </a:prstGeom>
          <a:noFill/>
        </p:spPr>
        <p:txBody>
          <a:bodyPr wrap="none" rtlCol="0">
            <a:spAutoFit/>
          </a:bodyPr>
          <a:lstStyle/>
          <a:p>
            <a:r>
              <a:rPr lang="en-US" dirty="0">
                <a:solidFill>
                  <a:schemeClr val="bg1"/>
                </a:solidFill>
              </a:rPr>
              <a:t>3</a:t>
            </a:r>
          </a:p>
        </p:txBody>
      </p:sp>
    </p:spTree>
    <p:extLst>
      <p:ext uri="{BB962C8B-B14F-4D97-AF65-F5344CB8AC3E}">
        <p14:creationId xmlns:p14="http://schemas.microsoft.com/office/powerpoint/2010/main" val="3828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3"/>
                                        </p:tgtEl>
                                      </p:cBhvr>
                                    </p:animEffect>
                                    <p:set>
                                      <p:cBhvr>
                                        <p:cTn id="25" dur="1" fill="hold">
                                          <p:stCondLst>
                                            <p:cond delay="499"/>
                                          </p:stCondLst>
                                        </p:cTn>
                                        <p:tgtEl>
                                          <p:spTgt spid="4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arn(inVertical)">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barn(inVertical)">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46"/>
                                        </p:tgtEl>
                                      </p:cBhvr>
                                    </p:animEffect>
                                    <p:set>
                                      <p:cBhvr>
                                        <p:cTn id="60" dur="1" fill="hold">
                                          <p:stCondLst>
                                            <p:cond delay="499"/>
                                          </p:stCondLst>
                                        </p:cTn>
                                        <p:tgtEl>
                                          <p:spTgt spid="4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64"/>
                                        </p:tgtEl>
                                      </p:cBhvr>
                                    </p:animEffect>
                                    <p:set>
                                      <p:cBhvr>
                                        <p:cTn id="63" dur="1" fill="hold">
                                          <p:stCondLst>
                                            <p:cond delay="499"/>
                                          </p:stCondLst>
                                        </p:cTn>
                                        <p:tgtEl>
                                          <p:spTgt spid="6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barn(inVertical)">
                                      <p:cBhvr>
                                        <p:cTn id="79" dur="500"/>
                                        <p:tgtEl>
                                          <p:spTgt spid="6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fade">
                                      <p:cBhvr>
                                        <p:cTn id="84" dur="500"/>
                                        <p:tgtEl>
                                          <p:spTgt spid="79"/>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84"/>
                                        </p:tgtEl>
                                        <p:attrNameLst>
                                          <p:attrName>style.visibility</p:attrName>
                                        </p:attrNameLst>
                                      </p:cBhvr>
                                      <p:to>
                                        <p:strVal val="visible"/>
                                      </p:to>
                                    </p:set>
                                    <p:anim calcmode="lin" valueType="num">
                                      <p:cBhvr>
                                        <p:cTn id="89" dur="1000" fill="hold"/>
                                        <p:tgtEl>
                                          <p:spTgt spid="84"/>
                                        </p:tgtEl>
                                        <p:attrNameLst>
                                          <p:attrName>ppt_w</p:attrName>
                                        </p:attrNameLst>
                                      </p:cBhvr>
                                      <p:tavLst>
                                        <p:tav tm="0">
                                          <p:val>
                                            <p:fltVal val="0"/>
                                          </p:val>
                                        </p:tav>
                                        <p:tav tm="100000">
                                          <p:val>
                                            <p:strVal val="#ppt_w"/>
                                          </p:val>
                                        </p:tav>
                                      </p:tavLst>
                                    </p:anim>
                                    <p:anim calcmode="lin" valueType="num">
                                      <p:cBhvr>
                                        <p:cTn id="90" dur="1000" fill="hold"/>
                                        <p:tgtEl>
                                          <p:spTgt spid="84"/>
                                        </p:tgtEl>
                                        <p:attrNameLst>
                                          <p:attrName>ppt_h</p:attrName>
                                        </p:attrNameLst>
                                      </p:cBhvr>
                                      <p:tavLst>
                                        <p:tav tm="0">
                                          <p:val>
                                            <p:fltVal val="0"/>
                                          </p:val>
                                        </p:tav>
                                        <p:tav tm="100000">
                                          <p:val>
                                            <p:strVal val="#ppt_h"/>
                                          </p:val>
                                        </p:tav>
                                      </p:tavLst>
                                    </p:anim>
                                    <p:anim calcmode="lin" valueType="num">
                                      <p:cBhvr>
                                        <p:cTn id="91" dur="1000" fill="hold"/>
                                        <p:tgtEl>
                                          <p:spTgt spid="84"/>
                                        </p:tgtEl>
                                        <p:attrNameLst>
                                          <p:attrName>style.rotation</p:attrName>
                                        </p:attrNameLst>
                                      </p:cBhvr>
                                      <p:tavLst>
                                        <p:tav tm="0">
                                          <p:val>
                                            <p:fltVal val="90"/>
                                          </p:val>
                                        </p:tav>
                                        <p:tav tm="100000">
                                          <p:val>
                                            <p:fltVal val="0"/>
                                          </p:val>
                                        </p:tav>
                                      </p:tavLst>
                                    </p:anim>
                                    <p:animEffect transition="in" filter="fade">
                                      <p:cBhvr>
                                        <p:cTn id="92"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smtClean="0"/>
              <a:t>Các công nghệ sử dụng</a:t>
            </a:r>
            <a:endParaRPr lang="en-GB"/>
          </a:p>
        </p:txBody>
      </p:sp>
    </p:spTree>
    <p:extLst>
      <p:ext uri="{BB962C8B-B14F-4D97-AF65-F5344CB8AC3E}">
        <p14:creationId xmlns:p14="http://schemas.microsoft.com/office/powerpoint/2010/main" val="1036912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852159" y="2463045"/>
            <a:ext cx="5865223" cy="2650413"/>
          </a:xfrm>
          <a:prstGeom prst="rect">
            <a:avLst/>
          </a:prstGeom>
          <a:noFill/>
          <a:ln>
            <a:noFill/>
          </a:ln>
        </p:spPr>
      </p:pic>
      <p:sp>
        <p:nvSpPr>
          <p:cNvPr id="4" name="TextBox 3">
            <a:extLst>
              <a:ext uri="{FF2B5EF4-FFF2-40B4-BE49-F238E27FC236}">
                <a16:creationId xmlns:a16="http://schemas.microsoft.com/office/drawing/2014/main" id="{CE124B32-4858-428C-9A34-701444E28795}"/>
              </a:ext>
            </a:extLst>
          </p:cNvPr>
          <p:cNvSpPr txBox="1"/>
          <p:nvPr/>
        </p:nvSpPr>
        <p:spPr>
          <a:xfrm>
            <a:off x="797007" y="1388979"/>
            <a:ext cx="5624842" cy="477054"/>
          </a:xfrm>
          <a:prstGeom prst="rect">
            <a:avLst/>
          </a:prstGeom>
          <a:noFill/>
        </p:spPr>
        <p:txBody>
          <a:bodyPr wrap="square" lIns="108000" rIns="108000" rtlCol="0">
            <a:spAutoFit/>
          </a:bodyPr>
          <a:lstStyle/>
          <a:p>
            <a:r>
              <a:rPr lang="en-US" altLang="ko-KR" sz="2500" b="1" smtClean="0">
                <a:solidFill>
                  <a:schemeClr val="tx1">
                    <a:lumMod val="85000"/>
                    <a:lumOff val="15000"/>
                  </a:schemeClr>
                </a:solidFill>
                <a:cs typeface="Arial" pitchFamily="34" charset="0"/>
              </a:rPr>
              <a:t>Khái niệm</a:t>
            </a:r>
            <a:endParaRPr lang="ko-KR" altLang="en-US" sz="2500" b="1"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F1DDB9D6-EA69-47CB-A10D-D674037B4B0B}"/>
              </a:ext>
            </a:extLst>
          </p:cNvPr>
          <p:cNvSpPr txBox="1"/>
          <p:nvPr/>
        </p:nvSpPr>
        <p:spPr>
          <a:xfrm>
            <a:off x="1429185" y="2783866"/>
            <a:ext cx="3827244" cy="2123658"/>
          </a:xfrm>
          <a:prstGeom prst="rect">
            <a:avLst/>
          </a:prstGeom>
          <a:noFill/>
        </p:spPr>
        <p:txBody>
          <a:bodyPr wrap="square" rtlCol="0">
            <a:spAutoFit/>
          </a:bodyPr>
          <a:lstStyle/>
          <a:p>
            <a:pPr marL="285750" indent="-285750">
              <a:buFont typeface="Arial" panose="020B0604020202020204" pitchFamily="34" charset="0"/>
              <a:buChar char="•"/>
            </a:pPr>
            <a:r>
              <a:rPr lang="en-US" altLang="ko-KR" sz="2200" dirty="0" err="1" smtClean="0">
                <a:solidFill>
                  <a:schemeClr val="tx1">
                    <a:lumMod val="75000"/>
                    <a:lumOff val="25000"/>
                  </a:schemeClr>
                </a:solidFill>
                <a:cs typeface="Arial" pitchFamily="34" charset="0"/>
              </a:rPr>
              <a:t>Xác</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định</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biển</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số</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xe</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thông</a:t>
            </a:r>
            <a:r>
              <a:rPr lang="en-US" altLang="ko-KR" sz="2200" dirty="0" smtClean="0">
                <a:solidFill>
                  <a:schemeClr val="tx1">
                    <a:lumMod val="75000"/>
                    <a:lumOff val="25000"/>
                  </a:schemeClr>
                </a:solidFill>
                <a:cs typeface="Arial" pitchFamily="34" charset="0"/>
              </a:rPr>
              <a:t> qua video, </a:t>
            </a:r>
            <a:r>
              <a:rPr lang="en-US" altLang="ko-KR" sz="2200" dirty="0" err="1" smtClean="0">
                <a:solidFill>
                  <a:schemeClr val="tx1">
                    <a:lumMod val="75000"/>
                    <a:lumOff val="25000"/>
                  </a:schemeClr>
                </a:solidFill>
                <a:cs typeface="Arial" pitchFamily="34" charset="0"/>
              </a:rPr>
              <a:t>hình</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ảnh</a:t>
            </a:r>
            <a:endParaRPr lang="en-US" altLang="ko-KR" sz="2200" dirty="0" smtClean="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2200" dirty="0" err="1" smtClean="0">
                <a:solidFill>
                  <a:schemeClr val="tx1">
                    <a:lumMod val="75000"/>
                    <a:lumOff val="25000"/>
                  </a:schemeClr>
                </a:solidFill>
                <a:cs typeface="Arial" pitchFamily="34" charset="0"/>
              </a:rPr>
              <a:t>Từ</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đó</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xác</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định</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các</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thông</a:t>
            </a:r>
            <a:r>
              <a:rPr lang="en-US" altLang="ko-KR" sz="2200" dirty="0" smtClean="0">
                <a:solidFill>
                  <a:schemeClr val="tx1">
                    <a:lumMod val="75000"/>
                    <a:lumOff val="25000"/>
                  </a:schemeClr>
                </a:solidFill>
                <a:cs typeface="Arial" pitchFamily="34" charset="0"/>
              </a:rPr>
              <a:t> tin </a:t>
            </a:r>
            <a:r>
              <a:rPr lang="en-US" altLang="ko-KR" sz="2200" dirty="0" err="1" smtClean="0">
                <a:solidFill>
                  <a:schemeClr val="tx1">
                    <a:lumMod val="75000"/>
                    <a:lumOff val="25000"/>
                  </a:schemeClr>
                </a:solidFill>
                <a:cs typeface="Arial" pitchFamily="34" charset="0"/>
              </a:rPr>
              <a:t>liên</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quan</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như</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chủ</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sở</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hữu</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thông</a:t>
            </a:r>
            <a:r>
              <a:rPr lang="en-US" altLang="ko-KR" sz="2200" dirty="0" smtClean="0">
                <a:solidFill>
                  <a:schemeClr val="tx1">
                    <a:lumMod val="75000"/>
                    <a:lumOff val="25000"/>
                  </a:schemeClr>
                </a:solidFill>
                <a:cs typeface="Arial" pitchFamily="34" charset="0"/>
              </a:rPr>
              <a:t> tin </a:t>
            </a:r>
            <a:r>
              <a:rPr lang="en-US" altLang="ko-KR" sz="2200" dirty="0" err="1" smtClean="0">
                <a:solidFill>
                  <a:schemeClr val="tx1">
                    <a:lumMod val="75000"/>
                    <a:lumOff val="25000"/>
                  </a:schemeClr>
                </a:solidFill>
                <a:cs typeface="Arial" pitchFamily="34" charset="0"/>
              </a:rPr>
              <a:t>phương</a:t>
            </a:r>
            <a:r>
              <a:rPr lang="en-US" altLang="ko-KR" sz="2200" dirty="0" smtClean="0">
                <a:solidFill>
                  <a:schemeClr val="tx1">
                    <a:lumMod val="75000"/>
                    <a:lumOff val="25000"/>
                  </a:schemeClr>
                </a:solidFill>
                <a:cs typeface="Arial" pitchFamily="34" charset="0"/>
              </a:rPr>
              <a:t> </a:t>
            </a:r>
            <a:r>
              <a:rPr lang="en-US" altLang="ko-KR" sz="2200" dirty="0" err="1" smtClean="0">
                <a:solidFill>
                  <a:schemeClr val="tx1">
                    <a:lumMod val="75000"/>
                    <a:lumOff val="25000"/>
                  </a:schemeClr>
                </a:solidFill>
                <a:cs typeface="Arial" pitchFamily="34" charset="0"/>
              </a:rPr>
              <a:t>tiện</a:t>
            </a:r>
            <a:r>
              <a:rPr lang="en-US" altLang="ko-KR" sz="2200" dirty="0" smtClean="0">
                <a:solidFill>
                  <a:schemeClr val="tx1">
                    <a:lumMod val="75000"/>
                    <a:lumOff val="25000"/>
                  </a:schemeClr>
                </a:solidFill>
                <a:cs typeface="Arial" pitchFamily="34" charset="0"/>
              </a:rPr>
              <a:t>,…</a:t>
            </a:r>
            <a:endParaRPr lang="en-US" altLang="ko-KR" sz="2200" dirty="0">
              <a:solidFill>
                <a:schemeClr val="tx1">
                  <a:lumMod val="75000"/>
                  <a:lumOff val="25000"/>
                </a:schemeClr>
              </a:solidFill>
              <a:cs typeface="Arial" pitchFamily="34" charset="0"/>
            </a:endParaRPr>
          </a:p>
        </p:txBody>
      </p:sp>
      <p:sp>
        <p:nvSpPr>
          <p:cNvPr id="6" name="Text Placeholder 5"/>
          <p:cNvSpPr>
            <a:spLocks noGrp="1"/>
          </p:cNvSpPr>
          <p:nvPr>
            <p:ph type="body" sz="quarter" idx="10"/>
          </p:nvPr>
        </p:nvSpPr>
        <p:spPr/>
        <p:txBody>
          <a:bodyPr/>
          <a:lstStyle/>
          <a:p>
            <a:r>
              <a:rPr lang="en-GB" dirty="0" smtClean="0"/>
              <a:t>HỆ THỐNG NHẬN DẠNG BIỂN SỐ XE</a:t>
            </a:r>
            <a:endParaRPr lang="en-GB" dirty="0"/>
          </a:p>
        </p:txBody>
      </p:sp>
      <p:sp>
        <p:nvSpPr>
          <p:cNvPr id="7" name="TextBox 6"/>
          <p:cNvSpPr txBox="1"/>
          <p:nvPr/>
        </p:nvSpPr>
        <p:spPr>
          <a:xfrm>
            <a:off x="11295017" y="6372225"/>
            <a:ext cx="312906" cy="369332"/>
          </a:xfrm>
          <a:prstGeom prst="rect">
            <a:avLst/>
          </a:prstGeom>
          <a:noFill/>
        </p:spPr>
        <p:txBody>
          <a:bodyPr wrap="none" rtlCol="0">
            <a:spAutoFit/>
          </a:bodyPr>
          <a:lstStyle/>
          <a:p>
            <a:r>
              <a:rPr lang="en-US"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71659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124B32-4858-428C-9A34-701444E28795}"/>
              </a:ext>
            </a:extLst>
          </p:cNvPr>
          <p:cNvSpPr txBox="1"/>
          <p:nvPr/>
        </p:nvSpPr>
        <p:spPr>
          <a:xfrm>
            <a:off x="797007" y="1388979"/>
            <a:ext cx="5624842" cy="477054"/>
          </a:xfrm>
          <a:prstGeom prst="rect">
            <a:avLst/>
          </a:prstGeom>
          <a:noFill/>
        </p:spPr>
        <p:txBody>
          <a:bodyPr wrap="square" lIns="108000" rIns="108000" rtlCol="0">
            <a:spAutoFit/>
          </a:bodyPr>
          <a:lstStyle/>
          <a:p>
            <a:r>
              <a:rPr lang="en-US" altLang="ko-KR" sz="2500" b="1" smtClean="0">
                <a:solidFill>
                  <a:schemeClr val="tx1">
                    <a:lumMod val="85000"/>
                    <a:lumOff val="15000"/>
                  </a:schemeClr>
                </a:solidFill>
                <a:cs typeface="Arial" pitchFamily="34" charset="0"/>
              </a:rPr>
              <a:t>Phân loại</a:t>
            </a:r>
            <a:endParaRPr lang="ko-KR" altLang="en-US" sz="2500" b="1" dirty="0">
              <a:solidFill>
                <a:schemeClr val="tx1">
                  <a:lumMod val="85000"/>
                  <a:lumOff val="15000"/>
                </a:schemeClr>
              </a:solidFill>
              <a:cs typeface="Arial" pitchFamily="34" charset="0"/>
            </a:endParaRPr>
          </a:p>
        </p:txBody>
      </p:sp>
      <p:sp>
        <p:nvSpPr>
          <p:cNvPr id="6" name="Text Placeholder 5"/>
          <p:cNvSpPr>
            <a:spLocks noGrp="1"/>
          </p:cNvSpPr>
          <p:nvPr>
            <p:ph type="body" sz="quarter" idx="10"/>
          </p:nvPr>
        </p:nvSpPr>
        <p:spPr/>
        <p:txBody>
          <a:bodyPr/>
          <a:lstStyle/>
          <a:p>
            <a:r>
              <a:rPr lang="en-GB" dirty="0" smtClean="0"/>
              <a:t>HỆ THỐNG NHẬN DẠNG BIỂN SỐ XE</a:t>
            </a:r>
            <a:endParaRPr lang="en-GB" dirty="0"/>
          </a:p>
        </p:txBody>
      </p:sp>
      <p:grpSp>
        <p:nvGrpSpPr>
          <p:cNvPr id="8" name="Group 7">
            <a:extLst>
              <a:ext uri="{FF2B5EF4-FFF2-40B4-BE49-F238E27FC236}">
                <a16:creationId xmlns:a16="http://schemas.microsoft.com/office/drawing/2014/main" id="{0FD99279-FAF5-4F6C-B008-BB036A7E280F}"/>
              </a:ext>
            </a:extLst>
          </p:cNvPr>
          <p:cNvGrpSpPr/>
          <p:nvPr/>
        </p:nvGrpSpPr>
        <p:grpSpPr>
          <a:xfrm flipH="1">
            <a:off x="359557" y="2030514"/>
            <a:ext cx="3485928" cy="636612"/>
            <a:chOff x="2153502" y="2017026"/>
            <a:chExt cx="2286358" cy="376921"/>
          </a:xfrm>
        </p:grpSpPr>
        <p:sp>
          <p:nvSpPr>
            <p:cNvPr id="9"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11" name="Text Placeholder 35">
            <a:extLst>
              <a:ext uri="{FF2B5EF4-FFF2-40B4-BE49-F238E27FC236}">
                <a16:creationId xmlns:a16="http://schemas.microsoft.com/office/drawing/2014/main" id="{14C2614C-27D9-47AA-B897-6D56D3716633}"/>
              </a:ext>
            </a:extLst>
          </p:cNvPr>
          <p:cNvSpPr txBox="1">
            <a:spLocks/>
          </p:cNvSpPr>
          <p:nvPr/>
        </p:nvSpPr>
        <p:spPr>
          <a:xfrm>
            <a:off x="658716" y="2065611"/>
            <a:ext cx="2639096"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smtClean="0"/>
              <a:t>Giới hạn vùng nhìn</a:t>
            </a:r>
            <a:endParaRPr lang="en-US" sz="1800" dirty="0"/>
          </a:p>
        </p:txBody>
      </p:sp>
      <p:sp>
        <p:nvSpPr>
          <p:cNvPr id="12" name="TextBox 11">
            <a:extLst>
              <a:ext uri="{FF2B5EF4-FFF2-40B4-BE49-F238E27FC236}">
                <a16:creationId xmlns:a16="http://schemas.microsoft.com/office/drawing/2014/main" id="{F1DDB9D6-EA69-47CB-A10D-D674037B4B0B}"/>
              </a:ext>
            </a:extLst>
          </p:cNvPr>
          <p:cNvSpPr txBox="1"/>
          <p:nvPr/>
        </p:nvSpPr>
        <p:spPr>
          <a:xfrm>
            <a:off x="1828973" y="3023817"/>
            <a:ext cx="3827244" cy="2308324"/>
          </a:xfrm>
          <a:prstGeom prst="rect">
            <a:avLst/>
          </a:prstGeom>
          <a:noFill/>
        </p:spPr>
        <p:txBody>
          <a:bodyPr wrap="square" rtlCol="0">
            <a:spAutoFit/>
          </a:bodyPr>
          <a:lstStyle/>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Ảnh thu được giới hạn trong vùng có biển số xe</a:t>
            </a:r>
          </a:p>
          <a:p>
            <a:endParaRPr lang="en-US" altLang="ko-KR" smtClean="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Phương tiện chạy với tốc độ đủ chậm để máy ghi hình chụp lại vùng có biển số xe</a:t>
            </a: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Trạm kiểm soát, trạm thu phí, bãi gửi xe</a:t>
            </a:r>
            <a:endParaRPr lang="en-US" altLang="ko-KR" dirty="0">
              <a:solidFill>
                <a:schemeClr val="tx1">
                  <a:lumMod val="75000"/>
                  <a:lumOff val="25000"/>
                </a:schemeClr>
              </a:solidFill>
              <a:cs typeface="Arial" pitchFamily="34" charset="0"/>
            </a:endParaRPr>
          </a:p>
        </p:txBody>
      </p:sp>
      <p:sp>
        <p:nvSpPr>
          <p:cNvPr id="13" name="Arrow: Pentagon 17">
            <a:extLst>
              <a:ext uri="{FF2B5EF4-FFF2-40B4-BE49-F238E27FC236}">
                <a16:creationId xmlns:a16="http://schemas.microsoft.com/office/drawing/2014/main" id="{6CD9A293-C379-4490-AA41-1F438D552E7B}"/>
              </a:ext>
            </a:extLst>
          </p:cNvPr>
          <p:cNvSpPr/>
          <p:nvPr/>
        </p:nvSpPr>
        <p:spPr>
          <a:xfrm>
            <a:off x="359558" y="3023817"/>
            <a:ext cx="1469415" cy="36011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Đầu vào</a:t>
            </a:r>
            <a:endParaRPr lang="en-US"/>
          </a:p>
        </p:txBody>
      </p:sp>
      <p:sp>
        <p:nvSpPr>
          <p:cNvPr id="14" name="Arrow: Pentagon 17">
            <a:extLst>
              <a:ext uri="{FF2B5EF4-FFF2-40B4-BE49-F238E27FC236}">
                <a16:creationId xmlns:a16="http://schemas.microsoft.com/office/drawing/2014/main" id="{6CD9A293-C379-4490-AA41-1F438D552E7B}"/>
              </a:ext>
            </a:extLst>
          </p:cNvPr>
          <p:cNvSpPr/>
          <p:nvPr/>
        </p:nvSpPr>
        <p:spPr>
          <a:xfrm>
            <a:off x="367125" y="3844403"/>
            <a:ext cx="1469415" cy="3844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Nguyên lý</a:t>
            </a:r>
            <a:endParaRPr lang="en-US"/>
          </a:p>
        </p:txBody>
      </p:sp>
      <p:sp>
        <p:nvSpPr>
          <p:cNvPr id="15" name="Arrow: Pentagon 17">
            <a:extLst>
              <a:ext uri="{FF2B5EF4-FFF2-40B4-BE49-F238E27FC236}">
                <a16:creationId xmlns:a16="http://schemas.microsoft.com/office/drawing/2014/main" id="{6CD9A293-C379-4490-AA41-1F438D552E7B}"/>
              </a:ext>
            </a:extLst>
          </p:cNvPr>
          <p:cNvSpPr/>
          <p:nvPr/>
        </p:nvSpPr>
        <p:spPr>
          <a:xfrm>
            <a:off x="359557" y="4685453"/>
            <a:ext cx="1469416" cy="36011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Ứng dụng</a:t>
            </a: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849" y="2235029"/>
            <a:ext cx="4495800" cy="2886075"/>
          </a:xfrm>
          <a:prstGeom prst="rect">
            <a:avLst/>
          </a:prstGeom>
        </p:spPr>
      </p:pic>
      <p:sp>
        <p:nvSpPr>
          <p:cNvPr id="17" name="Text Placeholder 35">
            <a:extLst>
              <a:ext uri="{FF2B5EF4-FFF2-40B4-BE49-F238E27FC236}">
                <a16:creationId xmlns:a16="http://schemas.microsoft.com/office/drawing/2014/main" id="{14C2614C-27D9-47AA-B897-6D56D3716633}"/>
              </a:ext>
            </a:extLst>
          </p:cNvPr>
          <p:cNvSpPr txBox="1">
            <a:spLocks/>
          </p:cNvSpPr>
          <p:nvPr/>
        </p:nvSpPr>
        <p:spPr>
          <a:xfrm>
            <a:off x="658716" y="2054360"/>
            <a:ext cx="3101978"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smtClean="0"/>
              <a:t>Không giới hạn vùng nhìn</a:t>
            </a:r>
            <a:endParaRPr lang="en-US" sz="1800" dirty="0"/>
          </a:p>
        </p:txBody>
      </p:sp>
      <p:sp>
        <p:nvSpPr>
          <p:cNvPr id="19" name="TextBox 18">
            <a:extLst>
              <a:ext uri="{FF2B5EF4-FFF2-40B4-BE49-F238E27FC236}">
                <a16:creationId xmlns:a16="http://schemas.microsoft.com/office/drawing/2014/main" id="{F1DDB9D6-EA69-47CB-A10D-D674037B4B0B}"/>
              </a:ext>
            </a:extLst>
          </p:cNvPr>
          <p:cNvSpPr txBox="1"/>
          <p:nvPr/>
        </p:nvSpPr>
        <p:spPr>
          <a:xfrm>
            <a:off x="1832757" y="3019786"/>
            <a:ext cx="3827244" cy="2308324"/>
          </a:xfrm>
          <a:prstGeom prst="rect">
            <a:avLst/>
          </a:prstGeom>
          <a:noFill/>
        </p:spPr>
        <p:txBody>
          <a:bodyPr wrap="square" rtlCol="0">
            <a:spAutoFit/>
          </a:bodyPr>
          <a:lstStyle/>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Ảnh toàn cảnh không giới hạn, có thể có nhiều phương tiện và các đối tượng khác</a:t>
            </a: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Dò tìm trong ảnh, xác định đúng biển số xe</a:t>
            </a:r>
          </a:p>
          <a:p>
            <a:pPr marL="285750" indent="-285750">
              <a:buFont typeface="Arial" panose="020B0604020202020204" pitchFamily="34" charset="0"/>
              <a:buChar char="•"/>
            </a:pPr>
            <a:endParaRPr lang="en-US" altLang="ko-KR" smtClean="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Những nơi điều tiết giao thông, ngã ba, ngã tư</a:t>
            </a:r>
            <a:endParaRPr lang="en-US" altLang="ko-KR" dirty="0">
              <a:solidFill>
                <a:schemeClr val="tx1">
                  <a:lumMod val="75000"/>
                  <a:lumOff val="25000"/>
                </a:schemeClr>
              </a:solidFill>
              <a:cs typeface="Arial" pitchFamily="34" charset="0"/>
            </a:endParaRPr>
          </a:p>
        </p:txBody>
      </p:sp>
      <p:pic>
        <p:nvPicPr>
          <p:cNvPr id="20" name="Picture 2" descr="Kết quả hình ảnh cho Ảnh camera giao thô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214" y="2191256"/>
            <a:ext cx="5904607" cy="318490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1295017" y="6372225"/>
            <a:ext cx="312906" cy="369332"/>
          </a:xfrm>
          <a:prstGeom prst="rect">
            <a:avLst/>
          </a:prstGeom>
          <a:noFill/>
        </p:spPr>
        <p:txBody>
          <a:bodyPr wrap="none" rtlCol="0">
            <a:spAutoFit/>
          </a:bodyPr>
          <a:lstStyle/>
          <a:p>
            <a:r>
              <a:rPr lang="en-US" dirty="0">
                <a:solidFill>
                  <a:schemeClr val="bg1"/>
                </a:solidFill>
              </a:rPr>
              <a:t>6</a:t>
            </a:r>
          </a:p>
        </p:txBody>
      </p:sp>
    </p:spTree>
    <p:extLst>
      <p:ext uri="{BB962C8B-B14F-4D97-AF65-F5344CB8AC3E}">
        <p14:creationId xmlns:p14="http://schemas.microsoft.com/office/powerpoint/2010/main" val="13797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5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animEffect transition="in" filter="fade">
                                      <p:cBhvr>
                                        <p:cTn id="35" dur="500"/>
                                        <p:tgtEl>
                                          <p:spTgt spid="1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animEffect transition="in" filter="fade">
                                      <p:cBhvr>
                                        <p:cTn id="45" dur="500"/>
                                        <p:tgtEl>
                                          <p:spTgt spid="12">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2">
                                            <p:txEl>
                                              <p:pRg st="0" end="0"/>
                                            </p:txEl>
                                          </p:spTgt>
                                        </p:tgtEl>
                                      </p:cBhvr>
                                    </p:animEffect>
                                    <p:set>
                                      <p:cBhvr>
                                        <p:cTn id="53" dur="1" fill="hold">
                                          <p:stCondLst>
                                            <p:cond delay="499"/>
                                          </p:stCondLst>
                                        </p:cTn>
                                        <p:tgtEl>
                                          <p:spTgt spid="12">
                                            <p:txEl>
                                              <p:pRg st="0" end="0"/>
                                            </p:txEl>
                                          </p:spTgt>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2">
                                            <p:txEl>
                                              <p:pRg st="2" end="2"/>
                                            </p:txEl>
                                          </p:spTgt>
                                        </p:tgtEl>
                                      </p:cBhvr>
                                    </p:animEffect>
                                    <p:set>
                                      <p:cBhvr>
                                        <p:cTn id="56" dur="1" fill="hold">
                                          <p:stCondLst>
                                            <p:cond delay="499"/>
                                          </p:stCondLst>
                                        </p:cTn>
                                        <p:tgtEl>
                                          <p:spTgt spid="12">
                                            <p:txEl>
                                              <p:pRg st="2" end="2"/>
                                            </p:txEl>
                                          </p:spTgt>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12">
                                            <p:txEl>
                                              <p:pRg st="3" end="3"/>
                                            </p:txEl>
                                          </p:spTgt>
                                        </p:tgtEl>
                                      </p:cBhvr>
                                    </p:animEffect>
                                    <p:set>
                                      <p:cBhvr>
                                        <p:cTn id="59" dur="1" fill="hold">
                                          <p:stCondLst>
                                            <p:cond delay="499"/>
                                          </p:stCondLst>
                                        </p:cTn>
                                        <p:tgtEl>
                                          <p:spTgt spid="12">
                                            <p:txEl>
                                              <p:pRg st="3" end="3"/>
                                            </p:txEl>
                                          </p:spTgt>
                                        </p:tgtEl>
                                        <p:attrNameLst>
                                          <p:attrName>style.visibility</p:attrName>
                                        </p:attrNameLst>
                                      </p:cBhvr>
                                      <p:to>
                                        <p:strVal val="hidden"/>
                                      </p:to>
                                    </p:set>
                                  </p:childTnLst>
                                </p:cTn>
                              </p:par>
                              <p:par>
                                <p:cTn id="60" presetID="16" presetClass="exit" presetSubtype="21" fill="hold" nodeType="withEffect">
                                  <p:stCondLst>
                                    <p:cond delay="0"/>
                                  </p:stCondLst>
                                  <p:childTnLst>
                                    <p:animEffect transition="out" filter="barn(inVertical)">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9">
                                            <p:txEl>
                                              <p:pRg st="0" end="0"/>
                                            </p:txEl>
                                          </p:spTgt>
                                        </p:tgtEl>
                                        <p:attrNameLst>
                                          <p:attrName>style.visibility</p:attrName>
                                        </p:attrNameLst>
                                      </p:cBhvr>
                                      <p:to>
                                        <p:strVal val="visible"/>
                                      </p:to>
                                    </p:set>
                                    <p:animEffect transition="in" filter="fade">
                                      <p:cBhvr>
                                        <p:cTn id="72" dur="500"/>
                                        <p:tgtEl>
                                          <p:spTgt spid="19">
                                            <p:txEl>
                                              <p:pRg st="0" end="0"/>
                                            </p:txEl>
                                          </p:spTgt>
                                        </p:tgtEl>
                                      </p:cBhvr>
                                    </p:animEffect>
                                  </p:childTnLst>
                                </p:cTn>
                              </p:par>
                            </p:childTnLst>
                          </p:cTn>
                        </p:par>
                        <p:par>
                          <p:cTn id="73" fill="hold">
                            <p:stCondLst>
                              <p:cond delay="500"/>
                            </p:stCondLst>
                            <p:childTnLst>
                              <p:par>
                                <p:cTn id="74" presetID="21" presetClass="entr" presetSubtype="1" fill="hold"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heel(1)">
                                      <p:cBhvr>
                                        <p:cTn id="76" dur="12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barn(inVertical)">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
                                            <p:txEl>
                                              <p:pRg st="1" end="1"/>
                                            </p:txEl>
                                          </p:spTgt>
                                        </p:tgtEl>
                                        <p:attrNameLst>
                                          <p:attrName>style.visibility</p:attrName>
                                        </p:attrNameLst>
                                      </p:cBhvr>
                                      <p:to>
                                        <p:strVal val="visible"/>
                                      </p:to>
                                    </p:set>
                                    <p:animEffect transition="in" filter="fade">
                                      <p:cBhvr>
                                        <p:cTn id="86" dur="500"/>
                                        <p:tgtEl>
                                          <p:spTgt spid="19">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9">
                                            <p:txEl>
                                              <p:pRg st="3" end="3"/>
                                            </p:txEl>
                                          </p:spTgt>
                                        </p:tgtEl>
                                        <p:attrNameLst>
                                          <p:attrName>style.visibility</p:attrName>
                                        </p:attrNameLst>
                                      </p:cBhvr>
                                      <p:to>
                                        <p:strVal val="visible"/>
                                      </p:to>
                                    </p:set>
                                    <p:animEffect transition="in" filter="fade">
                                      <p:cBhvr>
                                        <p:cTn id="91"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animBg="1"/>
      <p:bldP spid="14" grpId="0" animBg="1"/>
      <p:bldP spid="15"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GB" dirty="0" smtClean="0"/>
              <a:t>HỆ THỐNG NHẬN DẠNG BIỂN SỐ XE</a:t>
            </a:r>
            <a:endParaRPr lang="en-GB" dirty="0"/>
          </a:p>
        </p:txBody>
      </p:sp>
      <p:graphicFrame>
        <p:nvGraphicFramePr>
          <p:cNvPr id="43" name="Diagram 42"/>
          <p:cNvGraphicFramePr/>
          <p:nvPr>
            <p:extLst>
              <p:ext uri="{D42A27DB-BD31-4B8C-83A1-F6EECF244321}">
                <p14:modId xmlns:p14="http://schemas.microsoft.com/office/powerpoint/2010/main" val="2697283180"/>
              </p:ext>
            </p:extLst>
          </p:nvPr>
        </p:nvGraphicFramePr>
        <p:xfrm>
          <a:off x="1290319" y="1417805"/>
          <a:ext cx="9811657" cy="4164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1295017" y="6372225"/>
            <a:ext cx="312906" cy="369332"/>
          </a:xfrm>
          <a:prstGeom prst="rect">
            <a:avLst/>
          </a:prstGeom>
          <a:noFill/>
        </p:spPr>
        <p:txBody>
          <a:bodyPr wrap="none" rtlCol="0">
            <a:spAutoFit/>
          </a:bodyPr>
          <a:lstStyle/>
          <a:p>
            <a:r>
              <a:rPr lang="en-US" dirty="0">
                <a:solidFill>
                  <a:schemeClr val="bg1"/>
                </a:solidFill>
              </a:rPr>
              <a:t>7</a:t>
            </a:r>
          </a:p>
        </p:txBody>
      </p:sp>
    </p:spTree>
    <p:extLst>
      <p:ext uri="{BB962C8B-B14F-4D97-AF65-F5344CB8AC3E}">
        <p14:creationId xmlns:p14="http://schemas.microsoft.com/office/powerpoint/2010/main" val="1968003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FD99279-FAF5-4F6C-B008-BB036A7E280F}"/>
              </a:ext>
            </a:extLst>
          </p:cNvPr>
          <p:cNvGrpSpPr/>
          <p:nvPr/>
        </p:nvGrpSpPr>
        <p:grpSpPr>
          <a:xfrm flipH="1">
            <a:off x="7081290" y="2193509"/>
            <a:ext cx="3485928" cy="636612"/>
            <a:chOff x="2153502" y="2017026"/>
            <a:chExt cx="2286358" cy="376921"/>
          </a:xfrm>
        </p:grpSpPr>
        <p:sp>
          <p:nvSpPr>
            <p:cNvPr id="21"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4" name="TextBox 3">
            <a:extLst>
              <a:ext uri="{FF2B5EF4-FFF2-40B4-BE49-F238E27FC236}">
                <a16:creationId xmlns:a16="http://schemas.microsoft.com/office/drawing/2014/main" id="{CE124B32-4858-428C-9A34-701444E28795}"/>
              </a:ext>
            </a:extLst>
          </p:cNvPr>
          <p:cNvSpPr txBox="1"/>
          <p:nvPr/>
        </p:nvSpPr>
        <p:spPr>
          <a:xfrm>
            <a:off x="797007" y="1388979"/>
            <a:ext cx="5624842" cy="477054"/>
          </a:xfrm>
          <a:prstGeom prst="rect">
            <a:avLst/>
          </a:prstGeom>
          <a:noFill/>
        </p:spPr>
        <p:txBody>
          <a:bodyPr wrap="square" lIns="108000" rIns="108000" rtlCol="0">
            <a:spAutoFit/>
          </a:bodyPr>
          <a:lstStyle/>
          <a:p>
            <a:r>
              <a:rPr lang="en-US" altLang="ko-KR" sz="2500" b="1" smtClean="0">
                <a:solidFill>
                  <a:schemeClr val="tx1">
                    <a:lumMod val="85000"/>
                    <a:lumOff val="15000"/>
                  </a:schemeClr>
                </a:solidFill>
                <a:cs typeface="Arial" pitchFamily="34" charset="0"/>
              </a:rPr>
              <a:t>Các phương pháp hiện nay</a:t>
            </a:r>
            <a:endParaRPr lang="ko-KR" altLang="en-US" sz="2500" b="1" dirty="0">
              <a:solidFill>
                <a:schemeClr val="tx1">
                  <a:lumMod val="85000"/>
                  <a:lumOff val="15000"/>
                </a:schemeClr>
              </a:solidFill>
              <a:cs typeface="Arial" pitchFamily="34" charset="0"/>
            </a:endParaRPr>
          </a:p>
        </p:txBody>
      </p:sp>
      <p:sp>
        <p:nvSpPr>
          <p:cNvPr id="6" name="Text Placeholder 5"/>
          <p:cNvSpPr>
            <a:spLocks noGrp="1"/>
          </p:cNvSpPr>
          <p:nvPr>
            <p:ph type="body" sz="quarter" idx="10"/>
          </p:nvPr>
        </p:nvSpPr>
        <p:spPr/>
        <p:txBody>
          <a:bodyPr/>
          <a:lstStyle/>
          <a:p>
            <a:r>
              <a:rPr lang="en-GB" dirty="0" smtClean="0"/>
              <a:t>HỆ THỐNG NHẬN DẠNG BIỂN SỐ XE</a:t>
            </a:r>
            <a:endParaRPr lang="en-GB" dirty="0"/>
          </a:p>
        </p:txBody>
      </p:sp>
      <p:grpSp>
        <p:nvGrpSpPr>
          <p:cNvPr id="8" name="Group 7">
            <a:extLst>
              <a:ext uri="{FF2B5EF4-FFF2-40B4-BE49-F238E27FC236}">
                <a16:creationId xmlns:a16="http://schemas.microsoft.com/office/drawing/2014/main" id="{0FD99279-FAF5-4F6C-B008-BB036A7E280F}"/>
              </a:ext>
            </a:extLst>
          </p:cNvPr>
          <p:cNvGrpSpPr/>
          <p:nvPr/>
        </p:nvGrpSpPr>
        <p:grpSpPr>
          <a:xfrm flipH="1">
            <a:off x="2229023" y="2204760"/>
            <a:ext cx="3485928" cy="636612"/>
            <a:chOff x="2153502" y="2017026"/>
            <a:chExt cx="2286358" cy="376921"/>
          </a:xfrm>
        </p:grpSpPr>
        <p:sp>
          <p:nvSpPr>
            <p:cNvPr id="9" name="Rectangle 9">
              <a:extLst>
                <a:ext uri="{FF2B5EF4-FFF2-40B4-BE49-F238E27FC236}">
                  <a16:creationId xmlns:a16="http://schemas.microsoft.com/office/drawing/2014/main" id="{DC3E10EF-5A52-49A2-A8D2-24FEBA95F0C1}"/>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ectangle 6">
              <a:extLst>
                <a:ext uri="{FF2B5EF4-FFF2-40B4-BE49-F238E27FC236}">
                  <a16:creationId xmlns:a16="http://schemas.microsoft.com/office/drawing/2014/main" id="{7BE93CAB-8D17-438E-9360-9B280681FF7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11" name="Text Placeholder 35">
            <a:extLst>
              <a:ext uri="{FF2B5EF4-FFF2-40B4-BE49-F238E27FC236}">
                <a16:creationId xmlns:a16="http://schemas.microsoft.com/office/drawing/2014/main" id="{14C2614C-27D9-47AA-B897-6D56D3716633}"/>
              </a:ext>
            </a:extLst>
          </p:cNvPr>
          <p:cNvSpPr txBox="1">
            <a:spLocks/>
          </p:cNvSpPr>
          <p:nvPr/>
        </p:nvSpPr>
        <p:spPr>
          <a:xfrm>
            <a:off x="2420034" y="2193509"/>
            <a:ext cx="2639096"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smtClean="0"/>
              <a:t>Xử lý ảnh</a:t>
            </a:r>
            <a:endParaRPr lang="en-US" sz="1800" dirty="0"/>
          </a:p>
        </p:txBody>
      </p:sp>
      <p:sp>
        <p:nvSpPr>
          <p:cNvPr id="12" name="TextBox 11">
            <a:extLst>
              <a:ext uri="{FF2B5EF4-FFF2-40B4-BE49-F238E27FC236}">
                <a16:creationId xmlns:a16="http://schemas.microsoft.com/office/drawing/2014/main" id="{F1DDB9D6-EA69-47CB-A10D-D674037B4B0B}"/>
              </a:ext>
            </a:extLst>
          </p:cNvPr>
          <p:cNvSpPr txBox="1"/>
          <p:nvPr/>
        </p:nvSpPr>
        <p:spPr>
          <a:xfrm>
            <a:off x="2229023" y="3211483"/>
            <a:ext cx="3827244" cy="1754326"/>
          </a:xfrm>
          <a:prstGeom prst="rect">
            <a:avLst/>
          </a:prstGeom>
          <a:noFill/>
        </p:spPr>
        <p:txBody>
          <a:bodyPr wrap="square" rtlCol="0">
            <a:spAutoFit/>
          </a:bodyPr>
          <a:lstStyle/>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Đơn giản, xử lý nhanh đối với ảnh giới hạn vùng nhìn</a:t>
            </a:r>
          </a:p>
          <a:p>
            <a:endParaRPr lang="en-US" altLang="ko-KR" smtClean="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mtClean="0">
                <a:solidFill>
                  <a:schemeClr val="tx1">
                    <a:lumMod val="75000"/>
                    <a:lumOff val="25000"/>
                  </a:schemeClr>
                </a:solidFill>
                <a:cs typeface="Arial" pitchFamily="34" charset="0"/>
              </a:rPr>
              <a:t>Độ phức tạp tính toán tăng lên rất nhiều nếu hình ảnh là chụp tổng quát</a:t>
            </a:r>
          </a:p>
        </p:txBody>
      </p:sp>
      <p:sp>
        <p:nvSpPr>
          <p:cNvPr id="13" name="Arrow: Pentagon 17">
            <a:extLst>
              <a:ext uri="{FF2B5EF4-FFF2-40B4-BE49-F238E27FC236}">
                <a16:creationId xmlns:a16="http://schemas.microsoft.com/office/drawing/2014/main" id="{6CD9A293-C379-4490-AA41-1F438D552E7B}"/>
              </a:ext>
            </a:extLst>
          </p:cNvPr>
          <p:cNvSpPr/>
          <p:nvPr/>
        </p:nvSpPr>
        <p:spPr>
          <a:xfrm>
            <a:off x="642098" y="3211483"/>
            <a:ext cx="1586926" cy="36011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Ưu điểm</a:t>
            </a:r>
            <a:endParaRPr lang="en-US"/>
          </a:p>
        </p:txBody>
      </p:sp>
      <p:sp>
        <p:nvSpPr>
          <p:cNvPr id="14" name="Arrow: Pentagon 17">
            <a:extLst>
              <a:ext uri="{FF2B5EF4-FFF2-40B4-BE49-F238E27FC236}">
                <a16:creationId xmlns:a16="http://schemas.microsoft.com/office/drawing/2014/main" id="{6CD9A293-C379-4490-AA41-1F438D552E7B}"/>
              </a:ext>
            </a:extLst>
          </p:cNvPr>
          <p:cNvSpPr/>
          <p:nvPr/>
        </p:nvSpPr>
        <p:spPr>
          <a:xfrm>
            <a:off x="642099" y="4032069"/>
            <a:ext cx="1594492" cy="3844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Nhược điểm</a:t>
            </a:r>
            <a:endParaRPr lang="en-US"/>
          </a:p>
        </p:txBody>
      </p:sp>
      <p:sp>
        <p:nvSpPr>
          <p:cNvPr id="17" name="Text Placeholder 35">
            <a:extLst>
              <a:ext uri="{FF2B5EF4-FFF2-40B4-BE49-F238E27FC236}">
                <a16:creationId xmlns:a16="http://schemas.microsoft.com/office/drawing/2014/main" id="{14C2614C-27D9-47AA-B897-6D56D3716633}"/>
              </a:ext>
            </a:extLst>
          </p:cNvPr>
          <p:cNvSpPr txBox="1">
            <a:spLocks/>
          </p:cNvSpPr>
          <p:nvPr/>
        </p:nvSpPr>
        <p:spPr>
          <a:xfrm>
            <a:off x="7435436" y="2185626"/>
            <a:ext cx="1480539" cy="497731"/>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smtClean="0"/>
              <a:t>Học máy</a:t>
            </a:r>
            <a:endParaRPr lang="en-US" sz="1800" dirty="0"/>
          </a:p>
        </p:txBody>
      </p:sp>
      <p:sp>
        <p:nvSpPr>
          <p:cNvPr id="19" name="TextBox 18">
            <a:extLst>
              <a:ext uri="{FF2B5EF4-FFF2-40B4-BE49-F238E27FC236}">
                <a16:creationId xmlns:a16="http://schemas.microsoft.com/office/drawing/2014/main" id="{F1DDB9D6-EA69-47CB-A10D-D674037B4B0B}"/>
              </a:ext>
            </a:extLst>
          </p:cNvPr>
          <p:cNvSpPr txBox="1"/>
          <p:nvPr/>
        </p:nvSpPr>
        <p:spPr>
          <a:xfrm>
            <a:off x="7081290" y="3211483"/>
            <a:ext cx="3827244" cy="1754326"/>
          </a:xfrm>
          <a:prstGeom prst="rect">
            <a:avLst/>
          </a:prstGeom>
          <a:noFill/>
        </p:spPr>
        <p:txBody>
          <a:bodyPr wrap="square" rtlCol="0">
            <a:spAutoFit/>
          </a:bodyPr>
          <a:lstStyle/>
          <a:p>
            <a:pPr marL="285750" indent="-285750">
              <a:buFont typeface="Arial" panose="020B0604020202020204" pitchFamily="34" charset="0"/>
              <a:buChar char="•"/>
            </a:pPr>
            <a:r>
              <a:rPr lang="en-US" altLang="ko-KR" dirty="0" err="1">
                <a:solidFill>
                  <a:schemeClr val="tx1">
                    <a:lumMod val="75000"/>
                    <a:lumOff val="25000"/>
                  </a:schemeClr>
                </a:solidFill>
                <a:cs typeface="Arial" pitchFamily="34" charset="0"/>
              </a:rPr>
              <a:t>N</a:t>
            </a:r>
            <a:r>
              <a:rPr lang="en-US" altLang="ko-KR" dirty="0" err="1" smtClean="0">
                <a:solidFill>
                  <a:schemeClr val="tx1">
                    <a:lumMod val="75000"/>
                    <a:lumOff val="25000"/>
                  </a:schemeClr>
                </a:solidFill>
                <a:cs typeface="Arial" pitchFamily="34" charset="0"/>
              </a:rPr>
              <a:t>hận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dạng</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được</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nhiều</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biển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số</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xử</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lý</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nhanh</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chính</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xác</a:t>
            </a:r>
            <a:endParaRPr lang="en-US" altLang="ko-KR" dirty="0" smtClean="0">
              <a:solidFill>
                <a:schemeClr val="tx1">
                  <a:lumMod val="75000"/>
                  <a:lumOff val="25000"/>
                </a:schemeClr>
              </a:solidFill>
              <a:cs typeface="Arial" pitchFamily="34" charset="0"/>
            </a:endParaRPr>
          </a:p>
          <a:p>
            <a:endParaRPr lang="en-US" altLang="ko-KR" dirty="0" smtClean="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dirty="0" err="1" smtClean="0">
                <a:solidFill>
                  <a:schemeClr val="tx1">
                    <a:lumMod val="75000"/>
                    <a:lumOff val="25000"/>
                  </a:schemeClr>
                </a:solidFill>
                <a:cs typeface="Arial" pitchFamily="34" charset="0"/>
              </a:rPr>
              <a:t>Yêu</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cầu</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lượng</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lớn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tài</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nguyên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tính</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toán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dữ</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liệu</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để</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huấn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luyện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mô</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hình</a:t>
            </a:r>
            <a:endParaRPr lang="en-US" altLang="ko-KR" dirty="0" smtClean="0">
              <a:solidFill>
                <a:schemeClr val="tx1">
                  <a:lumMod val="75000"/>
                  <a:lumOff val="25000"/>
                </a:schemeClr>
              </a:solidFill>
              <a:cs typeface="Arial" pitchFamily="34" charset="0"/>
            </a:endParaRPr>
          </a:p>
        </p:txBody>
      </p:sp>
      <p:sp>
        <p:nvSpPr>
          <p:cNvPr id="16" name="TextBox 15"/>
          <p:cNvSpPr txBox="1"/>
          <p:nvPr/>
        </p:nvSpPr>
        <p:spPr>
          <a:xfrm>
            <a:off x="11295017" y="6372225"/>
            <a:ext cx="312906" cy="369332"/>
          </a:xfrm>
          <a:prstGeom prst="rect">
            <a:avLst/>
          </a:prstGeom>
          <a:noFill/>
        </p:spPr>
        <p:txBody>
          <a:bodyPr wrap="none" rtlCol="0">
            <a:spAutoFit/>
          </a:bodyPr>
          <a:lstStyle/>
          <a:p>
            <a:r>
              <a:rPr lang="en-US" dirty="0">
                <a:solidFill>
                  <a:schemeClr val="bg1"/>
                </a:solidFill>
              </a:rPr>
              <a:t>8</a:t>
            </a:r>
          </a:p>
        </p:txBody>
      </p:sp>
    </p:spTree>
    <p:extLst>
      <p:ext uri="{BB962C8B-B14F-4D97-AF65-F5344CB8AC3E}">
        <p14:creationId xmlns:p14="http://schemas.microsoft.com/office/powerpoint/2010/main" val="358318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fade">
                                      <p:cBhvr>
                                        <p:cTn id="26" dur="500"/>
                                        <p:tgtEl>
                                          <p:spTgt spid="1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xEl>
                                              <p:pRg st="2" end="2"/>
                                            </p:txEl>
                                          </p:spTgt>
                                        </p:tgtEl>
                                        <p:attrNameLst>
                                          <p:attrName>style.visibility</p:attrName>
                                        </p:attrNameLst>
                                      </p:cBhvr>
                                      <p:to>
                                        <p:strVal val="visible"/>
                                      </p:to>
                                    </p:set>
                                    <p:animEffect transition="in" filter="fade">
                                      <p:cBhvr>
                                        <p:cTn id="36" dur="500"/>
                                        <p:tgtEl>
                                          <p:spTgt spid="12">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fade">
                                      <p:cBhvr>
                                        <p:cTn id="41" dur="500"/>
                                        <p:tgtEl>
                                          <p:spTgt spid="1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xEl>
                                              <p:pRg st="2" end="2"/>
                                            </p:txEl>
                                          </p:spTgt>
                                        </p:tgtEl>
                                        <p:attrNameLst>
                                          <p:attrName>style.visibility</p:attrName>
                                        </p:attrNameLst>
                                      </p:cBhvr>
                                      <p:to>
                                        <p:strVal val="visible"/>
                                      </p:to>
                                    </p:set>
                                    <p:animEffect transition="in" filter="fade">
                                      <p:cBhvr>
                                        <p:cTn id="46"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7" grpId="0"/>
    </p:bldLst>
  </p:timing>
</p:sld>
</file>

<file path=ppt/theme/theme1.xml><?xml version="1.0" encoding="utf-8"?>
<a:theme xmlns:a="http://schemas.openxmlformats.org/drawingml/2006/main" name="Cover and End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1986</TotalTime>
  <Words>1135</Words>
  <Application>Microsoft Office PowerPoint</Application>
  <PresentationFormat>Widescreen</PresentationFormat>
  <Paragraphs>168</Paragraphs>
  <Slides>24</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24</vt:i4>
      </vt:variant>
    </vt:vector>
  </HeadingPairs>
  <TitlesOfParts>
    <vt:vector size="33" baseType="lpstr">
      <vt:lpstr>Arial Unicode MS</vt:lpstr>
      <vt:lpstr>Arial</vt:lpstr>
      <vt:lpstr>Arial (Body)</vt:lpstr>
      <vt:lpstr>Arial (Heading)</vt:lpstr>
      <vt:lpstr>Calibri</vt:lpstr>
      <vt:lpstr>FZShuTi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Hoàng Hiệp</cp:lastModifiedBy>
  <cp:revision>332</cp:revision>
  <dcterms:created xsi:type="dcterms:W3CDTF">2019-01-14T06:35:35Z</dcterms:created>
  <dcterms:modified xsi:type="dcterms:W3CDTF">2019-11-18T08:23:53Z</dcterms:modified>
</cp:coreProperties>
</file>