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lvl1pPr algn="ctr" defTabSz="457200">
      <a:defRPr sz="4200">
        <a:solidFill>
          <a:srgbClr val="FFFFFF"/>
        </a:solidFill>
        <a:latin typeface="+mj-lt"/>
        <a:ea typeface="+mj-ea"/>
        <a:cs typeface="+mj-cs"/>
        <a:sym typeface="Chalkduster"/>
      </a:defRPr>
    </a:lvl1pPr>
    <a:lvl2pPr indent="228600" algn="ctr" defTabSz="457200">
      <a:defRPr sz="4200">
        <a:solidFill>
          <a:srgbClr val="FFFFFF"/>
        </a:solidFill>
        <a:latin typeface="+mj-lt"/>
        <a:ea typeface="+mj-ea"/>
        <a:cs typeface="+mj-cs"/>
        <a:sym typeface="Chalkduster"/>
      </a:defRPr>
    </a:lvl2pPr>
    <a:lvl3pPr indent="457200" algn="ctr" defTabSz="457200">
      <a:defRPr sz="4200">
        <a:solidFill>
          <a:srgbClr val="FFFFFF"/>
        </a:solidFill>
        <a:latin typeface="+mj-lt"/>
        <a:ea typeface="+mj-ea"/>
        <a:cs typeface="+mj-cs"/>
        <a:sym typeface="Chalkduster"/>
      </a:defRPr>
    </a:lvl3pPr>
    <a:lvl4pPr indent="685800" algn="ctr" defTabSz="457200">
      <a:defRPr sz="4200">
        <a:solidFill>
          <a:srgbClr val="FFFFFF"/>
        </a:solidFill>
        <a:latin typeface="+mj-lt"/>
        <a:ea typeface="+mj-ea"/>
        <a:cs typeface="+mj-cs"/>
        <a:sym typeface="Chalkduster"/>
      </a:defRPr>
    </a:lvl4pPr>
    <a:lvl5pPr indent="914400" algn="ctr" defTabSz="457200">
      <a:defRPr sz="4200">
        <a:solidFill>
          <a:srgbClr val="FFFFFF"/>
        </a:solidFill>
        <a:latin typeface="+mj-lt"/>
        <a:ea typeface="+mj-ea"/>
        <a:cs typeface="+mj-cs"/>
        <a:sym typeface="Chalkduster"/>
      </a:defRPr>
    </a:lvl5pPr>
    <a:lvl6pPr indent="1143000" algn="ctr" defTabSz="457200">
      <a:defRPr sz="4200">
        <a:solidFill>
          <a:srgbClr val="FFFFFF"/>
        </a:solidFill>
        <a:latin typeface="+mj-lt"/>
        <a:ea typeface="+mj-ea"/>
        <a:cs typeface="+mj-cs"/>
        <a:sym typeface="Chalkduster"/>
      </a:defRPr>
    </a:lvl6pPr>
    <a:lvl7pPr indent="1371600" algn="ctr" defTabSz="457200">
      <a:defRPr sz="4200">
        <a:solidFill>
          <a:srgbClr val="FFFFFF"/>
        </a:solidFill>
        <a:latin typeface="+mj-lt"/>
        <a:ea typeface="+mj-ea"/>
        <a:cs typeface="+mj-cs"/>
        <a:sym typeface="Chalkduster"/>
      </a:defRPr>
    </a:lvl7pPr>
    <a:lvl8pPr indent="1600200" algn="ctr" defTabSz="457200">
      <a:defRPr sz="4200">
        <a:solidFill>
          <a:srgbClr val="FFFFFF"/>
        </a:solidFill>
        <a:latin typeface="+mj-lt"/>
        <a:ea typeface="+mj-ea"/>
        <a:cs typeface="+mj-cs"/>
        <a:sym typeface="Chalkduster"/>
      </a:defRPr>
    </a:lvl8pPr>
    <a:lvl9pPr indent="1828800" algn="ctr" defTabSz="457200">
      <a:defRPr sz="4200">
        <a:solidFill>
          <a:srgbClr val="FFFFFF"/>
        </a:solidFill>
        <a:latin typeface="+mj-lt"/>
        <a:ea typeface="+mj-ea"/>
        <a:cs typeface="+mj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標題文字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內文層級一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內文層級二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內文層級三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內文層級四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標題文字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內文層級一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內文層級二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內文層級三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內文層級四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標題文字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>
                <a:latin typeface="+mn-lt"/>
                <a:ea typeface="+mn-ea"/>
                <a:cs typeface="+mn-cs"/>
                <a:sym typeface="Hannotate T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FFFFFF"/>
                </a:solidFill>
              </a:rPr>
              <a:t>標題文字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內文層級一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內文層級二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內文層級三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內文層級四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標題文字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標題文字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內文層級一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內文層級二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內文層級三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內文層級四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標題文字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內文層級一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內文層級二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內文層級三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內文層級四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內文層級一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內文層級二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內文層級三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內文層級四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標題文字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內文層級一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內文層級二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內文層級三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內文層級四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內文層級五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457200">
        <a:defRPr sz="7200">
          <a:solidFill>
            <a:srgbClr val="FFFFFF"/>
          </a:solidFill>
          <a:latin typeface="+mj-lt"/>
          <a:ea typeface="+mj-ea"/>
          <a:cs typeface="+mj-cs"/>
          <a:sym typeface="Chalkduster"/>
        </a:defRPr>
      </a:lvl1pPr>
      <a:lvl2pPr indent="228600" algn="ctr" defTabSz="457200">
        <a:defRPr sz="7200">
          <a:solidFill>
            <a:srgbClr val="FFFFFF"/>
          </a:solidFill>
          <a:latin typeface="+mj-lt"/>
          <a:ea typeface="+mj-ea"/>
          <a:cs typeface="+mj-cs"/>
          <a:sym typeface="Chalkduster"/>
        </a:defRPr>
      </a:lvl2pPr>
      <a:lvl3pPr indent="457200" algn="ctr" defTabSz="457200">
        <a:defRPr sz="7200">
          <a:solidFill>
            <a:srgbClr val="FFFFFF"/>
          </a:solidFill>
          <a:latin typeface="+mj-lt"/>
          <a:ea typeface="+mj-ea"/>
          <a:cs typeface="+mj-cs"/>
          <a:sym typeface="Chalkduster"/>
        </a:defRPr>
      </a:lvl3pPr>
      <a:lvl4pPr indent="685800" algn="ctr" defTabSz="457200">
        <a:defRPr sz="7200">
          <a:solidFill>
            <a:srgbClr val="FFFFFF"/>
          </a:solidFill>
          <a:latin typeface="+mj-lt"/>
          <a:ea typeface="+mj-ea"/>
          <a:cs typeface="+mj-cs"/>
          <a:sym typeface="Chalkduster"/>
        </a:defRPr>
      </a:lvl4pPr>
      <a:lvl5pPr indent="914400" algn="ctr" defTabSz="457200">
        <a:defRPr sz="7200">
          <a:solidFill>
            <a:srgbClr val="FFFFFF"/>
          </a:solidFill>
          <a:latin typeface="+mj-lt"/>
          <a:ea typeface="+mj-ea"/>
          <a:cs typeface="+mj-cs"/>
          <a:sym typeface="Chalkduster"/>
        </a:defRPr>
      </a:lvl5pPr>
      <a:lvl6pPr indent="1143000" algn="ctr" defTabSz="457200">
        <a:defRPr sz="7200">
          <a:solidFill>
            <a:srgbClr val="FFFFFF"/>
          </a:solidFill>
          <a:latin typeface="+mj-lt"/>
          <a:ea typeface="+mj-ea"/>
          <a:cs typeface="+mj-cs"/>
          <a:sym typeface="Chalkduster"/>
        </a:defRPr>
      </a:lvl6pPr>
      <a:lvl7pPr indent="1371600" algn="ctr" defTabSz="457200">
        <a:defRPr sz="7200">
          <a:solidFill>
            <a:srgbClr val="FFFFFF"/>
          </a:solidFill>
          <a:latin typeface="+mj-lt"/>
          <a:ea typeface="+mj-ea"/>
          <a:cs typeface="+mj-cs"/>
          <a:sym typeface="Chalkduster"/>
        </a:defRPr>
      </a:lvl7pPr>
      <a:lvl8pPr indent="1600200" algn="ctr" defTabSz="457200">
        <a:defRPr sz="7200">
          <a:solidFill>
            <a:srgbClr val="FFFFFF"/>
          </a:solidFill>
          <a:latin typeface="+mj-lt"/>
          <a:ea typeface="+mj-ea"/>
          <a:cs typeface="+mj-cs"/>
          <a:sym typeface="Chalkduster"/>
        </a:defRPr>
      </a:lvl8pPr>
      <a:lvl9pPr indent="1828800" algn="ctr" defTabSz="457200">
        <a:defRPr sz="7200">
          <a:solidFill>
            <a:srgbClr val="FFFFFF"/>
          </a:solidFill>
          <a:latin typeface="+mj-lt"/>
          <a:ea typeface="+mj-ea"/>
          <a:cs typeface="+mj-cs"/>
          <a:sym typeface="Chalkduster"/>
        </a:defRPr>
      </a:lvl9pPr>
    </p:titleStyle>
    <p:bodyStyle>
      <a:lvl1pPr marL="5715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j-lt"/>
          <a:ea typeface="+mj-ea"/>
          <a:cs typeface="+mj-cs"/>
          <a:sym typeface="Chalkduster"/>
        </a:defRPr>
      </a:lvl1pPr>
      <a:lvl2pPr marL="11430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j-lt"/>
          <a:ea typeface="+mj-ea"/>
          <a:cs typeface="+mj-cs"/>
          <a:sym typeface="Chalkduster"/>
        </a:defRPr>
      </a:lvl2pPr>
      <a:lvl3pPr marL="17145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j-lt"/>
          <a:ea typeface="+mj-ea"/>
          <a:cs typeface="+mj-cs"/>
          <a:sym typeface="Chalkduster"/>
        </a:defRPr>
      </a:lvl3pPr>
      <a:lvl4pPr marL="22860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j-lt"/>
          <a:ea typeface="+mj-ea"/>
          <a:cs typeface="+mj-cs"/>
          <a:sym typeface="Chalkduster"/>
        </a:defRPr>
      </a:lvl4pPr>
      <a:lvl5pPr marL="28575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j-lt"/>
          <a:ea typeface="+mj-ea"/>
          <a:cs typeface="+mj-cs"/>
          <a:sym typeface="Chalkduster"/>
        </a:defRPr>
      </a:lvl5pPr>
      <a:lvl6pPr marL="34290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j-lt"/>
          <a:ea typeface="+mj-ea"/>
          <a:cs typeface="+mj-cs"/>
          <a:sym typeface="Chalkduster"/>
        </a:defRPr>
      </a:lvl6pPr>
      <a:lvl7pPr marL="40005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j-lt"/>
          <a:ea typeface="+mj-ea"/>
          <a:cs typeface="+mj-cs"/>
          <a:sym typeface="Chalkduster"/>
        </a:defRPr>
      </a:lvl7pPr>
      <a:lvl8pPr marL="45720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j-lt"/>
          <a:ea typeface="+mj-ea"/>
          <a:cs typeface="+mj-cs"/>
          <a:sym typeface="Chalkduster"/>
        </a:defRPr>
      </a:lvl8pPr>
      <a:lvl9pPr marL="51435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j-lt"/>
          <a:ea typeface="+mj-ea"/>
          <a:cs typeface="+mj-cs"/>
          <a:sym typeface="Chalkduster"/>
        </a:defRPr>
      </a:lvl9pPr>
    </p:bodyStyle>
    <p:otherStyle>
      <a:lvl1pPr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1pPr>
      <a:lvl2pPr indent="2286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2pPr>
      <a:lvl3pPr indent="4572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3pPr>
      <a:lvl4pPr indent="6858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4pPr>
      <a:lvl5pPr indent="9144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5pPr>
      <a:lvl6pPr indent="11430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6pPr>
      <a:lvl7pPr indent="13716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7pPr>
      <a:lvl8pPr indent="16002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8pPr>
      <a:lvl9pPr indent="18288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jpe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ftp://student:1234@awin.cs.nchu.edu.tw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375221" y="2616200"/>
            <a:ext cx="10254358" cy="254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Arduino x Android</a:t>
            </a:r>
            <a:endParaRPr sz="7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即時網頁繪圖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375221" y="6211181"/>
            <a:ext cx="10254358" cy="147111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基於藍芽協定實現Arduino與Android間的通訊</a:t>
            </a:r>
            <a:endParaRPr sz="3600">
              <a:solidFill>
                <a:srgbClr val="FFFFFF"/>
              </a:solidFill>
              <a:latin typeface="+mn-lt"/>
              <a:ea typeface="+mn-ea"/>
              <a:cs typeface="+mn-cs"/>
              <a:sym typeface="Hannotate TC Regular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並實作網頁呈現其資料的視覺化</a:t>
            </a:r>
          </a:p>
        </p:txBody>
      </p:sp>
      <p:sp>
        <p:nvSpPr>
          <p:cNvPr id="34" name="Shape 34"/>
          <p:cNvSpPr/>
          <p:nvPr>
            <p:ph type="sldNum" sz="quarter" idx="4294967295"/>
          </p:nvPr>
        </p:nvSpPr>
        <p:spPr>
          <a:xfrm>
            <a:off x="6375695" y="9194800"/>
            <a:ext cx="252471" cy="454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Arduino Code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14325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if(BT.available()&gt;0){ //</a:t>
            </a:r>
            <a:r>
              <a:rPr sz="1980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監聽</a:t>
            </a:r>
            <a:r>
              <a:rPr sz="1980">
                <a:solidFill>
                  <a:srgbClr val="1364A7"/>
                </a:solidFill>
                <a:latin typeface="+mn-lt"/>
                <a:ea typeface="+mn-ea"/>
                <a:cs typeface="+mn-cs"/>
                <a:sym typeface="Hannotate TC Regular"/>
              </a:rPr>
              <a:t>藍芽</a:t>
            </a:r>
            <a:r>
              <a:rPr sz="1980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序列埠，如果有值的話</a:t>
            </a:r>
            <a:r>
              <a:rPr sz="1980">
                <a:solidFill>
                  <a:srgbClr val="FFFFFF"/>
                </a:solidFill>
              </a:rPr>
              <a:t>    </a:t>
            </a:r>
            <a:endParaRPr sz="1980">
              <a:solidFill>
                <a:srgbClr val="FFFFFF"/>
              </a:solidFill>
            </a:endParaRPr>
          </a:p>
          <a:p>
            <a:pPr lvl="0" marL="314325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char re = BT.read();//</a:t>
            </a:r>
            <a:r>
              <a:rPr sz="1980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將資料讀入</a:t>
            </a:r>
            <a:endParaRPr sz="1980">
              <a:solidFill>
                <a:srgbClr val="FFFFFF"/>
              </a:solidFill>
              <a:latin typeface="+mn-lt"/>
              <a:ea typeface="+mn-ea"/>
              <a:cs typeface="+mn-cs"/>
              <a:sym typeface="Hannotate TC Regular"/>
            </a:endParaRPr>
          </a:p>
          <a:p>
            <a:pPr lvl="0" marL="314325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    switch(re){</a:t>
            </a:r>
            <a:r>
              <a:rPr sz="1980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做switch判斷(這邊用if判斷式的話為if(re==‘E’){})</a:t>
            </a:r>
            <a:endParaRPr sz="1980">
              <a:solidFill>
                <a:srgbClr val="FFFFFF"/>
              </a:solidFill>
            </a:endParaRPr>
          </a:p>
          <a:p>
            <a:pPr lvl="0" marL="314325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     case ‘E'://</a:t>
            </a:r>
            <a:r>
              <a:rPr sz="1980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如果值是Ｅ的話</a:t>
            </a:r>
            <a:endParaRPr sz="1980">
              <a:solidFill>
                <a:srgbClr val="FFFFFF"/>
              </a:solidFill>
              <a:latin typeface="+mn-lt"/>
              <a:ea typeface="+mn-ea"/>
              <a:cs typeface="+mn-cs"/>
              <a:sym typeface="Hannotate TC Regular"/>
            </a:endParaRPr>
          </a:p>
          <a:p>
            <a:pPr lvl="0" marL="314325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     start();//</a:t>
            </a:r>
            <a:r>
              <a:rPr sz="1980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呼叫start函示執行</a:t>
            </a:r>
            <a:endParaRPr sz="1980">
              <a:solidFill>
                <a:srgbClr val="FFFFFF"/>
              </a:solidFill>
            </a:endParaRPr>
          </a:p>
          <a:p>
            <a:pPr lvl="0" marL="314325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     break; </a:t>
            </a:r>
            <a:endParaRPr sz="1980">
              <a:solidFill>
                <a:srgbClr val="FFFFFF"/>
              </a:solidFill>
            </a:endParaRPr>
          </a:p>
          <a:p>
            <a:pPr lvl="0" marL="314325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    }</a:t>
            </a:r>
            <a:endParaRPr sz="1980">
              <a:solidFill>
                <a:srgbClr val="FFFFFF"/>
              </a:solidFill>
            </a:endParaRPr>
          </a:p>
          <a:p>
            <a:pPr lvl="0" marL="314325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  }</a:t>
            </a:r>
            <a:endParaRPr sz="1980">
              <a:solidFill>
                <a:srgbClr val="FFFFFF"/>
              </a:solidFill>
            </a:endParaRPr>
          </a:p>
          <a:p>
            <a:pPr lvl="0" marL="314325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98" name="Shape 98"/>
          <p:cNvSpPr/>
          <p:nvPr>
            <p:ph type="sldNum" sz="quarter" idx="4294967295"/>
          </p:nvPr>
        </p:nvSpPr>
        <p:spPr>
          <a:xfrm>
            <a:off x="6297011" y="9194800"/>
            <a:ext cx="409839" cy="454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Arduino Code 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8600" indent="-228600" defTabSz="182880">
              <a:spcBef>
                <a:spcPts val="1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440">
                <a:solidFill>
                  <a:srgbClr val="FFFFFF"/>
                </a:solidFill>
              </a:rPr>
              <a:t>void start(){</a:t>
            </a:r>
            <a:endParaRPr sz="1440">
              <a:solidFill>
                <a:srgbClr val="FFFFFF"/>
              </a:solidFill>
            </a:endParaRPr>
          </a:p>
          <a:p>
            <a:pPr lvl="0" marL="228600" indent="-228600" defTabSz="182880">
              <a:spcBef>
                <a:spcPts val="1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440">
                <a:solidFill>
                  <a:srgbClr val="FFFFFF"/>
                </a:solidFill>
              </a:rPr>
              <a:t> while(1){</a:t>
            </a:r>
            <a:endParaRPr sz="1440">
              <a:solidFill>
                <a:srgbClr val="FFFFFF"/>
              </a:solidFill>
            </a:endParaRPr>
          </a:p>
          <a:p>
            <a:pPr lvl="0" marL="228600" indent="-228600" defTabSz="182880">
              <a:spcBef>
                <a:spcPts val="1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440">
                <a:solidFill>
                  <a:srgbClr val="FFFFFF"/>
                </a:solidFill>
              </a:rPr>
              <a:t>   Serial.print('s');</a:t>
            </a:r>
            <a:endParaRPr sz="1440">
              <a:solidFill>
                <a:srgbClr val="FFFFFF"/>
              </a:solidFill>
            </a:endParaRPr>
          </a:p>
          <a:p>
            <a:pPr lvl="0" marL="228600" indent="-228600" defTabSz="182880">
              <a:spcBef>
                <a:spcPts val="1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440">
                <a:solidFill>
                  <a:srgbClr val="FFFFFF"/>
                </a:solidFill>
              </a:rPr>
              <a:t>   Serial.print(floatMap(analogRead(sensorPin),0,1023,0,5),2);//將analogRead所讀入的值做正規後印出</a:t>
            </a:r>
            <a:endParaRPr sz="1440">
              <a:solidFill>
                <a:srgbClr val="FFFFFF"/>
              </a:solidFill>
            </a:endParaRPr>
          </a:p>
          <a:p>
            <a:pPr lvl="0" marL="228600" indent="-228600" defTabSz="182880">
              <a:spcBef>
                <a:spcPts val="1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440">
                <a:solidFill>
                  <a:srgbClr val="FFFFFF"/>
                </a:solidFill>
              </a:rPr>
              <a:t>   BT.print('s');</a:t>
            </a:r>
            <a:endParaRPr sz="1440">
              <a:solidFill>
                <a:srgbClr val="FFFFFF"/>
              </a:solidFill>
            </a:endParaRPr>
          </a:p>
          <a:p>
            <a:pPr lvl="0" marL="228600" indent="-228600" defTabSz="182880">
              <a:spcBef>
                <a:spcPts val="1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440">
                <a:solidFill>
                  <a:srgbClr val="FFFFFF"/>
                </a:solidFill>
              </a:rPr>
              <a:t>   BT(floatMap(analogRead(sensorPin),0,1023,0,5),2);//將analogRead所讀入的值做正規化後經由藍芽送出</a:t>
            </a:r>
            <a:endParaRPr sz="1440">
              <a:solidFill>
                <a:srgbClr val="FFFFFF"/>
              </a:solidFill>
            </a:endParaRPr>
          </a:p>
          <a:p>
            <a:pPr lvl="0" marL="228600" indent="-228600" defTabSz="182880">
              <a:spcBef>
                <a:spcPts val="1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440">
                <a:solidFill>
                  <a:srgbClr val="FFFFFF"/>
                </a:solidFill>
              </a:rPr>
              <a:t>   delay(30);//因為串列埠的傳輸速度有限，避免漏接所以停30毫秒</a:t>
            </a:r>
            <a:endParaRPr sz="1440">
              <a:solidFill>
                <a:srgbClr val="FFFFFF"/>
              </a:solidFill>
            </a:endParaRPr>
          </a:p>
          <a:p>
            <a:pPr lvl="0" marL="228600" indent="-228600" defTabSz="182880">
              <a:spcBef>
                <a:spcPts val="1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440">
                <a:solidFill>
                  <a:srgbClr val="FFFFFF"/>
                </a:solidFill>
              </a:rPr>
              <a:t>  if(Serial.available()&gt;0 || BT.available()&gt;0){//監聽基本串列埠跟藍芽串列埠</a:t>
            </a:r>
            <a:endParaRPr sz="1440">
              <a:solidFill>
                <a:srgbClr val="FFFFFF"/>
              </a:solidFill>
            </a:endParaRPr>
          </a:p>
          <a:p>
            <a:pPr lvl="0" marL="228600" indent="-228600" defTabSz="182880">
              <a:spcBef>
                <a:spcPts val="1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440">
                <a:solidFill>
                  <a:srgbClr val="FFFFFF"/>
                </a:solidFill>
              </a:rPr>
              <a:t>    if (Serial.read()=='Q') return;//如果接收到Ｑ則return 結束此函式</a:t>
            </a:r>
            <a:endParaRPr sz="1440">
              <a:solidFill>
                <a:srgbClr val="FFFFFF"/>
              </a:solidFill>
            </a:endParaRPr>
          </a:p>
          <a:p>
            <a:pPr lvl="0" marL="228600" indent="-228600" defTabSz="182880">
              <a:spcBef>
                <a:spcPts val="1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440">
                <a:solidFill>
                  <a:srgbClr val="FFFFFF"/>
                </a:solidFill>
              </a:rPr>
              <a:t>    if(BT.read()==‘Q’) return;//如果接收到Ｑ則return 結束此函式</a:t>
            </a:r>
            <a:endParaRPr sz="1440">
              <a:solidFill>
                <a:srgbClr val="FFFFFF"/>
              </a:solidFill>
            </a:endParaRPr>
          </a:p>
          <a:p>
            <a:pPr lvl="0" marL="228600" indent="-228600" defTabSz="182880">
              <a:spcBef>
                <a:spcPts val="1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440">
                <a:solidFill>
                  <a:srgbClr val="FFFFFF"/>
                </a:solidFill>
              </a:rPr>
              <a:t>  }</a:t>
            </a:r>
            <a:endParaRPr sz="1440">
              <a:solidFill>
                <a:srgbClr val="FFFFFF"/>
              </a:solidFill>
            </a:endParaRPr>
          </a:p>
          <a:p>
            <a:pPr lvl="0" marL="228600" indent="-228600" defTabSz="182880">
              <a:spcBef>
                <a:spcPts val="1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440">
                <a:solidFill>
                  <a:srgbClr val="FFFFFF"/>
                </a:solidFill>
              </a:rPr>
              <a:t> } </a:t>
            </a:r>
            <a:endParaRPr sz="1440">
              <a:solidFill>
                <a:srgbClr val="FFFFFF"/>
              </a:solidFill>
            </a:endParaRPr>
          </a:p>
          <a:p>
            <a:pPr lvl="0" marL="228600" indent="-228600" defTabSz="182880">
              <a:spcBef>
                <a:spcPts val="1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44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02" name="Shape 102"/>
          <p:cNvSpPr/>
          <p:nvPr>
            <p:ph type="sldNum" sz="quarter" idx="4294967295"/>
          </p:nvPr>
        </p:nvSpPr>
        <p:spPr>
          <a:xfrm>
            <a:off x="6306609" y="9194800"/>
            <a:ext cx="390642" cy="454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Arduino Code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25780" indent="-525780" defTabSz="420623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12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做資料正規化，將光敏電阻的值轉成0~5之間，避免在手機上呈現時超出螢幕</a:t>
            </a:r>
            <a:endParaRPr sz="3312">
              <a:solidFill>
                <a:srgbClr val="FFFFFF"/>
              </a:solidFill>
              <a:latin typeface="+mn-lt"/>
              <a:ea typeface="+mn-ea"/>
              <a:cs typeface="+mn-cs"/>
              <a:sym typeface="Hannotate TC Regular"/>
            </a:endParaRPr>
          </a:p>
          <a:p>
            <a:pPr lvl="0" marL="525780" indent="-525780" defTabSz="420623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12">
                <a:solidFill>
                  <a:srgbClr val="FFFFFF"/>
                </a:solidFill>
              </a:rPr>
              <a:t>float floatMap(float x, float inMin, float inMax, float outMin, float outMax){</a:t>
            </a:r>
            <a:endParaRPr sz="3312">
              <a:solidFill>
                <a:srgbClr val="FFFFFF"/>
              </a:solidFill>
            </a:endParaRPr>
          </a:p>
          <a:p>
            <a:pPr lvl="0" marL="525780" indent="-525780" defTabSz="420623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12">
                <a:solidFill>
                  <a:srgbClr val="FFFFFF"/>
                </a:solidFill>
              </a:rPr>
              <a:t>  return (x-inMin)*(outMax-outMin)/(inMax-inMin)+outMin;</a:t>
            </a:r>
            <a:endParaRPr sz="3312">
              <a:solidFill>
                <a:srgbClr val="FFFFFF"/>
              </a:solidFill>
            </a:endParaRPr>
          </a:p>
          <a:p>
            <a:pPr lvl="0" marL="525780" indent="-525780" defTabSz="420623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12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06" name="Shape 106"/>
          <p:cNvSpPr/>
          <p:nvPr>
            <p:ph type="sldNum" sz="quarter" idx="4294967295"/>
          </p:nvPr>
        </p:nvSpPr>
        <p:spPr>
          <a:xfrm>
            <a:off x="6313808" y="9194800"/>
            <a:ext cx="376244" cy="454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Android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Android 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B2CA2"/>
                </a:solidFill>
              </a:rPr>
              <a:t>static</a:t>
            </a:r>
            <a:r>
              <a:rPr sz="3200">
                <a:solidFill>
                  <a:srgbClr val="FFFFFF"/>
                </a:solidFill>
              </a:rPr>
              <a:t> ConnectedThread connectedThread;</a:t>
            </a:r>
            <a:endParaRPr sz="3200">
              <a:solidFill>
                <a:srgbClr val="FFFFFF"/>
              </a:solidFill>
            </a:endParaRPr>
          </a:p>
          <a:p>
            <a:pPr lvl="0" marL="0" indent="0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/>
              <a:t>	</a:t>
            </a:r>
            <a:r>
              <a:rPr sz="3200">
                <a:solidFill>
                  <a:srgbClr val="BB2CA2"/>
                </a:solidFill>
              </a:rPr>
              <a:t>public</a:t>
            </a:r>
            <a:r>
              <a:rPr sz="3200"/>
              <a:t> </a:t>
            </a:r>
            <a:r>
              <a:rPr sz="3200">
                <a:solidFill>
                  <a:srgbClr val="BB2CA2"/>
                </a:solidFill>
              </a:rPr>
              <a:t>static</a:t>
            </a:r>
            <a:r>
              <a:rPr sz="3200"/>
              <a:t> </a:t>
            </a:r>
            <a:r>
              <a:rPr sz="3200">
                <a:solidFill>
                  <a:srgbClr val="BB2CA2"/>
                </a:solidFill>
              </a:rPr>
              <a:t>final</a:t>
            </a:r>
            <a:r>
              <a:rPr sz="3200"/>
              <a:t> UUID MY_UUID = UUID.fromString(</a:t>
            </a:r>
            <a:r>
              <a:rPr sz="3200">
                <a:solidFill>
                  <a:srgbClr val="FFFFFF"/>
                </a:solidFill>
              </a:rPr>
              <a:t>“00001101-0000-1000-8000-00805F9B34FB"</a:t>
            </a:r>
            <a:r>
              <a:rPr sz="3200"/>
              <a:t>);</a:t>
            </a:r>
            <a:endParaRPr sz="3200"/>
          </a:p>
          <a:p>
            <a:pPr lvl="0" marL="0" indent="0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B2CA2"/>
                </a:solidFill>
              </a:rPr>
              <a:t>static</a:t>
            </a:r>
            <a:r>
              <a:rPr sz="3200">
                <a:solidFill>
                  <a:srgbClr val="FFFFFF"/>
                </a:solidFill>
              </a:rPr>
              <a:t> BluetoothAdapter btAdapter;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BluetoothAdapter btAdapter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324611"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	</a:t>
            </a:r>
            <a:r>
              <a:rPr sz="2272">
                <a:solidFill>
                  <a:srgbClr val="BB2CA2"/>
                </a:solidFill>
              </a:rPr>
              <a:t>private</a:t>
            </a:r>
            <a:r>
              <a:rPr sz="2272">
                <a:solidFill>
                  <a:srgbClr val="FFFFFF"/>
                </a:solidFill>
              </a:rPr>
              <a:t> </a:t>
            </a:r>
            <a:r>
              <a:rPr sz="2272">
                <a:solidFill>
                  <a:srgbClr val="BB2CA2"/>
                </a:solidFill>
              </a:rPr>
              <a:t>void</a:t>
            </a:r>
            <a:r>
              <a:rPr sz="2272">
                <a:solidFill>
                  <a:srgbClr val="FFFFFF"/>
                </a:solidFill>
              </a:rPr>
              <a:t> getPairedDevices() {</a:t>
            </a:r>
            <a:endParaRPr sz="2272">
              <a:solidFill>
                <a:srgbClr val="FFFFFF"/>
              </a:solidFill>
            </a:endParaRPr>
          </a:p>
          <a:p>
            <a:pPr lvl="0" marL="0" indent="0" defTabSz="324611"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		devicesArray = btAdapter.getBondedDevices();</a:t>
            </a:r>
            <a:endParaRPr sz="2272">
              <a:solidFill>
                <a:srgbClr val="FFFFFF"/>
              </a:solidFill>
            </a:endParaRPr>
          </a:p>
          <a:p>
            <a:pPr lvl="0" marL="0" indent="0" defTabSz="324611"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		</a:t>
            </a:r>
            <a:r>
              <a:rPr sz="2272">
                <a:solidFill>
                  <a:srgbClr val="BB2CA2"/>
                </a:solidFill>
              </a:rPr>
              <a:t>if</a:t>
            </a:r>
            <a:r>
              <a:rPr sz="2272">
                <a:solidFill>
                  <a:srgbClr val="FFFFFF"/>
                </a:solidFill>
              </a:rPr>
              <a:t> (devicesArray.size()&gt;</a:t>
            </a:r>
            <a:r>
              <a:rPr sz="2272">
                <a:solidFill>
                  <a:srgbClr val="272AD8"/>
                </a:solidFill>
              </a:rPr>
              <a:t>0</a:t>
            </a:r>
            <a:r>
              <a:rPr sz="2272">
                <a:solidFill>
                  <a:srgbClr val="FFFFFF"/>
                </a:solidFill>
              </a:rPr>
              <a:t>){</a:t>
            </a:r>
            <a:endParaRPr sz="2272">
              <a:solidFill>
                <a:srgbClr val="FFFFFF"/>
              </a:solidFill>
            </a:endParaRPr>
          </a:p>
          <a:p>
            <a:pPr lvl="0" marL="0" indent="0" defTabSz="324611"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			</a:t>
            </a:r>
            <a:r>
              <a:rPr sz="2272">
                <a:solidFill>
                  <a:srgbClr val="BB2CA2"/>
                </a:solidFill>
              </a:rPr>
              <a:t>for</a:t>
            </a:r>
            <a:r>
              <a:rPr sz="2272">
                <a:solidFill>
                  <a:srgbClr val="FFFFFF"/>
                </a:solidFill>
              </a:rPr>
              <a:t>(BluetoothDevice device:devicesArray){</a:t>
            </a:r>
            <a:endParaRPr sz="2272">
              <a:solidFill>
                <a:srgbClr val="FFFFFF"/>
              </a:solidFill>
            </a:endParaRPr>
          </a:p>
          <a:p>
            <a:pPr lvl="0" marL="0" indent="0" defTabSz="324611"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				pairedDevices.add(device.getName());</a:t>
            </a:r>
            <a:endParaRPr sz="2272">
              <a:solidFill>
                <a:srgbClr val="FFFFFF"/>
              </a:solidFill>
            </a:endParaRPr>
          </a:p>
          <a:p>
            <a:pPr lvl="0" marL="0" indent="0" defTabSz="324611"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			}</a:t>
            </a:r>
            <a:endParaRPr sz="2272">
              <a:solidFill>
                <a:srgbClr val="FFFFFF"/>
              </a:solidFill>
            </a:endParaRPr>
          </a:p>
          <a:p>
            <a:pPr lvl="0" marL="0" indent="0" defTabSz="324611"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		}</a:t>
            </a:r>
            <a:endParaRPr sz="2272">
              <a:solidFill>
                <a:srgbClr val="FFFFFF"/>
              </a:solidFill>
            </a:endParaRPr>
          </a:p>
          <a:p>
            <a:pPr lvl="0" marL="0" indent="0" defTabSz="324611"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	}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BluetoothAdapter btAdapter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B2CA2"/>
                </a:solidFill>
              </a:rPr>
              <a:t>private</a:t>
            </a:r>
            <a:r>
              <a:rPr sz="3200">
                <a:solidFill>
                  <a:srgbClr val="FFFFFF"/>
                </a:solidFill>
              </a:rPr>
              <a:t> </a:t>
            </a:r>
            <a:r>
              <a:rPr sz="3200">
                <a:solidFill>
                  <a:srgbClr val="BB2CA2"/>
                </a:solidFill>
              </a:rPr>
              <a:t>void</a:t>
            </a:r>
            <a:r>
              <a:rPr sz="3200">
                <a:solidFill>
                  <a:srgbClr val="FFFFFF"/>
                </a:solidFill>
              </a:rPr>
              <a:t> startDiscovery() {</a:t>
            </a:r>
            <a:endParaRPr sz="3200">
              <a:solidFill>
                <a:srgbClr val="FFFFFF"/>
              </a:solidFill>
            </a:endParaRPr>
          </a:p>
          <a:p>
            <a:pPr lvl="0" marL="0" indent="0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/>
              <a:t>		</a:t>
            </a:r>
            <a:r>
              <a:rPr sz="3200">
                <a:solidFill>
                  <a:srgbClr val="FFFFFF"/>
                </a:solidFill>
              </a:rPr>
              <a:t>// TODO Auto-generated method stub</a:t>
            </a:r>
            <a:endParaRPr sz="3200"/>
          </a:p>
          <a:p>
            <a:pPr lvl="0" marL="0" indent="0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		btAdapter.cancelDiscovery();</a:t>
            </a:r>
            <a:endParaRPr sz="3200">
              <a:solidFill>
                <a:srgbClr val="FFFFFF"/>
              </a:solidFill>
            </a:endParaRPr>
          </a:p>
          <a:p>
            <a:pPr lvl="0" marL="0" indent="0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		btAdapter.startDiscovery();</a:t>
            </a:r>
            <a:endParaRPr sz="3200">
              <a:solidFill>
                <a:srgbClr val="FFFFFF"/>
              </a:solidFill>
            </a:endParaRPr>
          </a:p>
          <a:p>
            <a:pPr lvl="0" marL="0" indent="0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	}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BluetoothAdapter btAdapter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324611"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BB2CA2"/>
                </a:solidFill>
              </a:rPr>
              <a:t>private</a:t>
            </a:r>
            <a:r>
              <a:rPr sz="2272">
                <a:solidFill>
                  <a:srgbClr val="FFFFFF"/>
                </a:solidFill>
              </a:rPr>
              <a:t> </a:t>
            </a:r>
            <a:r>
              <a:rPr sz="2272">
                <a:solidFill>
                  <a:srgbClr val="BB2CA2"/>
                </a:solidFill>
              </a:rPr>
              <a:t>void</a:t>
            </a:r>
            <a:r>
              <a:rPr sz="2272">
                <a:solidFill>
                  <a:srgbClr val="FFFFFF"/>
                </a:solidFill>
              </a:rPr>
              <a:t> getPairedDevices() {</a:t>
            </a:r>
            <a:endParaRPr sz="2272">
              <a:solidFill>
                <a:srgbClr val="FFFFFF"/>
              </a:solidFill>
            </a:endParaRPr>
          </a:p>
          <a:p>
            <a:pPr lvl="0" marL="0" indent="0" defTabSz="324611"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72"/>
              <a:t>		</a:t>
            </a:r>
            <a:r>
              <a:rPr sz="2272">
                <a:solidFill>
                  <a:srgbClr val="FFFFFF"/>
                </a:solidFill>
              </a:rPr>
              <a:t>deviceArray =       btAdapter.getBondedDevices();</a:t>
            </a:r>
            <a:endParaRPr sz="2272"/>
          </a:p>
          <a:p>
            <a:pPr lvl="0" marL="0" indent="0" defTabSz="324611"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		if(deviceArry.size&gt;0)</a:t>
            </a:r>
            <a:endParaRPr sz="2272">
              <a:solidFill>
                <a:srgbClr val="FFFFFF"/>
              </a:solidFill>
            </a:endParaRPr>
          </a:p>
          <a:p>
            <a:pPr lvl="0" marL="0" indent="0" defTabSz="324611"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       for(BluetoothDevice device:devicesArry){</a:t>
            </a:r>
            <a:endParaRPr sz="2272">
              <a:solidFill>
                <a:srgbClr val="FFFFFF"/>
              </a:solidFill>
            </a:endParaRPr>
          </a:p>
          <a:p>
            <a:pPr lvl="0" marL="0" indent="0" defTabSz="324611"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      pairedDevices.add(device.getName());</a:t>
            </a:r>
            <a:endParaRPr sz="2272">
              <a:solidFill>
                <a:srgbClr val="FFFFFF"/>
              </a:solidFill>
            </a:endParaRPr>
          </a:p>
          <a:p>
            <a:pPr lvl="0" marL="0" indent="0" defTabSz="324611"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}     </a:t>
            </a:r>
            <a:endParaRPr sz="2272">
              <a:solidFill>
                <a:srgbClr val="FFFFFF"/>
              </a:solidFill>
            </a:endParaRPr>
          </a:p>
          <a:p>
            <a:pPr lvl="0" marL="0" indent="0" defTabSz="324611"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}</a:t>
            </a:r>
            <a:endParaRPr sz="2272">
              <a:solidFill>
                <a:srgbClr val="FFFFFF"/>
              </a:solidFill>
            </a:endParaRPr>
          </a:p>
          <a:p>
            <a:pPr lvl="0" marL="0" indent="0" defTabSz="324611"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	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BluetoothAdapter btAdapter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310895">
              <a:spcBef>
                <a:spcPts val="2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48">
                <a:solidFill>
                  <a:srgbClr val="FFFFFF"/>
                </a:solidFill>
              </a:rPr>
              <a:t>@Override</a:t>
            </a:r>
            <a:endParaRPr sz="2448">
              <a:solidFill>
                <a:srgbClr val="FFFFFF"/>
              </a:solidFill>
            </a:endParaRPr>
          </a:p>
          <a:p>
            <a:pPr lvl="0" marL="0" indent="0" defTabSz="310895">
              <a:spcBef>
                <a:spcPts val="2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48">
                <a:solidFill>
                  <a:srgbClr val="FFFFFF"/>
                </a:solidFill>
              </a:rPr>
              <a:t>	public void onItemClick(AdapterView&lt;?&gt; arg0, View arg1, int arg2, long arg3) {</a:t>
            </a:r>
            <a:endParaRPr sz="2448">
              <a:solidFill>
                <a:srgbClr val="FFFFFF"/>
              </a:solidFill>
            </a:endParaRPr>
          </a:p>
          <a:p>
            <a:pPr lvl="0" marL="0" indent="0" defTabSz="310895">
              <a:spcBef>
                <a:spcPts val="2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48">
                <a:solidFill>
                  <a:srgbClr val="FFFFFF"/>
                </a:solidFill>
              </a:rPr>
              <a:t>		// TODO Auto-generated method stub</a:t>
            </a:r>
            <a:endParaRPr sz="2448">
              <a:solidFill>
                <a:srgbClr val="FFFFFF"/>
              </a:solidFill>
            </a:endParaRPr>
          </a:p>
          <a:p>
            <a:pPr lvl="0" marL="0" indent="0" defTabSz="310895">
              <a:spcBef>
                <a:spcPts val="2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48">
                <a:solidFill>
                  <a:srgbClr val="FFFFFF"/>
                </a:solidFill>
              </a:rPr>
              <a:t>		if (btAdapter.isDiscovering()){</a:t>
            </a:r>
            <a:endParaRPr sz="2448">
              <a:solidFill>
                <a:srgbClr val="FFFFFF"/>
              </a:solidFill>
            </a:endParaRPr>
          </a:p>
          <a:p>
            <a:pPr lvl="0" marL="0" indent="0" defTabSz="310895">
              <a:spcBef>
                <a:spcPts val="2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48">
                <a:solidFill>
                  <a:srgbClr val="FFFFFF"/>
                </a:solidFill>
              </a:rPr>
              <a:t>			btAdapter.cancelDiscovery();</a:t>
            </a:r>
            <a:endParaRPr sz="2448">
              <a:solidFill>
                <a:srgbClr val="FFFFFF"/>
              </a:solidFill>
            </a:endParaRPr>
          </a:p>
          <a:p>
            <a:pPr lvl="0" marL="0" indent="0" defTabSz="310895">
              <a:spcBef>
                <a:spcPts val="2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48">
                <a:solidFill>
                  <a:srgbClr val="FFFFFF"/>
                </a:solidFill>
              </a:rPr>
              <a:t>		}</a:t>
            </a:r>
            <a:endParaRPr sz="2448">
              <a:solidFill>
                <a:srgbClr val="FFFFFF"/>
              </a:solidFill>
            </a:endParaRPr>
          </a:p>
          <a:p>
            <a:pPr lvl="0" marL="0" indent="0" defTabSz="310895">
              <a:spcBef>
                <a:spcPts val="2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48">
                <a:solidFill>
                  <a:srgbClr val="FFFFFF"/>
                </a:solidFill>
              </a:rPr>
              <a:t>		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BluetoothAdapter btAdapter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20623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12">
                <a:solidFill>
                  <a:srgbClr val="FFFFFF"/>
                </a:solidFill>
              </a:rPr>
              <a:t>if(listAdapter.getItem(arg2).contains("(Paired)")){</a:t>
            </a:r>
            <a:endParaRPr sz="3312">
              <a:solidFill>
                <a:srgbClr val="FFFFFF"/>
              </a:solidFill>
            </a:endParaRPr>
          </a:p>
          <a:p>
            <a:pPr lvl="0" marL="0" indent="0" defTabSz="420623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12">
                <a:solidFill>
                  <a:srgbClr val="FFFFFF"/>
                </a:solidFill>
              </a:rPr>
              <a:t>BluetoothDevice selectedDevice = devices.get(arg2);</a:t>
            </a:r>
            <a:endParaRPr sz="3312">
              <a:solidFill>
                <a:srgbClr val="FFFFFF"/>
              </a:solidFill>
            </a:endParaRPr>
          </a:p>
          <a:p>
            <a:pPr lvl="0" marL="0" indent="0" defTabSz="420623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12">
                <a:solidFill>
                  <a:srgbClr val="FFFFFF"/>
                </a:solidFill>
              </a:rPr>
              <a:t>			ConnectThread connect = new ConnectThread(selectedDevice);</a:t>
            </a:r>
            <a:endParaRPr sz="3312">
              <a:solidFill>
                <a:srgbClr val="FFFFFF"/>
              </a:solidFill>
            </a:endParaRPr>
          </a:p>
          <a:p>
            <a:pPr lvl="0" marL="0" indent="0" defTabSz="420623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12">
                <a:solidFill>
                  <a:srgbClr val="FFFFFF"/>
                </a:solidFill>
              </a:rPr>
              <a:t>			connect.start();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8"/>
          <p:cNvGrpSpPr/>
          <p:nvPr/>
        </p:nvGrpSpPr>
        <p:grpSpPr>
          <a:xfrm>
            <a:off x="7181850" y="1187450"/>
            <a:ext cx="5003801" cy="7086600"/>
            <a:chOff x="-44450" y="-44450"/>
            <a:chExt cx="5003800" cy="7086600"/>
          </a:xfrm>
        </p:grpSpPr>
        <p:pic>
          <p:nvPicPr>
            <p:cNvPr id="37" name="arduinoandroid.png"/>
            <p:cNvPicPr/>
            <p:nvPr/>
          </p:nvPicPr>
          <p:blipFill>
            <a:blip r:embed="rId2">
              <a:extLst/>
            </a:blip>
            <a:srcRect l="5630" t="0" r="5630" b="0"/>
            <a:stretch>
              <a:fillRect/>
            </a:stretch>
          </p:blipFill>
          <p:spPr>
            <a:xfrm>
              <a:off x="0" y="0"/>
              <a:ext cx="4914900" cy="69977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6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450" y="-44450"/>
              <a:ext cx="5003800" cy="7086600"/>
            </a:xfrm>
            <a:prstGeom prst="rect">
              <a:avLst/>
            </a:prstGeom>
            <a:effectLst/>
          </p:spPr>
        </p:pic>
      </p:grpSp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FFFFFF"/>
                </a:solidFill>
              </a:rPr>
              <a:t>目錄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609600" y="4768850"/>
            <a:ext cx="6542390" cy="4263293"/>
          </a:xfrm>
          <a:prstGeom prst="rect">
            <a:avLst/>
          </a:prstGeom>
        </p:spPr>
        <p:txBody>
          <a:bodyPr anchor="ctr"/>
          <a:lstStyle/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2320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1. Arduino</a:t>
            </a:r>
            <a:endParaRPr sz="2320">
              <a:solidFill>
                <a:srgbClr val="FFFFFF"/>
              </a:solidFill>
              <a:latin typeface="+mn-lt"/>
              <a:ea typeface="+mn-ea"/>
              <a:cs typeface="+mn-cs"/>
              <a:sym typeface="Hannotate TC Regular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2320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   1.1. 光敏電阻</a:t>
            </a:r>
            <a:endParaRPr sz="2320">
              <a:solidFill>
                <a:srgbClr val="FFFFFF"/>
              </a:solidFill>
              <a:latin typeface="+mn-lt"/>
              <a:ea typeface="+mn-ea"/>
              <a:cs typeface="+mn-cs"/>
              <a:sym typeface="Hannotate TC Regular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2320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   1.2. 藍芽模組 </a:t>
            </a:r>
            <a:endParaRPr sz="2320">
              <a:solidFill>
                <a:srgbClr val="FFFFFF"/>
              </a:solidFill>
              <a:latin typeface="+mn-lt"/>
              <a:ea typeface="+mn-ea"/>
              <a:cs typeface="+mn-cs"/>
              <a:sym typeface="Hannotate TC Regular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2320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2. Android</a:t>
            </a:r>
            <a:endParaRPr sz="2320">
              <a:solidFill>
                <a:srgbClr val="FFFFFF"/>
              </a:solidFill>
              <a:latin typeface="+mn-lt"/>
              <a:ea typeface="+mn-ea"/>
              <a:cs typeface="+mn-cs"/>
              <a:sym typeface="Hannotate TC Regular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2320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   2.1. Android 藍芽 API</a:t>
            </a:r>
            <a:endParaRPr sz="2320">
              <a:solidFill>
                <a:srgbClr val="FFFFFF"/>
              </a:solidFill>
              <a:latin typeface="+mn-lt"/>
              <a:ea typeface="+mn-ea"/>
              <a:cs typeface="+mn-cs"/>
              <a:sym typeface="Hannotate TC Regular"/>
            </a:endParaRPr>
          </a:p>
          <a:p>
            <a:pPr lvl="2" indent="182880" algn="l" defTabSz="182880">
              <a:defRPr sz="1800">
                <a:solidFill>
                  <a:srgbClr val="000000"/>
                </a:solidFill>
              </a:defRPr>
            </a:pPr>
            <a:r>
              <a:rPr sz="2320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2.2. Graph View 3.0(java 繪圖函式庫)</a:t>
            </a:r>
            <a:endParaRPr sz="2320">
              <a:solidFill>
                <a:srgbClr val="FFFFFF"/>
              </a:solidFill>
              <a:latin typeface="+mn-lt"/>
              <a:ea typeface="+mn-ea"/>
              <a:cs typeface="+mn-cs"/>
              <a:sym typeface="Hannotate TC Regular"/>
            </a:endParaRPr>
          </a:p>
          <a:p>
            <a:pPr lvl="0" marL="345440" indent="-345440" defTabSz="182880">
              <a:buSzPct val="100000"/>
              <a:buAutoNum type="alphaUcPeriod" startAt="1"/>
              <a:defRPr sz="1800">
                <a:solidFill>
                  <a:srgbClr val="000000"/>
                </a:solidFill>
              </a:defRPr>
            </a:pPr>
            <a:endParaRPr sz="1440">
              <a:solidFill>
                <a:srgbClr val="FFFFFF"/>
              </a:solidFill>
            </a:endParaRPr>
          </a:p>
          <a:p>
            <a:pPr lvl="0" marL="307057" indent="-307057" algn="l" defTabSz="182880">
              <a:spcBef>
                <a:spcPts val="1200"/>
              </a:spcBef>
              <a:buSzPct val="100000"/>
              <a:buAutoNum type="alphaUcPeriod" startAt="1"/>
              <a:defRPr sz="1800">
                <a:solidFill>
                  <a:srgbClr val="000000"/>
                </a:solidFill>
              </a:defRPr>
            </a:pPr>
            <a:endParaRPr sz="1280">
              <a:solidFill>
                <a:srgbClr val="FFFFFF"/>
              </a:solidFill>
            </a:endParaRPr>
          </a:p>
          <a:p>
            <a:pPr lvl="0" marL="307057" indent="-307057" algn="l" defTabSz="182880">
              <a:spcBef>
                <a:spcPts val="1200"/>
              </a:spcBef>
              <a:buSzPct val="100000"/>
              <a:buAutoNum type="alphaUcPeriod" startAt="1"/>
              <a:defRPr sz="1800">
                <a:solidFill>
                  <a:srgbClr val="000000"/>
                </a:solidFill>
              </a:defRPr>
            </a:pPr>
            <a:endParaRPr sz="1280">
              <a:solidFill>
                <a:srgbClr val="FFFFFF"/>
              </a:solidFill>
            </a:endParaRPr>
          </a:p>
          <a:p>
            <a:pPr lvl="0" algn="l" defTabSz="182880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endParaRPr sz="1280">
              <a:solidFill>
                <a:srgbClr val="FFFFFF"/>
              </a:solidFill>
            </a:endParaRPr>
          </a:p>
          <a:p>
            <a:pPr lvl="0" algn="l" defTabSz="182880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endParaRPr sz="1280">
              <a:solidFill>
                <a:srgbClr val="FFFFFF"/>
              </a:solidFill>
            </a:endParaRPr>
          </a:p>
        </p:txBody>
      </p:sp>
      <p:sp>
        <p:nvSpPr>
          <p:cNvPr id="41" name="Shape 41"/>
          <p:cNvSpPr/>
          <p:nvPr>
            <p:ph type="sldNum" sz="quarter" idx="4294967295"/>
          </p:nvPr>
        </p:nvSpPr>
        <p:spPr>
          <a:xfrm>
            <a:off x="6380494" y="9194800"/>
            <a:ext cx="242873" cy="454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BluetoothAdapter btAdapter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}else {</a:t>
            </a:r>
            <a:endParaRPr sz="36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			Toast.makeText(getApplicationContext(), "device is not paired", 0).show();</a:t>
            </a:r>
            <a:endParaRPr sz="36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		}</a:t>
            </a:r>
            <a:endParaRPr sz="36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	}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ConnectThread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361188">
              <a:spcBef>
                <a:spcPts val="2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44">
                <a:solidFill>
                  <a:srgbClr val="FFFFFF"/>
                </a:solidFill>
              </a:rPr>
              <a:t>private final BluetoothSocket mmSocket;</a:t>
            </a:r>
            <a:endParaRPr sz="2844">
              <a:solidFill>
                <a:srgbClr val="FFFFFF"/>
              </a:solidFill>
            </a:endParaRPr>
          </a:p>
          <a:p>
            <a:pPr lvl="0" marL="0" indent="0" defTabSz="361188">
              <a:spcBef>
                <a:spcPts val="2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44">
                <a:solidFill>
                  <a:srgbClr val="FFFFFF"/>
                </a:solidFill>
              </a:rPr>
              <a:t>		private final BluetoothDevice mmDevice;</a:t>
            </a:r>
            <a:endParaRPr sz="2844">
              <a:solidFill>
                <a:srgbClr val="FFFFFF"/>
              </a:solidFill>
            </a:endParaRPr>
          </a:p>
          <a:p>
            <a:pPr lvl="0" marL="0" indent="0" defTabSz="361188">
              <a:spcBef>
                <a:spcPts val="2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844">
              <a:solidFill>
                <a:srgbClr val="FFFFFF"/>
              </a:solidFill>
            </a:endParaRPr>
          </a:p>
          <a:p>
            <a:pPr lvl="0" marL="0" indent="0" defTabSz="361188">
              <a:spcBef>
                <a:spcPts val="2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44">
                <a:solidFill>
                  <a:srgbClr val="FFFFFF"/>
                </a:solidFill>
              </a:rPr>
              <a:t>		public ConnectThread(BluetoothDevice device) {</a:t>
            </a:r>
            <a:endParaRPr sz="2844">
              <a:solidFill>
                <a:srgbClr val="FFFFFF"/>
              </a:solidFill>
            </a:endParaRPr>
          </a:p>
          <a:p>
            <a:pPr lvl="0" marL="0" indent="0" defTabSz="361188">
              <a:spcBef>
                <a:spcPts val="2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44">
                <a:solidFill>
                  <a:srgbClr val="FFFFFF"/>
                </a:solidFill>
              </a:rPr>
              <a:t>			BluetoothSocket tmp = null;</a:t>
            </a:r>
            <a:endParaRPr sz="2844">
              <a:solidFill>
                <a:srgbClr val="FFFFFF"/>
              </a:solidFill>
            </a:endParaRPr>
          </a:p>
          <a:p>
            <a:pPr lvl="0" marL="0" indent="0" defTabSz="361188">
              <a:spcBef>
                <a:spcPts val="2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44">
                <a:solidFill>
                  <a:srgbClr val="FFFFFF"/>
                </a:solidFill>
              </a:rPr>
              <a:t>			mmDevice = device;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ConnectThread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379475">
              <a:spcBef>
                <a:spcPts val="2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988">
                <a:solidFill>
                  <a:srgbClr val="FFFFFF"/>
                </a:solidFill>
              </a:rPr>
              <a:t>			try {</a:t>
            </a:r>
            <a:endParaRPr sz="2988">
              <a:solidFill>
                <a:srgbClr val="FFFFFF"/>
              </a:solidFill>
            </a:endParaRPr>
          </a:p>
          <a:p>
            <a:pPr lvl="0" marL="0" indent="0" defTabSz="379475">
              <a:spcBef>
                <a:spcPts val="2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988">
                <a:solidFill>
                  <a:srgbClr val="FFFFFF"/>
                </a:solidFill>
              </a:rPr>
              <a:t>					tmp = device.createRfcommSocketToServiceRecord(MY_UUID);</a:t>
            </a:r>
            <a:endParaRPr sz="2988">
              <a:solidFill>
                <a:srgbClr val="FFFFFF"/>
              </a:solidFill>
            </a:endParaRPr>
          </a:p>
          <a:p>
            <a:pPr lvl="0" marL="0" indent="0" defTabSz="379475">
              <a:spcBef>
                <a:spcPts val="2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988">
                <a:solidFill>
                  <a:srgbClr val="FFFFFF"/>
                </a:solidFill>
              </a:rPr>
              <a:t>			} catch (IOException e) { }</a:t>
            </a:r>
            <a:endParaRPr sz="2988">
              <a:solidFill>
                <a:srgbClr val="FFFFFF"/>
              </a:solidFill>
            </a:endParaRPr>
          </a:p>
          <a:p>
            <a:pPr lvl="0" marL="0" indent="0" defTabSz="379475">
              <a:spcBef>
                <a:spcPts val="2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988">
                <a:solidFill>
                  <a:srgbClr val="FFFFFF"/>
                </a:solidFill>
              </a:rPr>
              <a:t>			mmSocket = tmp;</a:t>
            </a:r>
            <a:endParaRPr sz="2988">
              <a:solidFill>
                <a:srgbClr val="FFFFFF"/>
              </a:solidFill>
            </a:endParaRPr>
          </a:p>
          <a:p>
            <a:pPr lvl="0" marL="0" indent="0" defTabSz="379475">
              <a:spcBef>
                <a:spcPts val="2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988">
                <a:solidFill>
                  <a:srgbClr val="FFFFFF"/>
                </a:solidFill>
              </a:rPr>
              <a:t>		}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ConnectThread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public void run() {</a:t>
            </a:r>
            <a:endParaRPr sz="36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						btAdapter.cancelDiscovery();</a:t>
            </a:r>
            <a:endParaRPr sz="36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			try {</a:t>
            </a:r>
            <a:endParaRPr sz="36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				mmSocket.connect();</a:t>
            </a:r>
            <a:endParaRPr sz="36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			} 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ConnectedThread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260604">
              <a:spcBef>
                <a:spcPts val="20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52">
                <a:solidFill>
                  <a:srgbClr val="FFFFFF"/>
                </a:solidFill>
              </a:rPr>
              <a:t>static class ConnectedThread extends Thread {</a:t>
            </a:r>
            <a:endParaRPr sz="2052">
              <a:solidFill>
                <a:srgbClr val="FFFFFF"/>
              </a:solidFill>
            </a:endParaRPr>
          </a:p>
          <a:p>
            <a:pPr lvl="0" marL="0" indent="0" defTabSz="260604">
              <a:spcBef>
                <a:spcPts val="20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52">
                <a:solidFill>
                  <a:srgbClr val="FFFFFF"/>
                </a:solidFill>
              </a:rPr>
              <a:t>		private final BluetoothSocket mmSocket;</a:t>
            </a:r>
            <a:endParaRPr sz="2052">
              <a:solidFill>
                <a:srgbClr val="FFFFFF"/>
              </a:solidFill>
            </a:endParaRPr>
          </a:p>
          <a:p>
            <a:pPr lvl="0" marL="0" indent="0" defTabSz="260604">
              <a:spcBef>
                <a:spcPts val="20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52">
                <a:solidFill>
                  <a:srgbClr val="FFFFFF"/>
                </a:solidFill>
              </a:rPr>
              <a:t>		private final InputStream mmInStream;</a:t>
            </a:r>
            <a:endParaRPr sz="2052">
              <a:solidFill>
                <a:srgbClr val="FFFFFF"/>
              </a:solidFill>
            </a:endParaRPr>
          </a:p>
          <a:p>
            <a:pPr lvl="0" marL="0" indent="0" defTabSz="260604">
              <a:spcBef>
                <a:spcPts val="20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52">
                <a:solidFill>
                  <a:srgbClr val="FFFFFF"/>
                </a:solidFill>
              </a:rPr>
              <a:t>		private final OutputStream mmOutStream;</a:t>
            </a:r>
            <a:endParaRPr sz="2052">
              <a:solidFill>
                <a:srgbClr val="FFFFFF"/>
              </a:solidFill>
            </a:endParaRPr>
          </a:p>
          <a:p>
            <a:pPr lvl="0" marL="0" indent="0" defTabSz="260604">
              <a:spcBef>
                <a:spcPts val="20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052">
              <a:solidFill>
                <a:srgbClr val="FFFFFF"/>
              </a:solidFill>
            </a:endParaRPr>
          </a:p>
          <a:p>
            <a:pPr lvl="0" marL="0" indent="0" defTabSz="260604">
              <a:spcBef>
                <a:spcPts val="20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52">
                <a:solidFill>
                  <a:srgbClr val="FFFFFF"/>
                </a:solidFill>
              </a:rPr>
              <a:t>		public ConnectedThread(BluetoothSocket socket) {</a:t>
            </a:r>
            <a:endParaRPr sz="2052">
              <a:solidFill>
                <a:srgbClr val="FFFFFF"/>
              </a:solidFill>
            </a:endParaRPr>
          </a:p>
          <a:p>
            <a:pPr lvl="0" marL="0" indent="0" defTabSz="260604">
              <a:spcBef>
                <a:spcPts val="20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52">
                <a:solidFill>
                  <a:srgbClr val="FFFFFF"/>
                </a:solidFill>
              </a:rPr>
              <a:t>			mmSocket = socket;</a:t>
            </a:r>
            <a:endParaRPr sz="2052">
              <a:solidFill>
                <a:srgbClr val="FFFFFF"/>
              </a:solidFill>
            </a:endParaRPr>
          </a:p>
          <a:p>
            <a:pPr lvl="0" marL="0" indent="0" defTabSz="260604">
              <a:spcBef>
                <a:spcPts val="20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52">
                <a:solidFill>
                  <a:srgbClr val="FFFFFF"/>
                </a:solidFill>
              </a:rPr>
              <a:t>			InputStream tmpIn = null;</a:t>
            </a:r>
            <a:endParaRPr sz="2052">
              <a:solidFill>
                <a:srgbClr val="FFFFFF"/>
              </a:solidFill>
            </a:endParaRPr>
          </a:p>
          <a:p>
            <a:pPr lvl="0" marL="0" indent="0" defTabSz="260604">
              <a:spcBef>
                <a:spcPts val="20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52">
                <a:solidFill>
                  <a:srgbClr val="FFFFFF"/>
                </a:solidFill>
              </a:rPr>
              <a:t>			OutputStream tmpOut = null;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ConnectedThread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try {</a:t>
            </a:r>
            <a:endParaRPr sz="36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				tmpIn = socket.getInputStream();</a:t>
            </a:r>
            <a:endParaRPr sz="36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				tmpOut = socket.getOutputStream();</a:t>
            </a:r>
            <a:endParaRPr sz="36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			} 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ConnectedThread Reader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1270000" y="2360840"/>
            <a:ext cx="10464800" cy="5740401"/>
          </a:xfrm>
          <a:prstGeom prst="rect">
            <a:avLst/>
          </a:prstGeom>
        </p:spPr>
        <p:txBody>
          <a:bodyPr/>
          <a:lstStyle/>
          <a:p>
            <a:pPr lvl="0" marL="0" indent="0" defTabSz="219455">
              <a:spcBef>
                <a:spcPts val="1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27">
                <a:solidFill>
                  <a:srgbClr val="FFFFFF"/>
                </a:solidFill>
              </a:rPr>
              <a:t>StringBuffer sbb = new StringBuffer();</a:t>
            </a:r>
            <a:endParaRPr sz="1727">
              <a:solidFill>
                <a:srgbClr val="FFFFFF"/>
              </a:solidFill>
            </a:endParaRPr>
          </a:p>
          <a:p>
            <a:pPr lvl="0" marL="0" indent="0" defTabSz="219455">
              <a:spcBef>
                <a:spcPts val="1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27">
                <a:solidFill>
                  <a:srgbClr val="FFFFFF"/>
                </a:solidFill>
              </a:rPr>
              <a:t>		public void run() {</a:t>
            </a:r>
            <a:endParaRPr sz="1727">
              <a:solidFill>
                <a:srgbClr val="FFFFFF"/>
              </a:solidFill>
            </a:endParaRPr>
          </a:p>
          <a:p>
            <a:pPr lvl="0" marL="0" indent="0" defTabSz="219455">
              <a:spcBef>
                <a:spcPts val="1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27">
                <a:solidFill>
                  <a:srgbClr val="FFFFFF"/>
                </a:solidFill>
              </a:rPr>
              <a:t>			byte[] buffer;  </a:t>
            </a:r>
            <a:endParaRPr sz="1727">
              <a:solidFill>
                <a:srgbClr val="FFFFFF"/>
              </a:solidFill>
            </a:endParaRPr>
          </a:p>
          <a:p>
            <a:pPr lvl="0" marL="0" indent="0" defTabSz="219455">
              <a:spcBef>
                <a:spcPts val="1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27">
                <a:solidFill>
                  <a:srgbClr val="FFFFFF"/>
                </a:solidFill>
              </a:rPr>
              <a:t>			int bytes;</a:t>
            </a:r>
            <a:endParaRPr sz="1727">
              <a:solidFill>
                <a:srgbClr val="FFFFFF"/>
              </a:solidFill>
            </a:endParaRPr>
          </a:p>
          <a:p>
            <a:pPr lvl="0" marL="0" indent="0" defTabSz="219455">
              <a:spcBef>
                <a:spcPts val="1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27">
                <a:solidFill>
                  <a:srgbClr val="FFFFFF"/>
                </a:solidFill>
              </a:rPr>
              <a:t>			while (true) {</a:t>
            </a:r>
            <a:endParaRPr sz="1727">
              <a:solidFill>
                <a:srgbClr val="FFFFFF"/>
              </a:solidFill>
            </a:endParaRPr>
          </a:p>
          <a:p>
            <a:pPr lvl="0" marL="0" indent="0" defTabSz="219455">
              <a:spcBef>
                <a:spcPts val="1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27">
                <a:solidFill>
                  <a:srgbClr val="FFFFFF"/>
                </a:solidFill>
              </a:rPr>
              <a:t>					try {sleep(20);} </a:t>
            </a:r>
            <a:endParaRPr sz="1727">
              <a:solidFill>
                <a:srgbClr val="FFFFFF"/>
              </a:solidFill>
            </a:endParaRPr>
          </a:p>
          <a:p>
            <a:pPr lvl="0" marL="0" indent="0" defTabSz="219455">
              <a:spcBef>
                <a:spcPts val="1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27">
                <a:solidFill>
                  <a:srgbClr val="FFFFFF"/>
                </a:solidFill>
              </a:rPr>
              <a:t>					buffer = new byte[1024];</a:t>
            </a:r>
            <a:endParaRPr sz="1727">
              <a:solidFill>
                <a:srgbClr val="FFFFFF"/>
              </a:solidFill>
            </a:endParaRPr>
          </a:p>
          <a:p>
            <a:pPr lvl="0" marL="0" indent="0" defTabSz="219455">
              <a:spcBef>
                <a:spcPts val="1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27">
                <a:solidFill>
                  <a:srgbClr val="FFFFFF"/>
                </a:solidFill>
              </a:rPr>
              <a:t>					bytes = mmInStream.read(buffer);</a:t>
            </a:r>
            <a:endParaRPr sz="1727">
              <a:solidFill>
                <a:srgbClr val="FFFFFF"/>
              </a:solidFill>
            </a:endParaRPr>
          </a:p>
          <a:p>
            <a:pPr lvl="0" marL="0" indent="0" defTabSz="219455">
              <a:spcBef>
                <a:spcPts val="1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27">
                <a:solidFill>
                  <a:srgbClr val="FFFFFF"/>
                </a:solidFill>
              </a:rPr>
              <a:t>					mHandler.obtainMessage(MESSAGE_READ, bytes, -1,    buffer).sendToTarget();</a:t>
            </a:r>
            <a:endParaRPr sz="1727">
              <a:solidFill>
                <a:srgbClr val="FFFFFF"/>
              </a:solidFill>
            </a:endParaRPr>
          </a:p>
          <a:p>
            <a:pPr lvl="0" marL="0" indent="0" defTabSz="219455">
              <a:spcBef>
                <a:spcPts val="1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27">
                <a:solidFill>
                  <a:srgbClr val="FFFFFF"/>
                </a:solidFill>
              </a:rPr>
              <a:t>				} 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ConnectedThread</a:t>
            </a:r>
            <a:endParaRPr sz="7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Writer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288036"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68">
                <a:solidFill>
                  <a:srgbClr val="FFFFFF"/>
                </a:solidFill>
              </a:rPr>
              <a:t>public void write(String income) {</a:t>
            </a:r>
            <a:endParaRPr sz="2268">
              <a:solidFill>
                <a:srgbClr val="FFFFFF"/>
              </a:solidFill>
            </a:endParaRPr>
          </a:p>
          <a:p>
            <a:pPr lvl="0" marL="0" indent="0" defTabSz="288036"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68">
                <a:solidFill>
                  <a:srgbClr val="FFFFFF"/>
                </a:solidFill>
              </a:rPr>
              <a:t>			try {</a:t>
            </a:r>
            <a:endParaRPr sz="2268">
              <a:solidFill>
                <a:srgbClr val="FFFFFF"/>
              </a:solidFill>
            </a:endParaRPr>
          </a:p>
          <a:p>
            <a:pPr lvl="0" marL="0" indent="0" defTabSz="288036"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68">
                <a:solidFill>
                  <a:srgbClr val="FFFFFF"/>
                </a:solidFill>
              </a:rPr>
              <a:t>				mmOutStream.write(income.getBytes());</a:t>
            </a:r>
            <a:endParaRPr sz="2268">
              <a:solidFill>
                <a:srgbClr val="FFFFFF"/>
              </a:solidFill>
            </a:endParaRPr>
          </a:p>
          <a:p>
            <a:pPr lvl="0" marL="0" indent="0" defTabSz="288036"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68">
                <a:solidFill>
                  <a:srgbClr val="FFFFFF"/>
                </a:solidFill>
              </a:rPr>
              <a:t>				for(int i=0;i&lt;income.getBytes().length;i++)</a:t>
            </a:r>
            <a:endParaRPr sz="2268">
              <a:solidFill>
                <a:srgbClr val="FFFFFF"/>
              </a:solidFill>
            </a:endParaRPr>
          </a:p>
          <a:p>
            <a:pPr lvl="0" marL="0" indent="0" defTabSz="288036"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68">
                <a:solidFill>
                  <a:srgbClr val="FFFFFF"/>
                </a:solidFill>
              </a:rPr>
              <a:t>	Log.v("outStream"+Integer.toString(i),Character.toString((char)(Integer.parseInt(Byte.toString(income.getBytes()[i])))));</a:t>
            </a:r>
            <a:endParaRPr sz="2268">
              <a:solidFill>
                <a:srgbClr val="FFFFFF"/>
              </a:solidFill>
            </a:endParaRPr>
          </a:p>
          <a:p>
            <a:pPr lvl="0" marL="0" indent="0" defTabSz="288036"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68">
                <a:solidFill>
                  <a:srgbClr val="FFFFFF"/>
                </a:solidFill>
              </a:rPr>
              <a:t>				try {</a:t>
            </a:r>
            <a:endParaRPr sz="2268">
              <a:solidFill>
                <a:srgbClr val="FFFFFF"/>
              </a:solidFill>
            </a:endParaRPr>
          </a:p>
          <a:p>
            <a:pPr lvl="0" marL="0" indent="0" defTabSz="288036"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68">
                <a:solidFill>
                  <a:srgbClr val="FFFFFF"/>
                </a:solidFill>
              </a:rPr>
              <a:t>					Thread.sleep(20);}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Arduino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5562" y="2289805"/>
            <a:ext cx="3507281" cy="3921426"/>
          </a:xfrm>
          <a:prstGeom prst="rect">
            <a:avLst/>
          </a:prstGeom>
          <a:effectLst>
            <a:outerShdw sx="100000" sy="100000" kx="0" ky="0" algn="b" rotWithShape="0" blurRad="63500" dist="12700" dir="5400000">
              <a:srgbClr val="000000">
                <a:alpha val="50000"/>
              </a:srgbClr>
            </a:outerShdw>
          </a:effectLst>
        </p:spPr>
      </p:pic>
      <p:grpSp>
        <p:nvGrpSpPr>
          <p:cNvPr id="48" name="Group 48"/>
          <p:cNvGrpSpPr/>
          <p:nvPr/>
        </p:nvGrpSpPr>
        <p:grpSpPr>
          <a:xfrm rot="21600000">
            <a:off x="273653" y="1636710"/>
            <a:ext cx="8098235" cy="7912895"/>
            <a:chOff x="-44304" y="-44373"/>
            <a:chExt cx="8098234" cy="7912893"/>
          </a:xfrm>
        </p:grpSpPr>
        <p:pic>
          <p:nvPicPr>
            <p:cNvPr id="47" name="s1O2XHUNSqq99X1XqKn4_cdssensor.png"/>
            <p:cNvPicPr/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8009371" cy="782403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6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44305" y="-44374"/>
              <a:ext cx="8098235" cy="7912895"/>
            </a:xfrm>
            <a:prstGeom prst="rect">
              <a:avLst/>
            </a:prstGeom>
            <a:effectLst/>
          </p:spPr>
        </p:pic>
      </p:grpSp>
      <p:grpSp>
        <p:nvGrpSpPr>
          <p:cNvPr id="51" name="Group 51"/>
          <p:cNvGrpSpPr/>
          <p:nvPr/>
        </p:nvGrpSpPr>
        <p:grpSpPr>
          <a:xfrm>
            <a:off x="9065577" y="6582385"/>
            <a:ext cx="2867155" cy="830630"/>
            <a:chOff x="-25399" y="-25399"/>
            <a:chExt cx="2867154" cy="830628"/>
          </a:xfrm>
        </p:grpSpPr>
        <p:sp>
          <p:nvSpPr>
            <p:cNvPr id="50" name="Shape 50"/>
            <p:cNvSpPr/>
            <p:nvPr/>
          </p:nvSpPr>
          <p:spPr>
            <a:xfrm>
              <a:off x="0" y="0"/>
              <a:ext cx="2816355" cy="779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FFFFFF"/>
                  </a:solidFill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rPr>
                <a:t>輸入pin腳:</a:t>
              </a:r>
              <a:r>
                <a:rPr sz="3200">
                  <a:solidFill>
                    <a:srgbClr val="FF4E67"/>
                  </a:solidFill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rPr>
                <a:t>A0</a:t>
              </a:r>
            </a:p>
          </p:txBody>
        </p:sp>
        <p:pic>
          <p:nvPicPr>
            <p:cNvPr id="49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25400" y="-25400"/>
              <a:ext cx="2867155" cy="830629"/>
            </a:xfrm>
            <a:prstGeom prst="rect">
              <a:avLst/>
            </a:prstGeom>
            <a:effectLst/>
          </p:spPr>
        </p:pic>
      </p:grpSp>
      <p:pic>
        <p:nvPicPr>
          <p:cNvPr id="52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11123438">
            <a:off x="6216891" y="6638320"/>
            <a:ext cx="3052055" cy="405070"/>
          </a:xfrm>
          <a:prstGeom prst="rect">
            <a:avLst/>
          </a:prstGeom>
        </p:spPr>
      </p:pic>
      <p:sp>
        <p:nvSpPr>
          <p:cNvPr id="54" name="Shape 54"/>
          <p:cNvSpPr/>
          <p:nvPr>
            <p:ph type="title" idx="4294967295"/>
          </p:nvPr>
        </p:nvSpPr>
        <p:spPr>
          <a:xfrm>
            <a:off x="1270000" y="-106775"/>
            <a:ext cx="10464800" cy="2298572"/>
          </a:xfrm>
          <a:prstGeom prst="rect">
            <a:avLst/>
          </a:prstGeom>
        </p:spPr>
        <p:txBody>
          <a:bodyPr/>
          <a:lstStyle>
            <a:lvl1pPr>
              <a:defRPr sz="5800">
                <a:latin typeface="+mn-lt"/>
                <a:ea typeface="+mn-ea"/>
                <a:cs typeface="+mn-cs"/>
                <a:sym typeface="Hannotate T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FFFFFF"/>
                </a:solidFill>
              </a:rPr>
              <a:t>光敏電阻(有兩種)</a:t>
            </a:r>
          </a:p>
        </p:txBody>
      </p:sp>
      <p:sp>
        <p:nvSpPr>
          <p:cNvPr id="55" name="Shape 55"/>
          <p:cNvSpPr/>
          <p:nvPr>
            <p:ph type="sldNum" sz="quarter" idx="4294967295"/>
          </p:nvPr>
        </p:nvSpPr>
        <p:spPr>
          <a:xfrm>
            <a:off x="12405513" y="9227235"/>
            <a:ext cx="323704" cy="454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  <p:sp>
        <p:nvSpPr>
          <p:cNvPr id="56" name="Shape 56"/>
          <p:cNvSpPr/>
          <p:nvPr/>
        </p:nvSpPr>
        <p:spPr>
          <a:xfrm>
            <a:off x="9816184" y="185082"/>
            <a:ext cx="3205009" cy="2154340"/>
          </a:xfrm>
          <a:prstGeom prst="wedgeEllipseCallout">
            <a:avLst>
              <a:gd name="adj1" fmla="val -48435"/>
              <a:gd name="adj2" fmla="val 79800"/>
            </a:avLst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rPr>
              <a:t>第一種</a:t>
            </a:r>
            <a:endParaRPr sz="3200">
              <a:solidFill>
                <a:srgbClr val="FFFFFF"/>
              </a:solidFill>
              <a:effectLst>
                <a:outerShdw sx="100000" sy="100000" kx="0" ky="0" algn="b" rotWithShape="0" blurRad="63500" dist="25400" dir="2700000">
                  <a:srgbClr val="000000">
                    <a:alpha val="70000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rPr>
              <a:t>兩隻腳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21600000">
            <a:off x="7849847" y="937058"/>
            <a:ext cx="4397329" cy="3329159"/>
          </a:xfrm>
          <a:prstGeom prst="rect">
            <a:avLst/>
          </a:prstGeom>
          <a:effectLst>
            <a:outerShdw sx="100000" sy="100000" kx="0" ky="0" algn="b" rotWithShape="0" blurRad="63500" dist="12700" dir="5400000">
              <a:srgbClr val="000000">
                <a:alpha val="50000"/>
              </a:srgbClr>
            </a:outerShdw>
          </a:effectLst>
        </p:spPr>
      </p:pic>
      <p:grpSp>
        <p:nvGrpSpPr>
          <p:cNvPr id="61" name="Group 61"/>
          <p:cNvGrpSpPr/>
          <p:nvPr/>
        </p:nvGrpSpPr>
        <p:grpSpPr>
          <a:xfrm rot="21600000">
            <a:off x="561113" y="730249"/>
            <a:ext cx="7208441" cy="6239273"/>
            <a:chOff x="-44450" y="-44450"/>
            <a:chExt cx="7208440" cy="6239271"/>
          </a:xfrm>
        </p:grpSpPr>
        <p:pic>
          <p:nvPicPr>
            <p:cNvPr id="60" name="螢幕快照 2015-08-11 下午3.02.16.png"/>
            <p:cNvPicPr/>
            <p:nvPr/>
          </p:nvPicPr>
          <p:blipFill>
            <a:blip r:embed="rId3">
              <a:extLst/>
            </a:blip>
            <a:srcRect l="1073" t="0" r="1073" b="0"/>
            <a:stretch>
              <a:fillRect/>
            </a:stretch>
          </p:blipFill>
          <p:spPr>
            <a:xfrm>
              <a:off x="0" y="-1"/>
              <a:ext cx="7119650" cy="615043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9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44451" y="-44451"/>
              <a:ext cx="7208442" cy="6239273"/>
            </a:xfrm>
            <a:prstGeom prst="rect">
              <a:avLst/>
            </a:prstGeom>
            <a:effectLst/>
          </p:spPr>
        </p:pic>
      </p:grpSp>
      <p:sp>
        <p:nvSpPr>
          <p:cNvPr id="62" name="Shape 62"/>
          <p:cNvSpPr/>
          <p:nvPr/>
        </p:nvSpPr>
        <p:spPr>
          <a:xfrm>
            <a:off x="10489878" y="3969088"/>
            <a:ext cx="2710729" cy="2052399"/>
          </a:xfrm>
          <a:prstGeom prst="wedgeEllipseCallout">
            <a:avLst>
              <a:gd name="adj1" fmla="val -63992"/>
              <a:gd name="adj2" fmla="val -73165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rPr>
              <a:t>第二種</a:t>
            </a:r>
            <a:endParaRPr sz="3200">
              <a:solidFill>
                <a:srgbClr val="FFFFFF"/>
              </a:solidFill>
              <a:effectLst>
                <a:outerShdw sx="100000" sy="100000" kx="0" ky="0" algn="b" rotWithShape="0" blurRad="63500" dist="25400" dir="2700000">
                  <a:srgbClr val="000000">
                    <a:alpha val="70000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rPr>
              <a:t>三隻腳</a:t>
            </a:r>
          </a:p>
        </p:txBody>
      </p:sp>
      <p:grpSp>
        <p:nvGrpSpPr>
          <p:cNvPr id="65" name="Group 65"/>
          <p:cNvGrpSpPr/>
          <p:nvPr/>
        </p:nvGrpSpPr>
        <p:grpSpPr>
          <a:xfrm>
            <a:off x="7874920" y="4502188"/>
            <a:ext cx="2867156" cy="830629"/>
            <a:chOff x="-25399" y="-25399"/>
            <a:chExt cx="2867154" cy="830628"/>
          </a:xfrm>
        </p:grpSpPr>
        <p:sp>
          <p:nvSpPr>
            <p:cNvPr id="64" name="Shape 64"/>
            <p:cNvSpPr/>
            <p:nvPr/>
          </p:nvSpPr>
          <p:spPr>
            <a:xfrm>
              <a:off x="0" y="0"/>
              <a:ext cx="2816355" cy="779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FFFFFF"/>
                  </a:solidFill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rPr>
                <a:t>輸入pin腳:</a:t>
              </a:r>
              <a:r>
                <a:rPr sz="3200">
                  <a:solidFill>
                    <a:srgbClr val="FF4E67"/>
                  </a:solidFill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rPr>
                <a:t>A0</a:t>
              </a:r>
            </a:p>
          </p:txBody>
        </p:sp>
        <p:pic>
          <p:nvPicPr>
            <p:cNvPr id="63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25400" y="-25400"/>
              <a:ext cx="2867155" cy="830629"/>
            </a:xfrm>
            <a:prstGeom prst="rect">
              <a:avLst/>
            </a:prstGeom>
            <a:effectLst/>
          </p:spPr>
        </p:pic>
      </p:grpSp>
      <p:pic>
        <p:nvPicPr>
          <p:cNvPr id="66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12290041">
            <a:off x="3883914" y="3794823"/>
            <a:ext cx="4386429" cy="405070"/>
          </a:xfrm>
          <a:prstGeom prst="rect">
            <a:avLst/>
          </a:prstGeom>
        </p:spPr>
      </p:pic>
      <p:pic>
        <p:nvPicPr>
          <p:cNvPr id="68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 rot="9814789">
            <a:off x="6127544" y="1911836"/>
            <a:ext cx="2066643" cy="405070"/>
          </a:xfrm>
          <a:prstGeom prst="rect">
            <a:avLst/>
          </a:prstGeom>
        </p:spPr>
      </p:pic>
      <p:pic>
        <p:nvPicPr>
          <p:cNvPr id="70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571438" y="1379224"/>
            <a:ext cx="872933" cy="504454"/>
          </a:xfrm>
          <a:prstGeom prst="rect">
            <a:avLst/>
          </a:prstGeom>
        </p:spPr>
      </p:pic>
      <p:pic>
        <p:nvPicPr>
          <p:cNvPr id="72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421162" y="2794743"/>
            <a:ext cx="872932" cy="504454"/>
          </a:xfrm>
          <a:prstGeom prst="rect">
            <a:avLst/>
          </a:prstGeom>
        </p:spPr>
      </p:pic>
      <p:pic>
        <p:nvPicPr>
          <p:cNvPr id="74" name="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 rot="9440000">
            <a:off x="6523459" y="2525742"/>
            <a:ext cx="1800908" cy="405070"/>
          </a:xfrm>
          <a:prstGeom prst="rect">
            <a:avLst/>
          </a:prstGeom>
        </p:spPr>
      </p:pic>
      <p:sp>
        <p:nvSpPr>
          <p:cNvPr id="76" name="Shape 76"/>
          <p:cNvSpPr/>
          <p:nvPr/>
        </p:nvSpPr>
        <p:spPr>
          <a:xfrm>
            <a:off x="232206" y="8144780"/>
            <a:ext cx="12540388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C13521"/>
                </a:solidFill>
                <a:latin typeface="+mn-lt"/>
                <a:ea typeface="+mn-ea"/>
                <a:cs typeface="+mn-cs"/>
                <a:sym typeface="Hannotate TC Regular"/>
              </a:rPr>
              <a:t>注意!!</a:t>
            </a:r>
            <a:r>
              <a:rPr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若讀取的數值無光時數值大，有光反而小時將S腳跟VCC交換接(可能為瑕疵品)</a:t>
            </a:r>
          </a:p>
        </p:txBody>
      </p:sp>
      <p:sp>
        <p:nvSpPr>
          <p:cNvPr id="77" name="Shape 77"/>
          <p:cNvSpPr/>
          <p:nvPr/>
        </p:nvSpPr>
        <p:spPr>
          <a:xfrm>
            <a:off x="4415463" y="7329261"/>
            <a:ext cx="4858909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正常數值為0~1023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2877" y="6223050"/>
            <a:ext cx="5175957" cy="3298117"/>
          </a:xfrm>
          <a:prstGeom prst="rect">
            <a:avLst/>
          </a:prstGeom>
          <a:effectLst>
            <a:outerShdw sx="100000" sy="100000" kx="0" ky="0" algn="b" rotWithShape="0" blurRad="63500" dist="12700" dir="5400000">
              <a:srgbClr val="000000">
                <a:alpha val="50000"/>
              </a:srgbClr>
            </a:outerShdw>
          </a:effectLst>
        </p:spPr>
      </p:pic>
      <p:pic>
        <p:nvPicPr>
          <p:cNvPr id="80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21600000">
            <a:off x="754724" y="6239605"/>
            <a:ext cx="5640200" cy="3280546"/>
          </a:xfrm>
          <a:prstGeom prst="rect">
            <a:avLst/>
          </a:prstGeom>
          <a:effectLst>
            <a:outerShdw sx="100000" sy="100000" kx="0" ky="0" algn="b" rotWithShape="0" blurRad="63500" dist="12700" dir="5400000">
              <a:srgbClr val="000000">
                <a:alpha val="50000"/>
              </a:srgbClr>
            </a:outerShdw>
          </a:effectLst>
        </p:spPr>
      </p:pic>
      <p:pic>
        <p:nvPicPr>
          <p:cNvPr id="81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21600000">
            <a:off x="709251" y="244246"/>
            <a:ext cx="11586298" cy="5883996"/>
          </a:xfrm>
          <a:prstGeom prst="rect">
            <a:avLst/>
          </a:prstGeom>
          <a:effectLst>
            <a:outerShdw sx="100000" sy="100000" kx="0" ky="0" algn="b" rotWithShape="0" blurRad="63500" dist="12700" dir="5400000">
              <a:srgbClr val="000000">
                <a:alpha val="50000"/>
              </a:srgbClr>
            </a:outerShdw>
          </a:effectLst>
        </p:spPr>
      </p:pic>
      <p:sp>
        <p:nvSpPr>
          <p:cNvPr id="82" name="Shape 82"/>
          <p:cNvSpPr/>
          <p:nvPr/>
        </p:nvSpPr>
        <p:spPr>
          <a:xfrm>
            <a:off x="10798506" y="461954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282A2F"/>
                </a:solidFill>
              </a:defRPr>
            </a:pPr>
          </a:p>
        </p:txBody>
      </p:sp>
      <p:sp>
        <p:nvSpPr>
          <p:cNvPr id="83" name="Shape 83"/>
          <p:cNvSpPr/>
          <p:nvPr>
            <p:ph type="sldNum" sz="quarter" idx="4294967295"/>
          </p:nvPr>
        </p:nvSpPr>
        <p:spPr>
          <a:xfrm>
            <a:off x="6368622" y="9194800"/>
            <a:ext cx="266617" cy="454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ftp://student:1234@awin.cs.nchu.edu.tw</a:t>
            </a:r>
          </a:p>
        </p:txBody>
      </p:sp>
      <p:sp>
        <p:nvSpPr>
          <p:cNvPr id="86" name="Shape 86"/>
          <p:cNvSpPr/>
          <p:nvPr/>
        </p:nvSpPr>
        <p:spPr>
          <a:xfrm>
            <a:off x="4159249" y="433224"/>
            <a:ext cx="46863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程式碼載點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Arduino 程式碼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17195" indent="-417195" defTabSz="333756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28">
                <a:solidFill>
                  <a:srgbClr val="FFFFFF"/>
                </a:solidFill>
              </a:rPr>
              <a:t>#include &lt;SoftwareSerial.h&gt;//</a:t>
            </a:r>
            <a:r>
              <a:rPr sz="2628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載入軟體串列埠函式庫</a:t>
            </a:r>
            <a:endParaRPr sz="2628">
              <a:solidFill>
                <a:srgbClr val="FFFFFF"/>
              </a:solidFill>
            </a:endParaRPr>
          </a:p>
          <a:p>
            <a:pPr lvl="0" marL="417195" indent="-417195" defTabSz="333756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28">
                <a:solidFill>
                  <a:srgbClr val="FFFFFF"/>
                </a:solidFill>
              </a:rPr>
              <a:t>#define sensorPin A0 //</a:t>
            </a:r>
            <a:r>
              <a:rPr sz="2628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定義光敏電阻pin腳</a:t>
            </a:r>
            <a:endParaRPr sz="2628">
              <a:solidFill>
                <a:srgbClr val="FFFFFF"/>
              </a:solidFill>
            </a:endParaRPr>
          </a:p>
          <a:p>
            <a:pPr lvl="0" marL="417195" indent="-417195" defTabSz="333756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28">
                <a:solidFill>
                  <a:srgbClr val="FFFFFF"/>
                </a:solidFill>
              </a:rPr>
              <a:t>SoftwareSerial BT(8,9);//</a:t>
            </a:r>
            <a:r>
              <a:rPr sz="2628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定義藍芽串列埠pin腳</a:t>
            </a:r>
            <a:endParaRPr sz="2628">
              <a:solidFill>
                <a:srgbClr val="FFFFFF"/>
              </a:solidFill>
              <a:latin typeface="+mn-lt"/>
              <a:ea typeface="+mn-ea"/>
              <a:cs typeface="+mn-cs"/>
              <a:sym typeface="Hannotate TC Regular"/>
            </a:endParaRPr>
          </a:p>
          <a:p>
            <a:pPr lvl="0" marL="417195" indent="-417195" defTabSz="333756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28">
                <a:solidFill>
                  <a:srgbClr val="FFFFFF"/>
                </a:solidFill>
              </a:rPr>
              <a:t>void setup() {</a:t>
            </a:r>
            <a:endParaRPr sz="2628">
              <a:solidFill>
                <a:srgbClr val="FFFFFF"/>
              </a:solidFill>
            </a:endParaRPr>
          </a:p>
          <a:p>
            <a:pPr lvl="0" marL="417195" indent="-417195" defTabSz="333756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28">
                <a:solidFill>
                  <a:srgbClr val="FFFFFF"/>
                </a:solidFill>
              </a:rPr>
              <a:t>  Serial.begin(9600);//</a:t>
            </a:r>
            <a:r>
              <a:rPr sz="2628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設定基本串列埠的鮑率(訊號載波速率)</a:t>
            </a:r>
            <a:endParaRPr sz="2628">
              <a:solidFill>
                <a:srgbClr val="FFFFFF"/>
              </a:solidFill>
            </a:endParaRPr>
          </a:p>
          <a:p>
            <a:pPr lvl="0" marL="417195" indent="-417195" defTabSz="333756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28">
                <a:solidFill>
                  <a:srgbClr val="FFFFFF"/>
                </a:solidFill>
              </a:rPr>
              <a:t>  BT.begin(9600);//</a:t>
            </a:r>
            <a:r>
              <a:rPr sz="2628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設定藍芽串列埠的鮑率(訊號載波速率)</a:t>
            </a:r>
            <a:endParaRPr sz="2628">
              <a:solidFill>
                <a:srgbClr val="FFFFFF"/>
              </a:solidFill>
              <a:latin typeface="+mn-lt"/>
              <a:ea typeface="+mn-ea"/>
              <a:cs typeface="+mn-cs"/>
              <a:sym typeface="Hannotate TC Regular"/>
            </a:endParaRPr>
          </a:p>
          <a:p>
            <a:pPr lvl="0" marL="417195" indent="-417195" defTabSz="333756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28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}</a:t>
            </a:r>
          </a:p>
        </p:txBody>
      </p:sp>
      <p:sp>
        <p:nvSpPr>
          <p:cNvPr id="90" name="Shape 90"/>
          <p:cNvSpPr/>
          <p:nvPr>
            <p:ph type="sldNum" sz="quarter" idx="4294967295"/>
          </p:nvPr>
        </p:nvSpPr>
        <p:spPr>
          <a:xfrm>
            <a:off x="6353087" y="9194800"/>
            <a:ext cx="297686" cy="454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Arduino Code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14325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void loop{</a:t>
            </a:r>
            <a:endParaRPr sz="1980">
              <a:solidFill>
                <a:srgbClr val="FFFFFF"/>
              </a:solidFill>
            </a:endParaRPr>
          </a:p>
          <a:p>
            <a:pPr lvl="0" marL="314325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if(Serial.available()&gt;0){ //</a:t>
            </a:r>
            <a:r>
              <a:rPr sz="1980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監聽</a:t>
            </a:r>
            <a:r>
              <a:rPr sz="1980">
                <a:solidFill>
                  <a:srgbClr val="FF2600"/>
                </a:solidFill>
                <a:latin typeface="+mn-lt"/>
                <a:ea typeface="+mn-ea"/>
                <a:cs typeface="+mn-cs"/>
                <a:sym typeface="Hannotate TC Regular"/>
              </a:rPr>
              <a:t>基本</a:t>
            </a:r>
            <a:r>
              <a:rPr sz="1980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序列埠，如果有值的話</a:t>
            </a:r>
            <a:endParaRPr sz="1980">
              <a:solidFill>
                <a:srgbClr val="FFFFFF"/>
              </a:solidFill>
              <a:latin typeface="+mn-lt"/>
              <a:ea typeface="+mn-ea"/>
              <a:cs typeface="+mn-cs"/>
              <a:sym typeface="Hannotate TC Regular"/>
            </a:endParaRPr>
          </a:p>
          <a:p>
            <a:pPr lvl="0" marL="314325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    char re = Serial.read();//</a:t>
            </a:r>
            <a:r>
              <a:rPr sz="1980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將資料讀入</a:t>
            </a:r>
            <a:endParaRPr sz="1980">
              <a:solidFill>
                <a:srgbClr val="FFFFFF"/>
              </a:solidFill>
              <a:latin typeface="+mn-lt"/>
              <a:ea typeface="+mn-ea"/>
              <a:cs typeface="+mn-cs"/>
              <a:sym typeface="Hannotate TC Regular"/>
            </a:endParaRPr>
          </a:p>
          <a:p>
            <a:pPr lvl="0" marL="314325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    switch(re){//</a:t>
            </a:r>
            <a:r>
              <a:rPr sz="1980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做switch判斷(這邊用if判斷式的話為if(re==‘E’){})</a:t>
            </a:r>
            <a:endParaRPr sz="1980">
              <a:solidFill>
                <a:srgbClr val="FFFFFF"/>
              </a:solidFill>
            </a:endParaRPr>
          </a:p>
          <a:p>
            <a:pPr lvl="0" marL="314325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     case ‘E’://</a:t>
            </a:r>
            <a:r>
              <a:rPr sz="1980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如果值是Ｅ的話</a:t>
            </a:r>
            <a:endParaRPr sz="1980">
              <a:solidFill>
                <a:srgbClr val="FFFFFF"/>
              </a:solidFill>
            </a:endParaRPr>
          </a:p>
          <a:p>
            <a:pPr lvl="0" marL="314325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     start();//</a:t>
            </a:r>
            <a:r>
              <a:rPr sz="1980">
                <a:solidFill>
                  <a:srgbClr val="FFFFFF"/>
                </a:solidFill>
                <a:latin typeface="+mn-lt"/>
                <a:ea typeface="+mn-ea"/>
                <a:cs typeface="+mn-cs"/>
                <a:sym typeface="Hannotate TC Regular"/>
              </a:rPr>
              <a:t>呼叫start函示執行</a:t>
            </a:r>
            <a:endParaRPr sz="1980">
              <a:solidFill>
                <a:srgbClr val="FFFFFF"/>
              </a:solidFill>
            </a:endParaRPr>
          </a:p>
          <a:p>
            <a:pPr lvl="0" marL="314325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     break; </a:t>
            </a:r>
            <a:endParaRPr sz="1980">
              <a:solidFill>
                <a:srgbClr val="FFFFFF"/>
              </a:solidFill>
            </a:endParaRPr>
          </a:p>
          <a:p>
            <a:pPr lvl="0" marL="314325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    }</a:t>
            </a:r>
            <a:endParaRPr sz="1980">
              <a:solidFill>
                <a:srgbClr val="FFFFFF"/>
              </a:solidFill>
            </a:endParaRPr>
          </a:p>
          <a:p>
            <a:pPr lvl="0" marL="314325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  }</a:t>
            </a:r>
          </a:p>
        </p:txBody>
      </p:sp>
      <p:sp>
        <p:nvSpPr>
          <p:cNvPr id="94" name="Shape 94"/>
          <p:cNvSpPr/>
          <p:nvPr>
            <p:ph type="sldNum" sz="quarter" idx="4294967295"/>
          </p:nvPr>
        </p:nvSpPr>
        <p:spPr>
          <a:xfrm>
            <a:off x="6375821" y="9194800"/>
            <a:ext cx="252219" cy="454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Hannotate TC Regular"/>
        <a:ea typeface="Hannotate TC Regular"/>
        <a:cs typeface="Hannotate TC Regula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j-lt"/>
            <a:ea typeface="+mj-ea"/>
            <a:cs typeface="+mj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Hannotate TC Regular"/>
        <a:ea typeface="Hannotate TC Regular"/>
        <a:cs typeface="Hannotate TC Regula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j-lt"/>
            <a:ea typeface="+mj-ea"/>
            <a:cs typeface="+mj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