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95" r:id="rId4"/>
    <p:sldId id="261" r:id="rId5"/>
    <p:sldId id="297" r:id="rId6"/>
    <p:sldId id="296" r:id="rId7"/>
    <p:sldId id="301" r:id="rId8"/>
    <p:sldId id="288" r:id="rId9"/>
    <p:sldId id="300" r:id="rId10"/>
    <p:sldId id="302" r:id="rId11"/>
    <p:sldId id="299" r:id="rId12"/>
    <p:sldId id="298" r:id="rId13"/>
    <p:sldId id="277" r:id="rId14"/>
    <p:sldId id="28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3FFEE-75BC-446B-8202-5B8CF420E3E8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222DF-8146-4D26-A84B-B760ECC107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6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8AA63-6CEA-439E-9929-05D6D4F0459E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6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8AA63-6CEA-439E-9929-05D6D4F0459E}" type="slidenum">
              <a:rPr lang="zh-TW" altLang="en-US" smtClean="0">
                <a:solidFill>
                  <a:prstClr val="black"/>
                </a:solidFill>
              </a:rPr>
              <a:pPr/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5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AE60-BE57-41D7-AF7E-2F59F0CB9E21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83DB-6211-47BA-A405-3AC193EA8D14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9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5EFC-EFE4-4017-9122-4BEC541DC385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3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SzPct val="50000"/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CAD-A831-4D6D-9EB8-E9BA4FDFBCA6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7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0D6A-7E68-4C2E-A3DA-6AABC5AED17D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7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541A-4976-478F-85F5-080F78B8FB97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80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299A-F342-4E48-AA10-27AD2B0CCDA3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62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5211-5534-4644-B92E-61EB727872CB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61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19F8-4286-41EA-A1C5-8B8637BB271A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74B4CFC-04E9-4F32-ACD3-03B2C846CA77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>
                <a:solidFill>
                  <a:srgbClr val="1F497D"/>
                </a:solidFill>
              </a:rPr>
              <a:t>前瞻無線資訊網路實驗室</a:t>
            </a:r>
            <a:endParaRPr lang="zh-TW" alt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1F48E-699C-4113-89A5-4E967E87C463}" type="slidenum">
              <a:rPr lang="zh-TW" altLang="en-US" smtClean="0">
                <a:solidFill>
                  <a:srgbClr val="1F497D"/>
                </a:solidFill>
              </a:rPr>
              <a:pPr/>
              <a:t>‹#›</a:t>
            </a:fld>
            <a:endParaRPr lang="zh-TW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BD5-617D-4847-9241-289B1B933AE1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56DA55-3743-4142-B0D6-ED6BEAD8228A}" type="datetime1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A1F48E-699C-4113-89A5-4E967E87C4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8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非侵入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電梯樓層偵測器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509477"/>
            <a:ext cx="10058400" cy="12600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altLang="zh-TW" sz="2500" dirty="0" smtClean="0">
                <a:solidFill>
                  <a:srgbClr val="01020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8101056007</a:t>
            </a:r>
            <a:r>
              <a:rPr lang="zh-TW" altLang="en-US" sz="2500" dirty="0" smtClean="0">
                <a:solidFill>
                  <a:srgbClr val="01020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鄭有成</a:t>
            </a:r>
            <a:endParaRPr lang="en-US" altLang="zh-TW" sz="25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7103056085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許柏方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7103056015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姚雅芳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7103056048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張學瑋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4822277" y="6457890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GY-63 MS5611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862" y="1912938"/>
            <a:ext cx="6677025" cy="28956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1F497D"/>
                </a:solidFill>
              </a:rPr>
              <a:t>前瞻無線資訊網路實驗室</a:t>
            </a:r>
            <a:endParaRPr lang="zh-TW" altLang="en-US">
              <a:solidFill>
                <a:srgbClr val="1F497D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>
                <a:solidFill>
                  <a:srgbClr val="1F497D"/>
                </a:solidFill>
              </a:rPr>
              <a:pPr/>
              <a:t>10</a:t>
            </a:fld>
            <a:endParaRPr lang="zh-TW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0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氣壓誤差更正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每個地點的海拔不同，如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中興的海拔為</a:t>
            </a:r>
            <a:r>
              <a:rPr lang="en-US" altLang="zh-TW" dirty="0" smtClean="0"/>
              <a:t>84m</a:t>
            </a:r>
            <a:r>
              <a:rPr lang="zh-TW" altLang="en-US" dirty="0" smtClean="0"/>
              <a:t>，因此我們是計算相對高度。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4822276" y="6442294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3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對於電梯停止的判斷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判斷兩秒內的高度差，如果小於</a:t>
            </a:r>
            <a:r>
              <a:rPr lang="en-US" altLang="zh-TW" dirty="0" smtClean="0"/>
              <a:t>0.6</a:t>
            </a:r>
            <a:r>
              <a:rPr lang="zh-TW" altLang="en-US" dirty="0" smtClean="0"/>
              <a:t>就代表電梯停止於該樓層。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4822276" y="6459787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7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36" y="3693289"/>
            <a:ext cx="1023847" cy="101631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71768" y="27233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8" name="Picture 2" descr="http://upload.wikimedia.org/wikipedia/commons/3/38/Arduino_Uno_-_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91" y="4057088"/>
            <a:ext cx="2162671" cy="216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3686185" y="2917703"/>
            <a:ext cx="0" cy="16133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20"/>
          <p:cNvSpPr txBox="1"/>
          <p:nvPr/>
        </p:nvSpPr>
        <p:spPr>
          <a:xfrm>
            <a:off x="5063084" y="1880749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r>
              <a:rPr lang="zh-TW" altLang="en-US" dirty="0" smtClean="0"/>
              <a:t>感測</a:t>
            </a:r>
            <a:endParaRPr lang="zh-TW" altLang="en-US" dirty="0"/>
          </a:p>
        </p:txBody>
      </p:sp>
      <p:sp>
        <p:nvSpPr>
          <p:cNvPr id="12" name="雲朵形圖說文字 11"/>
          <p:cNvSpPr/>
          <p:nvPr/>
        </p:nvSpPr>
        <p:spPr>
          <a:xfrm>
            <a:off x="3378488" y="1903544"/>
            <a:ext cx="1223258" cy="905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3" name="文字方塊 25"/>
          <p:cNvSpPr txBox="1"/>
          <p:nvPr/>
        </p:nvSpPr>
        <p:spPr>
          <a:xfrm>
            <a:off x="4630988" y="5438207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r>
              <a:rPr lang="zh-TW" altLang="en-US" dirty="0" smtClean="0"/>
              <a:t>判</a:t>
            </a:r>
            <a:r>
              <a:rPr lang="zh-TW" altLang="en-US" dirty="0"/>
              <a:t>斷</a:t>
            </a:r>
          </a:p>
        </p:txBody>
      </p:sp>
      <p:pic>
        <p:nvPicPr>
          <p:cNvPr id="14" name="Picture 2" descr="GY-63 MS5611 High-Resolution Atmospheric Pressure Height Sensor Module for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70" y="2904046"/>
            <a:ext cx="1473413" cy="11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接點 18"/>
          <p:cNvCxnSpPr/>
          <p:nvPr/>
        </p:nvCxnSpPr>
        <p:spPr>
          <a:xfrm flipV="1">
            <a:off x="4710034" y="4531057"/>
            <a:ext cx="1361162" cy="54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220" y="3407897"/>
            <a:ext cx="3425475" cy="2361063"/>
          </a:xfrm>
          <a:prstGeom prst="rect">
            <a:avLst/>
          </a:prstGeom>
        </p:spPr>
      </p:pic>
      <p:sp>
        <p:nvSpPr>
          <p:cNvPr id="22" name="文字方塊 2"/>
          <p:cNvSpPr txBox="1">
            <a:spLocks noChangeArrowheads="1"/>
          </p:cNvSpPr>
          <p:nvPr/>
        </p:nvSpPr>
        <p:spPr bwMode="auto">
          <a:xfrm>
            <a:off x="4601796" y="6442428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7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68388" y="3305176"/>
            <a:ext cx="10058400" cy="819150"/>
          </a:xfrm>
          <a:gradFill flip="none" rotWithShape="0">
            <a:gsLst>
              <a:gs pos="0">
                <a:schemeClr val="accent2">
                  <a:shade val="85000"/>
                  <a:satMod val="130000"/>
                  <a:alpha val="29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4793385" y="6424802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目的與動機</a:t>
            </a:r>
            <a:endParaRPr lang="en-US" altLang="zh-TW" dirty="0" smtClean="0"/>
          </a:p>
          <a:p>
            <a:r>
              <a:rPr lang="zh-TW" altLang="en-US" dirty="0" smtClean="0"/>
              <a:t>實作方法與架構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4822276" y="6424802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0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50000"/>
              <a:buFont typeface="Wingdings" panose="05000000000000000000" pitchFamily="2" charset="2"/>
              <a:buChar char="p"/>
            </a:pPr>
            <a:r>
              <a:rPr lang="zh-TW" altLang="en-US" sz="3200" dirty="0"/>
              <a:t>現代人常常習慣性地搭乘電梯，即使是往返樓層只有一層樓。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4822276" y="6424802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3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TW" altLang="en-US" sz="3200" dirty="0"/>
              <a:t>藉由曾測使用者的電梯搭乘，來提醒使用者，若往返一層樓時，可以走樓梯，達成節能的目的。</a:t>
            </a:r>
            <a:endParaRPr lang="en-US" altLang="zh-TW" sz="3200" dirty="0"/>
          </a:p>
          <a:p>
            <a:pPr marL="201168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4822276" y="6459787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6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高度與氣壓的</a:t>
            </a:r>
            <a:r>
              <a:rPr lang="zh-TW" altLang="en-US" dirty="0"/>
              <a:t>關係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93" y="1421668"/>
            <a:ext cx="5336279" cy="4002209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上升</a:t>
            </a:r>
            <a:r>
              <a:rPr lang="en-US" altLang="zh-TW" dirty="0"/>
              <a:t>0.9</a:t>
            </a:r>
            <a:r>
              <a:rPr lang="zh-TW" altLang="en-US" dirty="0"/>
              <a:t>公尺 氣壓下降</a:t>
            </a:r>
            <a:r>
              <a:rPr lang="en-US" altLang="zh-TW" dirty="0"/>
              <a:t>100pa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>
                <a:solidFill>
                  <a:srgbClr val="1F497D"/>
                </a:solidFill>
              </a:rPr>
              <a:pPr/>
              <a:t>5</a:t>
            </a:fld>
            <a:endParaRPr lang="zh-TW" altLang="en-US">
              <a:solidFill>
                <a:srgbClr val="1F497D"/>
              </a:solidFill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5220193" y="6305204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3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Barometric </a:t>
            </a:r>
            <a:r>
              <a:rPr lang="en-US" altLang="zh-TW" dirty="0" smtClean="0"/>
              <a:t>formula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1F497D"/>
                </a:solidFill>
              </a:rPr>
              <a:t>前瞻無線資訊網路實驗室</a:t>
            </a:r>
            <a:endParaRPr lang="zh-TW" altLang="en-US">
              <a:solidFill>
                <a:srgbClr val="1F497D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>
                <a:solidFill>
                  <a:srgbClr val="1F497D"/>
                </a:solidFill>
              </a:rPr>
              <a:pPr/>
              <a:t>6</a:t>
            </a:fld>
            <a:endParaRPr lang="zh-TW" altLang="en-US">
              <a:solidFill>
                <a:srgbClr val="1F497D"/>
              </a:solidFill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82" y="1871937"/>
            <a:ext cx="7953949" cy="778798"/>
          </a:xfr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21826"/>
              </p:ext>
            </p:extLst>
          </p:nvPr>
        </p:nvGraphicFramePr>
        <p:xfrm>
          <a:off x="2919783" y="2785310"/>
          <a:ext cx="7523748" cy="3504417"/>
        </p:xfrm>
        <a:graphic>
          <a:graphicData uri="http://schemas.openxmlformats.org/drawingml/2006/table">
            <a:tbl>
              <a:tblPr/>
              <a:tblGrid>
                <a:gridCol w="1219201"/>
                <a:gridCol w="4219073"/>
                <a:gridCol w="2085474"/>
              </a:tblGrid>
              <a:tr h="3288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Parameter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90429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p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sea level standard atmospheric pressure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101325 Pa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4177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temperature lapse rate, = g/c</a:t>
                      </a:r>
                      <a:r>
                        <a:rPr lang="en-US" baseline="-25000">
                          <a:effectLst/>
                        </a:rPr>
                        <a:t>p</a:t>
                      </a:r>
                      <a:r>
                        <a:rPr lang="en-US">
                          <a:effectLst/>
                        </a:rPr>
                        <a:t> for dry air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0.0065 K/m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4177">
                <a:tc>
                  <a:txBody>
                    <a:bodyPr/>
                    <a:lstStyle/>
                    <a:p>
                      <a:r>
                        <a:rPr lang="en-US" i="1" dirty="0" err="1">
                          <a:effectLst/>
                        </a:rPr>
                        <a:t>c</a:t>
                      </a:r>
                      <a:r>
                        <a:rPr lang="en-US" baseline="-25000" dirty="0" err="1">
                          <a:effectLst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constant pressure specific heat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~ 1007 J/(kg•K)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4177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T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sea level standard temperature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288.15 K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4177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Earth-surface gravitational acceleration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9.80665 m/s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8821"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molar mass of dry air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0.0289644 kg/mol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8821"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universal gas constant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8.31447 J/(</a:t>
                      </a:r>
                      <a:r>
                        <a:rPr lang="en-US" dirty="0" err="1">
                          <a:effectLst/>
                        </a:rPr>
                        <a:t>mol•K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實際公式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前瞻無線資訊網路實驗室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86" y="3112169"/>
            <a:ext cx="4960469" cy="16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樓層偵測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b="1" dirty="0"/>
              <a:t>GY-63 MS5611 High-Resolution Atmospheric Pressure Height Sensor </a:t>
            </a:r>
            <a:r>
              <a:rPr lang="en-US" altLang="zh-TW" b="1" dirty="0" smtClean="0"/>
              <a:t>Module </a:t>
            </a:r>
          </a:p>
          <a:p>
            <a:r>
              <a:rPr lang="en-US" altLang="zh-TW" b="1" dirty="0" smtClean="0"/>
              <a:t>Made</a:t>
            </a:r>
            <a:r>
              <a:rPr lang="en-US" altLang="zh-TW" b="1" dirty="0" smtClean="0"/>
              <a:t> </a:t>
            </a:r>
            <a:r>
              <a:rPr lang="en-US" altLang="zh-TW" b="1" dirty="0"/>
              <a:t>by MEAS Switzerland</a:t>
            </a:r>
            <a:endParaRPr lang="en-US" altLang="zh-TW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122" name="Picture 2" descr="GY-63 MS5611 High-Resolution Atmospheric Pressure Height Sensor Module f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0" y="731520"/>
            <a:ext cx="6679191" cy="538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2"/>
          <p:cNvSpPr txBox="1">
            <a:spLocks noChangeArrowheads="1"/>
          </p:cNvSpPr>
          <p:nvPr/>
        </p:nvSpPr>
        <p:spPr bwMode="auto">
          <a:xfrm>
            <a:off x="5088782" y="6459787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pPr algn="ctr"/>
            <a:r>
              <a:rPr kumimoji="0" lang="en-US" altLang="zh-TW" sz="2000" i="1" dirty="0">
                <a:latin typeface="Monotype Corsiva" pitchFamily="66" charset="0"/>
                <a:ea typeface="新細明體" charset="-120"/>
              </a:rPr>
              <a:t>NCHU </a:t>
            </a:r>
            <a:r>
              <a:rPr kumimoji="0" lang="en-US" altLang="zh-TW" sz="2000" i="1" dirty="0" smtClean="0">
                <a:latin typeface="Monotype Corsiva" pitchFamily="66" charset="0"/>
                <a:ea typeface="新細明體" charset="-120"/>
              </a:rPr>
              <a:t>AWIN and LPCA</a:t>
            </a:r>
            <a:endParaRPr kumimoji="0" lang="en-US" altLang="zh-TW" sz="2000" i="1" dirty="0">
              <a:latin typeface="Monotype Corsiva" pitchFamily="66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6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GY-63 MS5611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  High </a:t>
            </a:r>
            <a:r>
              <a:rPr lang="en-US" altLang="zh-TW" dirty="0"/>
              <a:t>resolution module, 10 </a:t>
            </a:r>
            <a:r>
              <a:rPr lang="en-US" altLang="zh-TW" dirty="0" smtClean="0"/>
              <a:t>cm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dirty="0"/>
              <a:t>Fast conversion down to 1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Low </a:t>
            </a:r>
            <a:r>
              <a:rPr lang="en-US" altLang="zh-TW" dirty="0"/>
              <a:t>power, 1 µA (standby &lt; 0.15 </a:t>
            </a:r>
            <a:r>
              <a:rPr lang="en-US" altLang="zh-TW" dirty="0" smtClean="0"/>
              <a:t>µA)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Supply </a:t>
            </a:r>
            <a:r>
              <a:rPr lang="en-US" altLang="zh-TW" dirty="0"/>
              <a:t>voltage 1.8 to 3.6 </a:t>
            </a:r>
            <a:r>
              <a:rPr lang="en-US" altLang="zh-TW" dirty="0" smtClean="0"/>
              <a:t>V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dirty="0"/>
              <a:t>Integrated digital pressure sensor (24 bit </a:t>
            </a:r>
            <a:r>
              <a:rPr lang="el-GR" altLang="zh-TW" dirty="0"/>
              <a:t>ΔΣ </a:t>
            </a:r>
            <a:r>
              <a:rPr lang="en-US" altLang="zh-TW" dirty="0" smtClean="0"/>
              <a:t>ADC)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Operating </a:t>
            </a:r>
            <a:r>
              <a:rPr lang="en-US" altLang="zh-TW" dirty="0"/>
              <a:t>range: 10 to 1200 mbar, -40 to +85 °</a:t>
            </a:r>
            <a:r>
              <a:rPr lang="en-US" altLang="zh-TW" dirty="0" smtClean="0"/>
              <a:t>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 I2C </a:t>
            </a:r>
            <a:r>
              <a:rPr lang="en-US" altLang="zh-TW" dirty="0"/>
              <a:t>and SPI interface up to 20 </a:t>
            </a:r>
            <a:r>
              <a:rPr lang="en-US" altLang="zh-TW" dirty="0" smtClean="0"/>
              <a:t>MHz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No </a:t>
            </a:r>
            <a:r>
              <a:rPr lang="en-US" altLang="zh-TW" dirty="0"/>
              <a:t>external components (Internal oscillator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dirty="0"/>
              <a:t>Excellent long term stability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1F497D"/>
                </a:solidFill>
              </a:rPr>
              <a:t>前瞻無線資訊網路實驗室</a:t>
            </a:r>
            <a:endParaRPr lang="zh-TW" altLang="en-US">
              <a:solidFill>
                <a:srgbClr val="1F497D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F48E-699C-4113-89A5-4E967E87C463}" type="slidenum">
              <a:rPr lang="zh-TW" altLang="en-US" smtClean="0">
                <a:solidFill>
                  <a:srgbClr val="1F497D"/>
                </a:solidFill>
              </a:rPr>
              <a:pPr/>
              <a:t>9</a:t>
            </a:fld>
            <a:endParaRPr lang="zh-TW" altLang="en-US" dirty="0">
              <a:solidFill>
                <a:srgbClr val="1F497D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39" y="759264"/>
            <a:ext cx="5214937" cy="49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902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377</Words>
  <Application>Microsoft Office PowerPoint</Application>
  <PresentationFormat>寬螢幕</PresentationFormat>
  <Paragraphs>91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Monotype Corsiva</vt:lpstr>
      <vt:lpstr>Times New Roman</vt:lpstr>
      <vt:lpstr>Wingdings</vt:lpstr>
      <vt:lpstr>回顧</vt:lpstr>
      <vt:lpstr>非侵入式電梯樓層偵測器  </vt:lpstr>
      <vt:lpstr>大綱</vt:lpstr>
      <vt:lpstr>動機</vt:lpstr>
      <vt:lpstr>研究目的</vt:lpstr>
      <vt:lpstr>高度與氣壓的關係</vt:lpstr>
      <vt:lpstr>Barometric formula</vt:lpstr>
      <vt:lpstr>實際公式</vt:lpstr>
      <vt:lpstr>實作方法-樓層偵測</vt:lpstr>
      <vt:lpstr>GY-63 MS5611</vt:lpstr>
      <vt:lpstr>GY-63 MS5611</vt:lpstr>
      <vt:lpstr>氣壓誤差更正</vt:lpstr>
      <vt:lpstr>對於電梯停止的判斷</vt:lpstr>
      <vt:lpstr>系統架構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回饋式支持向量機之心律不整辨識研究 A Feedback SVM for Recognizing  Cardiac Arrhythmia</dc:title>
  <dc:creator>awin_project</dc:creator>
  <cp:lastModifiedBy>許柏方</cp:lastModifiedBy>
  <cp:revision>52</cp:revision>
  <dcterms:created xsi:type="dcterms:W3CDTF">2014-12-22T12:51:06Z</dcterms:created>
  <dcterms:modified xsi:type="dcterms:W3CDTF">2015-01-08T01:17:12Z</dcterms:modified>
</cp:coreProperties>
</file>