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3"/>
  </p:notesMasterIdLst>
  <p:sldIdLst>
    <p:sldId id="256" r:id="rId2"/>
    <p:sldId id="351" r:id="rId3"/>
    <p:sldId id="353" r:id="rId4"/>
    <p:sldId id="354" r:id="rId5"/>
    <p:sldId id="355" r:id="rId6"/>
    <p:sldId id="357" r:id="rId7"/>
    <p:sldId id="356" r:id="rId8"/>
    <p:sldId id="326" r:id="rId9"/>
    <p:sldId id="349" r:id="rId10"/>
    <p:sldId id="348" r:id="rId11"/>
    <p:sldId id="340" r:id="rId12"/>
    <p:sldId id="341" r:id="rId13"/>
    <p:sldId id="342" r:id="rId14"/>
    <p:sldId id="343" r:id="rId15"/>
    <p:sldId id="344" r:id="rId16"/>
    <p:sldId id="346" r:id="rId17"/>
    <p:sldId id="347" r:id="rId18"/>
    <p:sldId id="333" r:id="rId19"/>
    <p:sldId id="325" r:id="rId20"/>
    <p:sldId id="334" r:id="rId21"/>
    <p:sldId id="358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1A3E1-9B29-4EC3-8654-927667BFF2E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0" y="6383814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 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4" r:id="rId4"/>
    <p:sldLayoutId id="214748392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al.tongji.edu.cn/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>
          <a:xfrm>
            <a:off x="1117600" y="836713"/>
            <a:ext cx="7508875" cy="2039838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br>
              <a:rPr lang="en-US" altLang="zh-CN" dirty="0" smtClean="0"/>
            </a:br>
            <a:r>
              <a:rPr lang="zh-CN" altLang="en-US" dirty="0" smtClean="0"/>
              <a:t>数学建模实践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导论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717032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数学建模概念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364537" cy="4680297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一个伟大科学定理、定律的发现、发明，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都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存在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数学建模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的概念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每个专业、学科，都有科学规律的总结归纳问题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人类教育水平的提高、计算机教育和应用的普及、计算机处理能力的不断提高，数学建模已经不再是一件高不可攀的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大数据、云计算、人工智能时代，数学建模是这个时代最核心的技术之一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6799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数学建模概念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88913" y="1196975"/>
            <a:ext cx="8364537" cy="4635789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数学模型是一种利用数学符号、公式、文本、图形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客观规律内涵的方式，用于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预测未来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现有数据、经验，提炼数据内在规律的过程，称为数据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建模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9342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数学建模过程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88913" y="936625"/>
            <a:ext cx="8364537" cy="5228679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Mark M. 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Meerschaert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内华达大学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），这么说：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信息收集：了解问题，收集描述问题的各种因素，用适当的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符号表示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：合理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假设，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抓问题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的关键因素。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模型公式推导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：寻找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变量之间的基本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求解：寻找合适的计算方法，求解模型。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模型验证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：由于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部分假设的存在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并不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会完全复合实际情况。到底是否被采纳，还需要根据实际情况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0315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69766" y="128218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数学建模简单例子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88913" y="936625"/>
            <a:ext cx="8364537" cy="1844303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一头猪，现在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100kg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，每天增重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2.5kg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，每天饲养的费用为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2.7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猪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的市场价格为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元，但每天价格在下滑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1%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，问，何时卖猪，收益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按照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Mark M.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Meerschaert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定义的建模过程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3554"/>
            <a:ext cx="5976664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39552" y="5805264"/>
            <a:ext cx="6750566" cy="448969"/>
          </a:xfrm>
          <a:prstGeom prst="rect">
            <a:avLst/>
          </a:prstGeo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P=R-C=p*w-2.7t=(6-0.01t)*(100+2.5t)-2.7t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5028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建模大致分类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364537" cy="3672408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初等模型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规划论模型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微分方程模型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最优控制模型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随机过程模型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74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我们都学过什么课程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1" y="1340768"/>
            <a:ext cx="2808312" cy="1584176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高等数学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线性代数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概率论数理统计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30352" y="3294629"/>
            <a:ext cx="2808312" cy="998467"/>
          </a:xfrm>
          <a:prstGeom prst="rect">
            <a:avLst/>
          </a:prstGeo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计算机普及应用</a:t>
            </a:r>
            <a:endParaRPr lang="en-US" altLang="zh-CN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endParaRPr lang="en-US" altLang="zh-CN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93515" y="4773746"/>
            <a:ext cx="2808312" cy="661510"/>
          </a:xfrm>
          <a:prstGeom prst="rect">
            <a:avLst/>
          </a:prstGeo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专业课程</a:t>
            </a:r>
            <a:endParaRPr lang="en-US" altLang="zh-CN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453052" y="1772404"/>
            <a:ext cx="2160240" cy="864508"/>
          </a:xfrm>
          <a:prstGeom prst="rect">
            <a:avLst/>
          </a:prstGeo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自然科学类基础类课程</a:t>
            </a:r>
            <a:endParaRPr lang="en-US" altLang="zh-CN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3275856" y="1700808"/>
            <a:ext cx="969913" cy="792088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485875" y="3284984"/>
            <a:ext cx="2160240" cy="864508"/>
          </a:xfrm>
          <a:prstGeom prst="rect">
            <a:avLst/>
          </a:prstGeo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计算机</a:t>
            </a:r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学类基础类课程</a:t>
            </a:r>
            <a:endParaRPr lang="en-US" altLang="zh-CN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3308679" y="3355284"/>
            <a:ext cx="969913" cy="792088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右弧形箭头 2"/>
          <p:cNvSpPr/>
          <p:nvPr/>
        </p:nvSpPr>
        <p:spPr bwMode="auto">
          <a:xfrm rot="315042">
            <a:off x="6456153" y="3750531"/>
            <a:ext cx="1436600" cy="1908447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右弧形箭头 10"/>
          <p:cNvSpPr/>
          <p:nvPr/>
        </p:nvSpPr>
        <p:spPr bwMode="auto">
          <a:xfrm rot="845041">
            <a:off x="6482336" y="2505398"/>
            <a:ext cx="2434841" cy="3575395"/>
          </a:xfrm>
          <a:prstGeom prst="curvedLeftArrow">
            <a:avLst/>
          </a:prstGeom>
          <a:solidFill>
            <a:schemeClr val="accent1">
              <a:alpha val="5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797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我们从基础，到应用还有多远？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1290042"/>
            <a:ext cx="8568952" cy="109330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学高等数学、线性代数、矩阵论、概率</a:t>
            </a:r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</a:rPr>
              <a:t>论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，有什么</a:t>
            </a:r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</a:rPr>
              <a:t>帮助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2704937"/>
            <a:ext cx="8568952" cy="75972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老师教我们求矩阵的特征值特征向量，有什么用？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1520" y="4365104"/>
            <a:ext cx="8568952" cy="7200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线代，老师教我们求线性方程组的解？有什么用？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4283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特征值问题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7917" y="1484741"/>
            <a:ext cx="3538579" cy="1051845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几种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物质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如何计算判断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5331"/>
            <a:ext cx="4779974" cy="323378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01312" y="2916652"/>
            <a:ext cx="3571214" cy="10518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求特征值即可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4651176"/>
            <a:ext cx="8181958" cy="10518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代老师讲的都是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小矩阵  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|A-</a:t>
            </a:r>
            <a:r>
              <a:rPr lang="el-GR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I|=0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的矩阵，一辈子也算不完？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3874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计算机的作用是什么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88913" y="1196975"/>
            <a:ext cx="8385527" cy="720725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200" dirty="0" smtClean="0"/>
              <a:t>计算机的作用是什么？</a:t>
            </a:r>
            <a:endParaRPr lang="en-US" altLang="zh-CN" sz="3200" dirty="0" smtClean="0"/>
          </a:p>
        </p:txBody>
      </p:sp>
      <p:sp>
        <p:nvSpPr>
          <p:cNvPr id="5124" name="内容占位符 2"/>
          <p:cNvSpPr txBox="1">
            <a:spLocks/>
          </p:cNvSpPr>
          <p:nvPr/>
        </p:nvSpPr>
        <p:spPr bwMode="auto">
          <a:xfrm>
            <a:off x="209904" y="2148898"/>
            <a:ext cx="8364537" cy="18727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对非计算机专业人员，计算机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是辅助工具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快速验证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我们的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专业问题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不希望从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最底层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开始写程序 （最好少量代码即可求解）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寻找符合条件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的语言、环境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09903" y="4252825"/>
            <a:ext cx="8364537" cy="191247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典型的环境：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60593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如何利用计算机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364537" cy="1223962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200" dirty="0" smtClean="0"/>
              <a:t>当遇到一个问题需要编程求解时，我们是怎么作的？</a:t>
            </a:r>
            <a:endParaRPr lang="en-US" altLang="zh-CN" sz="3200" dirty="0" smtClean="0"/>
          </a:p>
        </p:txBody>
      </p:sp>
      <p:sp>
        <p:nvSpPr>
          <p:cNvPr id="6148" name="内容占位符 2"/>
          <p:cNvSpPr txBox="1">
            <a:spLocks/>
          </p:cNvSpPr>
          <p:nvPr/>
        </p:nvSpPr>
        <p:spPr bwMode="auto">
          <a:xfrm>
            <a:off x="209550" y="2420888"/>
            <a:ext cx="8364538" cy="26861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识别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问题，优化？回归？规划？概率？决定问题可以用那类算法求解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查阅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成熟的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代码（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Free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），我们不盗版，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free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适当修改，让它成为符合问题求解的一个模块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装配（装配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需要什么？汽车装配？高铁铁路的装配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？），组件！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49" name="椭圆 1"/>
          <p:cNvSpPr>
            <a:spLocks noChangeArrowheads="1"/>
          </p:cNvSpPr>
          <p:nvPr/>
        </p:nvSpPr>
        <p:spPr bwMode="auto">
          <a:xfrm>
            <a:off x="2410988" y="5221203"/>
            <a:ext cx="2865445" cy="908864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课程定位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Python</a:t>
            </a:r>
            <a:r>
              <a:rPr lang="zh-CN" altLang="en-US" dirty="0" smtClean="0">
                <a:ea typeface="宋体" pitchFamily="2" charset="-122"/>
              </a:rPr>
              <a:t>数学建模</a:t>
            </a:r>
            <a:r>
              <a:rPr lang="en-US" altLang="zh-CN" dirty="0" smtClean="0">
                <a:ea typeface="宋体" pitchFamily="2" charset="-122"/>
              </a:rPr>
              <a:t>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课程建设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88913" y="1124745"/>
            <a:ext cx="8631559" cy="5040560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感谢同学们的厚爱、支持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全校第一批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门核心通识建设课程之一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年评为全校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门优质通识课（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从长青、核心、精品课程共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门）之一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，很多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专业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laocong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不懂，需要继续理解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需要同学们的大力付出和支持，为同济加油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案例被大家评比优秀，进入教材，成绩奖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660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问题</a:t>
            </a:r>
            <a:r>
              <a:rPr lang="zh-CN" altLang="en-US" dirty="0">
                <a:ea typeface="宋体" pitchFamily="2" charset="-122"/>
              </a:rPr>
              <a:t>建模</a:t>
            </a:r>
            <a:r>
              <a:rPr lang="zh-CN" altLang="en-US" dirty="0" smtClean="0">
                <a:ea typeface="宋体" pitchFamily="2" charset="-122"/>
              </a:rPr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364537" cy="1944687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识别问题，掌握建模的一些数学理论、过程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数据采样，转化为计算机可求解的问题，查找算法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寻找合适的程序环境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去查成熟的代码，理解，融入自己的求解过程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0825" y="3141663"/>
            <a:ext cx="8293100" cy="280761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  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y=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ax+b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，属于一元回归建模问题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实验测得一组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(x</a:t>
            </a:r>
            <a:r>
              <a:rPr lang="en-US" altLang="zh-CN" kern="0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en-US" altLang="zh-CN" kern="0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，如何求解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a, b</a:t>
            </a:r>
          </a:p>
          <a:p>
            <a:pPr marL="0" indent="0">
              <a:buFontTx/>
              <a:buNone/>
              <a:defRPr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目标：所求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a, b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，对于任何点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kern="0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,y</a:t>
            </a:r>
            <a:r>
              <a:rPr lang="en-US" altLang="zh-CN" kern="0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，带入方程，误差较小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高等数学的极值</a:t>
            </a:r>
            <a:r>
              <a:rPr lang="zh-CN" altLang="en-US" kern="0" dirty="0">
                <a:latin typeface="等线" panose="02010600030101010101" pitchFamily="2" charset="-122"/>
                <a:ea typeface="等线" panose="02010600030101010101" pitchFamily="2" charset="-122"/>
              </a:rPr>
              <a:t>理论</a:t>
            </a:r>
            <a:endParaRPr lang="en-US" altLang="zh-CN" kern="0" dirty="0" smtClean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endParaRPr lang="zh-CN" altLang="en-US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61035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93243"/>
              </p:ext>
            </p:extLst>
          </p:nvPr>
        </p:nvGraphicFramePr>
        <p:xfrm>
          <a:off x="512763" y="5084763"/>
          <a:ext cx="56848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公式" r:id="rId6" imgW="1955520" imgH="266400" progId="Equation.3">
                  <p:embed/>
                </p:oleObj>
              </mc:Choice>
              <mc:Fallback>
                <p:oleObj name="公式" r:id="rId6" imgW="195552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5084763"/>
                        <a:ext cx="5684837" cy="79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6263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识别问题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3542854"/>
            <a:ext cx="8713092" cy="1038274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问：上海路上遇见讲英语的黑人，来自哪里？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事情发生的概率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79388" y="1052737"/>
          <a:ext cx="8713090" cy="2201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849">
                  <a:extLst>
                    <a:ext uri="{9D8B030D-6E8A-4147-A177-3AD203B41FA5}">
                      <a16:colId xmlns:a16="http://schemas.microsoft.com/office/drawing/2014/main" val="3666539922"/>
                    </a:ext>
                  </a:extLst>
                </a:gridCol>
                <a:gridCol w="1069121">
                  <a:extLst>
                    <a:ext uri="{9D8B030D-6E8A-4147-A177-3AD203B41FA5}">
                      <a16:colId xmlns:a16="http://schemas.microsoft.com/office/drawing/2014/main" val="890532522"/>
                    </a:ext>
                  </a:extLst>
                </a:gridCol>
                <a:gridCol w="693188">
                  <a:extLst>
                    <a:ext uri="{9D8B030D-6E8A-4147-A177-3AD203B41FA5}">
                      <a16:colId xmlns:a16="http://schemas.microsoft.com/office/drawing/2014/main" val="3072211890"/>
                    </a:ext>
                  </a:extLst>
                </a:gridCol>
                <a:gridCol w="1118848">
                  <a:extLst>
                    <a:ext uri="{9D8B030D-6E8A-4147-A177-3AD203B41FA5}">
                      <a16:colId xmlns:a16="http://schemas.microsoft.com/office/drawing/2014/main" val="1459466439"/>
                    </a:ext>
                  </a:extLst>
                </a:gridCol>
                <a:gridCol w="1123822">
                  <a:extLst>
                    <a:ext uri="{9D8B030D-6E8A-4147-A177-3AD203B41FA5}">
                      <a16:colId xmlns:a16="http://schemas.microsoft.com/office/drawing/2014/main" val="4252408546"/>
                    </a:ext>
                  </a:extLst>
                </a:gridCol>
                <a:gridCol w="1133766">
                  <a:extLst>
                    <a:ext uri="{9D8B030D-6E8A-4147-A177-3AD203B41FA5}">
                      <a16:colId xmlns:a16="http://schemas.microsoft.com/office/drawing/2014/main" val="66720633"/>
                    </a:ext>
                  </a:extLst>
                </a:gridCol>
                <a:gridCol w="1410246">
                  <a:extLst>
                    <a:ext uri="{9D8B030D-6E8A-4147-A177-3AD203B41FA5}">
                      <a16:colId xmlns:a16="http://schemas.microsoft.com/office/drawing/2014/main" val="3325656156"/>
                    </a:ext>
                  </a:extLst>
                </a:gridCol>
                <a:gridCol w="1409250">
                  <a:extLst>
                    <a:ext uri="{9D8B030D-6E8A-4147-A177-3AD203B41FA5}">
                      <a16:colId xmlns:a16="http://schemas.microsoft.com/office/drawing/2014/main" val="1332430630"/>
                    </a:ext>
                  </a:extLst>
                </a:gridCol>
              </a:tblGrid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肤色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来源地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肤色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来源地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734960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英语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087294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黑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非英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359201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棕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英语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黑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非英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608510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棕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英语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英语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1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2096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Python</a:t>
            </a:r>
            <a:r>
              <a:rPr lang="zh-CN" altLang="en-US" dirty="0" smtClean="0">
                <a:ea typeface="宋体" pitchFamily="2" charset="-122"/>
              </a:rPr>
              <a:t>数学建模</a:t>
            </a:r>
            <a:r>
              <a:rPr lang="en-US" altLang="zh-CN" dirty="0" smtClean="0">
                <a:ea typeface="宋体" pitchFamily="2" charset="-122"/>
              </a:rPr>
              <a:t>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课程目标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88913" y="1196975"/>
            <a:ext cx="8364537" cy="4248249"/>
          </a:xfr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将基础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学科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高等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数学、线性代数、矩阵论、概率论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等与专业计算问题有效的联系在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一起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类库提供一种快速简单的求解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解决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基础课程理论性、概念性过强、缺乏具体应用实践、感性认识不足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、学生不易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容易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遗忘的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提高后续专业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问题求解中的综合应用能力。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59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课程考核办法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796" y="1556792"/>
            <a:ext cx="8364537" cy="3240360"/>
          </a:xfr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课时，平日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的课堂练习、课堂写不完的，回家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继续，作业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不要死记硬背，理解为主，学会组装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开卷能力测试，查询代码，组装求解问题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9820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114" y="188640"/>
            <a:ext cx="7959725" cy="698649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上课网站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3055" y="1130878"/>
            <a:ext cx="8424863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lr>
                <a:schemeClr val="accent2"/>
              </a:buClr>
              <a:buChar char="o"/>
              <a:defRPr sz="3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buClr>
                <a:schemeClr val="accent2"/>
              </a:buClr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algn="l" eaLnBrk="0" hangingPunct="0">
              <a:buClr>
                <a:schemeClr val="accent2"/>
              </a:buClr>
              <a:buChar char="o"/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hlinkClick r:id="rId2"/>
              </a:rPr>
              <a:t>http://cal.tongji.edu.cn/IT</a:t>
            </a:r>
            <a:endParaRPr kumimoji="1" lang="en-US" altLang="zh-CN" sz="28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欢迎大家积极讨论、提交</a:t>
            </a:r>
            <a:r>
              <a:rPr kumimoji="1" lang="zh-CN" altLang="en-US" sz="2800" b="1" dirty="0" smtClean="0">
                <a:latin typeface="宋体" pitchFamily="2" charset="-122"/>
                <a:ea typeface="宋体" pitchFamily="2" charset="-122"/>
              </a:rPr>
              <a:t>作业</a:t>
            </a:r>
            <a:endParaRPr kumimoji="1"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zh-CN" altLang="en-US" sz="2800" b="1" dirty="0" smtClean="0">
                <a:latin typeface="宋体" pitchFamily="2" charset="-122"/>
                <a:ea typeface="宋体" pitchFamily="2" charset="-122"/>
              </a:rPr>
              <a:t>课件请登陆后，在“课件列表”下载</a:t>
            </a:r>
            <a:endParaRPr kumimoji="1"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zh-CN" altLang="en-US" sz="2800" b="1" dirty="0" smtClean="0">
                <a:latin typeface="宋体" pitchFamily="2" charset="-122"/>
                <a:ea typeface="宋体" pitchFamily="2" charset="-122"/>
              </a:rPr>
              <a:t>课堂理解困难时，请看微课</a:t>
            </a:r>
            <a:endParaRPr kumimoji="1" lang="en-US" altLang="zh-CN" sz="28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5776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114" y="188640"/>
            <a:ext cx="7959725" cy="698649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课程微课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7813" y="991125"/>
            <a:ext cx="8424863" cy="63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lr>
                <a:schemeClr val="accent2"/>
              </a:buClr>
              <a:buChar char="o"/>
              <a:defRPr sz="3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buClr>
                <a:schemeClr val="accent2"/>
              </a:buClr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algn="l" eaLnBrk="0" hangingPunct="0">
              <a:buClr>
                <a:schemeClr val="accent2"/>
              </a:buClr>
              <a:buChar char="o"/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buClr>
                <a:schemeClr val="accent2"/>
              </a:buClr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zh-CN" altLang="en-US" sz="2800" b="1" dirty="0" smtClean="0">
                <a:latin typeface="宋体" pitchFamily="2" charset="-122"/>
                <a:ea typeface="宋体" pitchFamily="2" charset="-122"/>
              </a:rPr>
              <a:t>选</a:t>
            </a:r>
            <a:r>
              <a:rPr kumimoji="1" lang="en-US" altLang="zh-CN" sz="2800" b="1" dirty="0" smtClean="0">
                <a:latin typeface="宋体" pitchFamily="2" charset="-122"/>
                <a:ea typeface="宋体" pitchFamily="2" charset="-122"/>
              </a:rPr>
              <a:t>Python</a:t>
            </a:r>
            <a:r>
              <a:rPr kumimoji="1" lang="zh-CN" altLang="en-US" sz="2800" b="1" dirty="0" smtClean="0">
                <a:latin typeface="宋体" pitchFamily="2" charset="-122"/>
                <a:ea typeface="宋体" pitchFamily="2" charset="-122"/>
              </a:rPr>
              <a:t>数学建模，点击播放，支持手机</a:t>
            </a:r>
            <a:endParaRPr kumimoji="1" lang="en-US" altLang="zh-CN" sz="2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4" y="2020757"/>
            <a:ext cx="8647776" cy="3784507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5076056" y="3356992"/>
            <a:ext cx="2016224" cy="576064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787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001000" cy="755650"/>
          </a:xfrm>
        </p:spPr>
        <p:txBody>
          <a:bodyPr/>
          <a:lstStyle/>
          <a:p>
            <a:r>
              <a:rPr lang="zh-CN" altLang="en-US" b="1" smtClean="0"/>
              <a:t>如何上好这门课？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9817" y="1089025"/>
            <a:ext cx="8569325" cy="489654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结成学习小组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一组，评分 ：组分作为基础分，个人分，每个人的贡献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同学，结合专业，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提出一个问题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共同讨论：转化为确定的数学问题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从问题的存储、计算要求，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提出计算解决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编写小程序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报告及程序，做到其他人容易理解，可以方便运行。不可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的，网上抄袭的，扣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30%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大家上课带电脑，一起编程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9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Python</a:t>
            </a:r>
            <a:r>
              <a:rPr lang="zh-CN" altLang="en-US" dirty="0" smtClean="0">
                <a:ea typeface="宋体" pitchFamily="2" charset="-122"/>
              </a:rPr>
              <a:t>数学建模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88913" y="1196975"/>
            <a:ext cx="8364537" cy="1583953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数学建模？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7921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数据人才的稀缺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0768"/>
            <a:ext cx="8347075" cy="4391695"/>
          </a:xfrm>
          <a:ln>
            <a:solidFill>
              <a:srgbClr val="00B0F0"/>
            </a:solidFill>
          </a:ln>
        </p:spPr>
        <p:txBody>
          <a:bodyPr rtlCol="0">
            <a:normAutofit lnSpcReduction="10000"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上海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日国际人工智能大会闭幕，上海的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规划出台</a:t>
            </a: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年，</a:t>
            </a:r>
            <a:r>
              <a:rPr lang="en-US" altLang="zh-CN" sz="2800" b="0" kern="1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linkedin</a:t>
            </a: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分析全球</a:t>
            </a: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亿用户的工作经历和技能，认为</a:t>
            </a:r>
            <a:r>
              <a:rPr lang="zh-CN" altLang="en-US" sz="2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统计分析和数据挖掘</a:t>
            </a:r>
            <a:r>
              <a:rPr lang="zh-CN" altLang="en-US" sz="2800" b="0" kern="1200" dirty="0">
                <a:latin typeface="黑体" panose="02010609060101010101" pitchFamily="49" charset="-122"/>
                <a:ea typeface="黑体" panose="02010609060101010101" pitchFamily="49" charset="-122"/>
              </a:rPr>
              <a:t>，重要性位列榜首</a:t>
            </a:r>
            <a:endParaRPr lang="en-US" altLang="zh-CN" sz="2800" b="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全球顶尖管理咨询公司</a:t>
            </a:r>
            <a:r>
              <a:rPr lang="zh-CN" altLang="en-US" sz="2800" b="0" kern="1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麦肯锡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预计，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800" b="0" kern="1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大数据科学家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的缺口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14-19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万，</a:t>
            </a:r>
            <a:r>
              <a:rPr lang="zh-CN" altLang="en-US" sz="2800" b="0" kern="1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大数据分析师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和经理，缺口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万。</a:t>
            </a: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IDC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称，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年，美国将有</a:t>
            </a:r>
            <a:r>
              <a:rPr lang="en-US" altLang="zh-CN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万个</a:t>
            </a:r>
            <a:r>
              <a:rPr lang="zh-CN" altLang="en-US" sz="2800" b="0" kern="1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深度分析</a:t>
            </a:r>
            <a:r>
              <a:rPr lang="zh-CN" altLang="en-US" sz="2800" b="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岗位</a:t>
            </a:r>
            <a:endParaRPr lang="en-US" altLang="zh-CN" sz="2800" b="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6851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5596</TotalTime>
  <Words>1165</Words>
  <Application>Microsoft Office PowerPoint</Application>
  <PresentationFormat>全屏显示(4:3)</PresentationFormat>
  <Paragraphs>158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Times New Roman</vt:lpstr>
      <vt:lpstr>Wingdings</vt:lpstr>
      <vt:lpstr>主题1</vt:lpstr>
      <vt:lpstr>公式</vt:lpstr>
      <vt:lpstr>Python 数学建模实践 导论</vt:lpstr>
      <vt:lpstr>Python数学建模—课程建设</vt:lpstr>
      <vt:lpstr>Python数学建模—课程目标</vt:lpstr>
      <vt:lpstr>课程考核办法</vt:lpstr>
      <vt:lpstr>上课网站</vt:lpstr>
      <vt:lpstr>课程微课</vt:lpstr>
      <vt:lpstr>如何上好这门课？</vt:lpstr>
      <vt:lpstr>Python数学建模</vt:lpstr>
      <vt:lpstr>数据人才的稀缺</vt:lpstr>
      <vt:lpstr>数学建模概念</vt:lpstr>
      <vt:lpstr>数学建模概念</vt:lpstr>
      <vt:lpstr>数学建模过程</vt:lpstr>
      <vt:lpstr>数学建模简单例子</vt:lpstr>
      <vt:lpstr>建模大致分类</vt:lpstr>
      <vt:lpstr>我们都学过什么课程</vt:lpstr>
      <vt:lpstr>我们从基础，到应用还有多远？</vt:lpstr>
      <vt:lpstr>特征值问题</vt:lpstr>
      <vt:lpstr>计算机的作用是什么</vt:lpstr>
      <vt:lpstr>如何利用计算机</vt:lpstr>
      <vt:lpstr>问题建模的步骤</vt:lpstr>
      <vt:lpstr>识别问题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301</cp:revision>
  <dcterms:created xsi:type="dcterms:W3CDTF">2010-02-28T17:17:53Z</dcterms:created>
  <dcterms:modified xsi:type="dcterms:W3CDTF">2019-09-01T12:07:02Z</dcterms:modified>
</cp:coreProperties>
</file>