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0"/>
  </p:notesMasterIdLst>
  <p:sldIdLst>
    <p:sldId id="256" r:id="rId2"/>
    <p:sldId id="351" r:id="rId3"/>
    <p:sldId id="343" r:id="rId4"/>
    <p:sldId id="352" r:id="rId5"/>
    <p:sldId id="353" r:id="rId6"/>
    <p:sldId id="354" r:id="rId7"/>
    <p:sldId id="355" r:id="rId8"/>
    <p:sldId id="371" r:id="rId9"/>
    <p:sldId id="372" r:id="rId10"/>
    <p:sldId id="373" r:id="rId11"/>
    <p:sldId id="374" r:id="rId12"/>
    <p:sldId id="385" r:id="rId13"/>
    <p:sldId id="386" r:id="rId14"/>
    <p:sldId id="376" r:id="rId15"/>
    <p:sldId id="381" r:id="rId16"/>
    <p:sldId id="382" r:id="rId17"/>
    <p:sldId id="384" r:id="rId18"/>
    <p:sldId id="38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57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79512" y="6376342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4" r:id="rId4"/>
    <p:sldLayoutId id="214748392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/>
              <a:t>课程都讲什么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内容导读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统计回归模型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2232248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空间降维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多变量建模，空间维度大，变量之间，常存在部分线性相关，数据可视化难度大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去除共线性，根据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SVD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分解，找独立变量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140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特征值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2016224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特征值分析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特征值代表数据中存储的信息量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求解下图矩阵的有效特征值，可以判断有效化学组分数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其他专业，则可以描述为独立信号源的个数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40968"/>
            <a:ext cx="3451548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7115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589" y="32132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数字识别问题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人工智能神经网络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395536" y="1628800"/>
            <a:ext cx="4824536" cy="403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5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zh-CN" altLang="en-US" sz="25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95536" y="198884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395536" y="234888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395536" y="270892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395536" y="306896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95536" y="342900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395536" y="378904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395536" y="414908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395536" y="450912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395536" y="486916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95536" y="522920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827584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259632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1691680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2051720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2483768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2915816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3347864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3835332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4267380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727138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椭圆 19"/>
          <p:cNvSpPr/>
          <p:nvPr/>
        </p:nvSpPr>
        <p:spPr bwMode="auto">
          <a:xfrm>
            <a:off x="395536" y="1628800"/>
            <a:ext cx="864096" cy="7200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259632" y="1628800"/>
            <a:ext cx="864096" cy="7200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051720" y="2348880"/>
            <a:ext cx="864096" cy="7200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96136" y="1628800"/>
            <a:ext cx="3024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每个数字，整理成一个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的小图像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小图像中每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的网格中，统计黑像素点的个数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可以统计出</a:t>
            </a:r>
            <a:r>
              <a:rPr lang="en-US" altLang="zh-CN" sz="2800" dirty="0" smtClean="0"/>
              <a:t>256</a:t>
            </a:r>
            <a:r>
              <a:rPr lang="zh-CN" altLang="en-US" sz="2800" dirty="0" smtClean="0"/>
              <a:t>个数字，组成向量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25848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473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神经网路非线性</a:t>
            </a:r>
            <a:r>
              <a:rPr lang="zh-CN" altLang="en-US" dirty="0" smtClean="0">
                <a:solidFill>
                  <a:schemeClr val="tx1"/>
                </a:solidFill>
              </a:rPr>
              <a:t>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009" y="1318142"/>
            <a:ext cx="8352928" cy="103073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神经网络几乎可以解决任何非线性问题的建模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其非线性程度无法想象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 bwMode="auto">
              <a:xfrm>
                <a:off x="5148064" y="2593478"/>
                <a:ext cx="3545873" cy="33775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F9900"/>
                  </a:buClr>
                  <a:buChar char="•"/>
                  <a:defRPr sz="220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F9900"/>
                  </a:buClr>
                  <a:buChar char="•"/>
                  <a:defRPr sz="160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rgbClr val="5F5F5F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每个节点输出</a:t>
                </a:r>
                <a:r>
                  <a:rPr lang="en-US" altLang="zh-CN" dirty="0"/>
                  <a:t>z=</a:t>
                </a:r>
                <a:r>
                  <a:rPr lang="zh-CN" altLang="zh-CN" dirty="0"/>
                  <a:t>Σ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ij</a:t>
                </a:r>
                <a:endParaRPr lang="en-US" altLang="zh-CN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kern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变成一个变量</a:t>
                </a:r>
                <a:r>
                  <a:rPr lang="en-US" altLang="zh-CN" kern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z</a:t>
                </a:r>
              </a:p>
              <a:p>
                <a:pPr marL="0" indent="0">
                  <a:buNone/>
                </a:pPr>
                <a:r>
                  <a:rPr lang="zh-CN" altLang="en-US" kern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非线性的实现，节点值：</a:t>
                </a:r>
                <a:endParaRPr lang="en-US" altLang="zh-CN" kern="0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ho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kern="0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kern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调节</a:t>
                </a:r>
                <a:r>
                  <a:rPr lang="en-US" altLang="zh-CN" kern="0" dirty="0" err="1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wij</a:t>
                </a:r>
                <a:r>
                  <a:rPr lang="zh-CN" altLang="en-US" kern="0" dirty="0" smtClean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，使模型收敛</a:t>
                </a:r>
                <a:endParaRPr lang="en-US" altLang="zh-CN" kern="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kern="0" dirty="0" smtClean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kern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4" y="2593478"/>
                <a:ext cx="3545873" cy="3377505"/>
              </a:xfrm>
              <a:prstGeom prst="rect">
                <a:avLst/>
              </a:prstGeom>
              <a:blipFill>
                <a:blip r:embed="rId2"/>
                <a:stretch>
                  <a:fillRect l="-2397" t="-540" r="-2568"/>
                </a:stretch>
              </a:blipFill>
              <a:ln>
                <a:solidFill>
                  <a:srgbClr val="00B050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5" y="2593478"/>
            <a:ext cx="4392488" cy="33775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691680" y="34290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w11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335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微分方程模型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76064"/>
          </a:xfr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化学反应动力学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微分方程组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59632" y="26369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82781"/>
              </p:ext>
            </p:extLst>
          </p:nvPr>
        </p:nvGraphicFramePr>
        <p:xfrm>
          <a:off x="395534" y="2179712"/>
          <a:ext cx="5274872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3" imgW="4766819" imgH="1677619" progId="ChemDraw.Document.6.0">
                  <p:embed/>
                </p:oleObj>
              </mc:Choice>
              <mc:Fallback>
                <p:oleObj r:id="rId3" imgW="4766819" imgH="167761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4" y="2179712"/>
                        <a:ext cx="5274872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35677"/>
              </p:ext>
            </p:extLst>
          </p:nvPr>
        </p:nvGraphicFramePr>
        <p:xfrm>
          <a:off x="395536" y="4509120"/>
          <a:ext cx="1596470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r:id="rId5" imgW="965200" imgH="787400" progId="Equation.DSMT4">
                  <p:embed/>
                </p:oleObj>
              </mc:Choice>
              <mc:Fallback>
                <p:oleObj r:id="rId5" imgW="9652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09120"/>
                        <a:ext cx="1596470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19183"/>
              </p:ext>
            </p:extLst>
          </p:nvPr>
        </p:nvGraphicFramePr>
        <p:xfrm>
          <a:off x="2411760" y="4464977"/>
          <a:ext cx="2921485" cy="117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公式" r:id="rId7" imgW="1282700" imgH="508000" progId="Equation.3">
                  <p:embed/>
                </p:oleObj>
              </mc:Choice>
              <mc:Fallback>
                <p:oleObj name="公式" r:id="rId7" imgW="12827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464977"/>
                        <a:ext cx="2921485" cy="1177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248928"/>
              </p:ext>
            </p:extLst>
          </p:nvPr>
        </p:nvGraphicFramePr>
        <p:xfrm>
          <a:off x="5572364" y="4509120"/>
          <a:ext cx="2834277" cy="117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公式" r:id="rId9" imgW="1231366" imgH="507780" progId="Equation.3">
                  <p:embed/>
                </p:oleObj>
              </mc:Choice>
              <mc:Fallback>
                <p:oleObj name="公式" r:id="rId9" imgW="1231366" imgH="507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364" y="4509120"/>
                        <a:ext cx="2834277" cy="1177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7058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随机概率模型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7848871" cy="648072"/>
          </a:xfr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某人身高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英尺、体重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磅，脚掌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英寸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，男？女？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04210"/>
              </p:ext>
            </p:extLst>
          </p:nvPr>
        </p:nvGraphicFramePr>
        <p:xfrm>
          <a:off x="323528" y="2204864"/>
          <a:ext cx="7128792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025">
                  <a:extLst>
                    <a:ext uri="{9D8B030D-6E8A-4147-A177-3AD203B41FA5}">
                      <a16:colId xmlns:a16="http://schemas.microsoft.com/office/drawing/2014/main" val="2194557449"/>
                    </a:ext>
                  </a:extLst>
                </a:gridCol>
                <a:gridCol w="1767814">
                  <a:extLst>
                    <a:ext uri="{9D8B030D-6E8A-4147-A177-3AD203B41FA5}">
                      <a16:colId xmlns:a16="http://schemas.microsoft.com/office/drawing/2014/main" val="3005414604"/>
                    </a:ext>
                  </a:extLst>
                </a:gridCol>
                <a:gridCol w="1259118">
                  <a:extLst>
                    <a:ext uri="{9D8B030D-6E8A-4147-A177-3AD203B41FA5}">
                      <a16:colId xmlns:a16="http://schemas.microsoft.com/office/drawing/2014/main" val="1247211532"/>
                    </a:ext>
                  </a:extLst>
                </a:gridCol>
                <a:gridCol w="2174835">
                  <a:extLst>
                    <a:ext uri="{9D8B030D-6E8A-4147-A177-3AD203B41FA5}">
                      <a16:colId xmlns:a16="http://schemas.microsoft.com/office/drawing/2014/main" val="2559815723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性别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身高</a:t>
                      </a:r>
                      <a:r>
                        <a:rPr lang="en-US" sz="2400" kern="0">
                          <a:effectLst/>
                        </a:rPr>
                        <a:t>(</a:t>
                      </a:r>
                      <a:r>
                        <a:rPr lang="zh-CN" sz="2400" kern="0">
                          <a:effectLst/>
                        </a:rPr>
                        <a:t>英尺</a:t>
                      </a:r>
                      <a:r>
                        <a:rPr lang="en-US" sz="2400" kern="0">
                          <a:effectLst/>
                        </a:rPr>
                        <a:t>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体重</a:t>
                      </a:r>
                      <a:r>
                        <a:rPr lang="en-US" sz="2400" kern="0">
                          <a:effectLst/>
                        </a:rPr>
                        <a:t>(</a:t>
                      </a:r>
                      <a:r>
                        <a:rPr lang="zh-CN" sz="2400" kern="0">
                          <a:effectLst/>
                        </a:rPr>
                        <a:t>磅</a:t>
                      </a:r>
                      <a:r>
                        <a:rPr lang="en-US" sz="2400" kern="0">
                          <a:effectLst/>
                        </a:rPr>
                        <a:t>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脚掌</a:t>
                      </a:r>
                      <a:r>
                        <a:rPr lang="en-US" sz="2400" kern="0">
                          <a:effectLst/>
                        </a:rPr>
                        <a:t>(</a:t>
                      </a:r>
                      <a:r>
                        <a:rPr lang="zh-CN" sz="2400" kern="0">
                          <a:effectLst/>
                        </a:rPr>
                        <a:t>英寸</a:t>
                      </a:r>
                      <a:r>
                        <a:rPr lang="en-US" sz="2400" kern="0">
                          <a:effectLst/>
                        </a:rPr>
                        <a:t>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663351799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180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706364485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5.92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190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94875997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5.58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170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613917706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5.92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165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967841356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100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66282843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5.5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150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574742595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女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5.42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130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411605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003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随机概率模型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7848871" cy="2376264"/>
          </a:xfr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中文分词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汉语的词相比英文语句，分割难道较大，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英文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单词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/>
              <a:t>“中华人民共和国”，可以分为：“中华”、“人民”、“共和国”三个词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8595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960" y="139699"/>
            <a:ext cx="8275638" cy="868363"/>
          </a:xfrm>
        </p:spPr>
        <p:txBody>
          <a:bodyPr/>
          <a:lstStyle/>
          <a:p>
            <a:r>
              <a:rPr lang="zh-CN" altLang="en-US" dirty="0" smtClean="0"/>
              <a:t>概率模型</a:t>
            </a:r>
            <a:r>
              <a:rPr lang="en-US" altLang="zh-CN" dirty="0" smtClean="0"/>
              <a:t>--</a:t>
            </a:r>
            <a:r>
              <a:rPr lang="zh-CN" altLang="en-US" dirty="0" smtClean="0"/>
              <a:t>网络文本分析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60" y="1008062"/>
            <a:ext cx="8856984" cy="48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513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难</a:t>
            </a:r>
            <a:r>
              <a:rPr lang="zh-CN" altLang="en-US" smtClean="0">
                <a:ea typeface="宋体" pitchFamily="2" charset="-122"/>
              </a:rPr>
              <a:t>不难？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21333" y="1412776"/>
            <a:ext cx="7848871" cy="2376264"/>
          </a:xfr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且看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5800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模型的分类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364537" cy="3888432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回归模型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图论模型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规划论模型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微分方程模型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最优控制模型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模拟模型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1922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初等模型建模</a:t>
            </a:r>
            <a:r>
              <a:rPr lang="zh-CN" altLang="en-US" dirty="0">
                <a:ea typeface="宋体" pitchFamily="2" charset="-122"/>
              </a:rPr>
              <a:t>问题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364537" cy="4752528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某地产公司有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套公寓要出租，当租金定位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180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套月时，公寓会全部租出去，但租金每月增加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元时，就有一套租不出去，租出去的公寓，每月维护费需要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元。请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）建立总收入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和租金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之间的数学模型</a:t>
            </a:r>
          </a:p>
          <a:p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）租金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为多少时，公司收益最大？</a:t>
            </a: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租金过高，会导致公寓出租困难，导致租不出去的公寓套数为：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(x-180)/10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所以，租房子总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收益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可表达为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=(50-(x-180)/10)*(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x-20)=-x</a:t>
            </a:r>
            <a:r>
              <a:rPr lang="en-US" altLang="zh-CN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/10+70x-1360</a:t>
            </a: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274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初等模型建模</a:t>
            </a:r>
            <a:r>
              <a:rPr lang="zh-CN" altLang="en-US" dirty="0">
                <a:ea typeface="宋体" pitchFamily="2" charset="-122"/>
              </a:rPr>
              <a:t>问题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364537" cy="3240360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黑枸杞中含有花青素，其在水中可以自然溶出，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符合化学的溶出动力学模型（阿雷尼乌斯公式）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但花青素也很容易被氧化，也复合动力学模型，所以就会存在另一个反应。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花青素增加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氧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化：花青素减少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2792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初等模型建模</a:t>
            </a:r>
            <a:r>
              <a:rPr lang="zh-CN" altLang="en-US" dirty="0">
                <a:ea typeface="宋体" pitchFamily="2" charset="-122"/>
              </a:rPr>
              <a:t>问题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364537" cy="1368152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光学检测上，表现为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Y=a</a:t>
            </a:r>
            <a:r>
              <a:rPr lang="en-US" altLang="zh-CN" dirty="0"/>
              <a:t>* k1 *( </a:t>
            </a:r>
            <a:r>
              <a:rPr lang="en-US" altLang="zh-CN" dirty="0" smtClean="0"/>
              <a:t>e</a:t>
            </a:r>
            <a:r>
              <a:rPr lang="en-US" altLang="zh-CN" baseline="30000" dirty="0" smtClean="0"/>
              <a:t>-k1</a:t>
            </a:r>
            <a:r>
              <a:rPr lang="en-US" altLang="zh-CN" baseline="30000" dirty="0"/>
              <a:t>* 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-e</a:t>
            </a:r>
            <a:r>
              <a:rPr lang="en-US" altLang="zh-CN" baseline="30000" dirty="0" smtClean="0"/>
              <a:t>-k2</a:t>
            </a:r>
            <a:r>
              <a:rPr lang="en-US" altLang="zh-CN" baseline="30000" dirty="0"/>
              <a:t>* 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)/(</a:t>
            </a:r>
            <a:r>
              <a:rPr lang="en-US" altLang="zh-CN" dirty="0"/>
              <a:t>k2-k1</a:t>
            </a:r>
            <a:r>
              <a:rPr lang="en-US" altLang="zh-CN" dirty="0" smtClean="0"/>
              <a:t>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为时间。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a,k1,k2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出和氧化的速率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4655368" cy="33402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906888" y="3356992"/>
            <a:ext cx="3991597" cy="1800200"/>
          </a:xfrm>
          <a:prstGeom prst="rect">
            <a:avLst/>
          </a:prstGeo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按时间序列测定一系列的</a:t>
            </a:r>
            <a:r>
              <a:rPr lang="en-US" altLang="zh-CN" kern="0" dirty="0" err="1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kern="0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,y</a:t>
            </a:r>
            <a:r>
              <a:rPr lang="en-US" altLang="zh-CN" kern="0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en-US" altLang="zh-CN" kern="0" baseline="-25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可否把常数优化拟合出来？</a:t>
            </a:r>
            <a:endParaRPr lang="en-US" altLang="zh-CN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1121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规划论建模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196752"/>
            <a:ext cx="808118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某蓄电池生产厂，生产通用型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、专用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A2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A3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型电池，其生产消耗数据统计如下。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68641"/>
              </p:ext>
            </p:extLst>
          </p:nvPr>
        </p:nvGraphicFramePr>
        <p:xfrm>
          <a:off x="541396" y="2564904"/>
          <a:ext cx="8081190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23400678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25144831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7816745"/>
                    </a:ext>
                  </a:extLst>
                </a:gridCol>
                <a:gridCol w="1280376">
                  <a:extLst>
                    <a:ext uri="{9D8B030D-6E8A-4147-A177-3AD203B41FA5}">
                      <a16:colId xmlns:a16="http://schemas.microsoft.com/office/drawing/2014/main" val="3726544566"/>
                    </a:ext>
                  </a:extLst>
                </a:gridCol>
                <a:gridCol w="1616238">
                  <a:extLst>
                    <a:ext uri="{9D8B030D-6E8A-4147-A177-3AD203B41FA5}">
                      <a16:colId xmlns:a16="http://schemas.microsoft.com/office/drawing/2014/main" val="392257202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6748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劳力消耗（人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zh-CN" altLang="en-US" dirty="0" smtClean="0"/>
                        <a:t>小时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2306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材料消耗（千克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3462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利润（元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3987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0050"/>
                  </a:ext>
                </a:extLst>
              </a:tr>
            </a:tbl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4581128"/>
            <a:ext cx="8081188" cy="15890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每天原材料供应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200kg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，工厂常年有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工人，每天工作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小时，问：如何安排生产得到最大效益，并计算每个产品每日的产量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1915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规划论建模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412776"/>
            <a:ext cx="840247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sz="2800" b="1" dirty="0" smtClean="0"/>
              <a:t>设每日生产的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类产品的数量为</a:t>
            </a:r>
            <a:r>
              <a:rPr lang="en-US" altLang="zh-CN" sz="2800" b="1" dirty="0" smtClean="0"/>
              <a:t>x1,x2,x3, </a:t>
            </a:r>
            <a:r>
              <a:rPr lang="zh-CN" altLang="en-US" sz="2800" b="1" dirty="0" smtClean="0"/>
              <a:t>则问题表达为：</a:t>
            </a:r>
            <a:endParaRPr lang="en-US" altLang="zh-CN" sz="2800" b="1" dirty="0" smtClean="0"/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利润：</a:t>
            </a:r>
            <a:r>
              <a:rPr lang="en-US" altLang="zh-CN" sz="2800" b="1" dirty="0" smtClean="0"/>
              <a:t>max    z=400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x1 + 200*x2 + 300*x3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s.t.</a:t>
            </a:r>
            <a:r>
              <a:rPr lang="en-US" altLang="zh-CN" sz="2800" b="1" dirty="0" smtClean="0"/>
              <a:t>      </a:t>
            </a:r>
          </a:p>
          <a:p>
            <a:pPr marL="68263" indent="0" eaLnBrk="1" hangingPunct="1">
              <a:buClr>
                <a:srgbClr val="00B050"/>
              </a:buClr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7*x1 + 3*x2 + 6*x3 &lt;= 160  </a:t>
            </a:r>
            <a:r>
              <a:rPr lang="zh-CN" altLang="en-US" sz="2800" b="1" dirty="0" smtClean="0"/>
              <a:t>工时限制</a:t>
            </a:r>
            <a:endParaRPr lang="en-US" altLang="zh-CN" sz="2800" b="1" dirty="0" smtClean="0"/>
          </a:p>
          <a:p>
            <a:pPr marL="68263" indent="0" eaLnBrk="1" hangingPunct="1">
              <a:buClr>
                <a:srgbClr val="00B050"/>
              </a:buClr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4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x1 + 4*x2 + 5*x3 &lt;= 200  </a:t>
            </a:r>
            <a:r>
              <a:rPr lang="zh-CN" altLang="en-US" sz="2800" b="1" dirty="0" smtClean="0"/>
              <a:t>资源限制</a:t>
            </a:r>
            <a:endParaRPr lang="en-US" altLang="zh-CN" sz="2800" b="1" dirty="0" smtClean="0"/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441796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统计回归模型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2520280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一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元线性回归模型</a:t>
            </a:r>
            <a:endParaRPr lang="en-US" altLang="zh-CN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y=a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+a</a:t>
            </a:r>
            <a:r>
              <a:rPr lang="en-US" altLang="zh-CN" baseline="-25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   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测定一组（</a:t>
            </a:r>
            <a:r>
              <a:rPr lang="en-US" altLang="zh-CN" b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b="0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b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,y</a:t>
            </a:r>
            <a:r>
              <a:rPr lang="en-US" altLang="zh-CN" b="0" baseline="-25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zh-CN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如何建模，求得</a:t>
            </a:r>
            <a:r>
              <a:rPr lang="en-US" altLang="zh-CN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b="0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,a</a:t>
            </a:r>
            <a:r>
              <a:rPr lang="en-US" altLang="zh-CN" b="0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 marL="0" indent="0">
              <a:buNone/>
            </a:pPr>
            <a:r>
              <a:rPr lang="en-US" altLang="zh-CN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高数的极值理论</a:t>
            </a:r>
            <a:endParaRPr lang="en-US" altLang="zh-CN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b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矩阵论</a:t>
            </a:r>
            <a:endParaRPr lang="en-US" altLang="zh-CN" b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5576" y="3933056"/>
                <a:ext cx="5832648" cy="1734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33056"/>
                <a:ext cx="5832648" cy="17343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5219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275638" cy="747712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统计回归模型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1080120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多元线性回归模型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与一组函数间的关系，测定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b="0" baseline="-25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，求系数</a:t>
            </a:r>
            <a:r>
              <a:rPr lang="en-US" altLang="zh-CN" b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0" baseline="-25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b="0" baseline="-25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520" y="2276872"/>
                <a:ext cx="6204584" cy="131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&amp;……</m:t>
                              </m:r>
                            </m:e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76872"/>
                <a:ext cx="6204584" cy="13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4702" y="4791707"/>
                <a:ext cx="7920880" cy="1156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2" y="4791707"/>
                <a:ext cx="7920880" cy="115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81189" y="3794283"/>
            <a:ext cx="8568952" cy="642830"/>
          </a:xfrm>
          <a:prstGeom prst="rect">
            <a:avLst/>
          </a:prstGeom>
          <a:noFill/>
          <a:ln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测定的数据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0" kern="0" baseline="-25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ik</a:t>
            </a:r>
            <a:r>
              <a:rPr lang="en-US" altLang="zh-CN" b="0" kern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,y</a:t>
            </a:r>
            <a:r>
              <a:rPr lang="en-US" altLang="zh-CN" b="0" kern="0" baseline="-25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ik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（第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个样本）</a:t>
            </a: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形成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矩阵形式如   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Y=XA</a:t>
            </a:r>
          </a:p>
        </p:txBody>
      </p:sp>
    </p:spTree>
    <p:extLst>
      <p:ext uri="{BB962C8B-B14F-4D97-AF65-F5344CB8AC3E}">
        <p14:creationId xmlns:p14="http://schemas.microsoft.com/office/powerpoint/2010/main" val="20575953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6552</TotalTime>
  <Words>1101</Words>
  <Application>Microsoft Office PowerPoint</Application>
  <PresentationFormat>全屏显示(4:3)</PresentationFormat>
  <Paragraphs>135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等线</vt:lpstr>
      <vt:lpstr>黑体</vt:lpstr>
      <vt:lpstr>华文宋体</vt:lpstr>
      <vt:lpstr>华文新魏</vt:lpstr>
      <vt:lpstr>宋体</vt:lpstr>
      <vt:lpstr>Arial</vt:lpstr>
      <vt:lpstr>Bodoni MT Black</vt:lpstr>
      <vt:lpstr>Calibri</vt:lpstr>
      <vt:lpstr>Cambria Math</vt:lpstr>
      <vt:lpstr>Times New Roman</vt:lpstr>
      <vt:lpstr>Wingdings</vt:lpstr>
      <vt:lpstr>主题1</vt:lpstr>
      <vt:lpstr>ChemDraw.Document.6.0</vt:lpstr>
      <vt:lpstr>Equation.DSMT4</vt:lpstr>
      <vt:lpstr>公式</vt:lpstr>
      <vt:lpstr>课程都讲什么 内容导读</vt:lpstr>
      <vt:lpstr>模型的分类</vt:lpstr>
      <vt:lpstr>初等模型建模问题</vt:lpstr>
      <vt:lpstr>初等模型建模问题</vt:lpstr>
      <vt:lpstr>初等模型建模问题</vt:lpstr>
      <vt:lpstr>规划论建模</vt:lpstr>
      <vt:lpstr>规划论建模</vt:lpstr>
      <vt:lpstr>统计回归模型</vt:lpstr>
      <vt:lpstr>统计回归模型</vt:lpstr>
      <vt:lpstr>统计回归模型</vt:lpstr>
      <vt:lpstr>特征值</vt:lpstr>
      <vt:lpstr>数字识别问题—人工智能神经网络</vt:lpstr>
      <vt:lpstr>神经网路非线性建模</vt:lpstr>
      <vt:lpstr>微分方程模型</vt:lpstr>
      <vt:lpstr>随机概率模型</vt:lpstr>
      <vt:lpstr>随机概率模型</vt:lpstr>
      <vt:lpstr>概率模型--网络文本分析</vt:lpstr>
      <vt:lpstr>难不难？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312</cp:revision>
  <dcterms:created xsi:type="dcterms:W3CDTF">2010-02-28T17:17:53Z</dcterms:created>
  <dcterms:modified xsi:type="dcterms:W3CDTF">2019-02-25T10:42:50Z</dcterms:modified>
</cp:coreProperties>
</file>