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5"/>
  </p:notesMasterIdLst>
  <p:sldIdLst>
    <p:sldId id="256" r:id="rId2"/>
    <p:sldId id="302" r:id="rId3"/>
    <p:sldId id="305" r:id="rId4"/>
    <p:sldId id="304" r:id="rId5"/>
    <p:sldId id="303" r:id="rId6"/>
    <p:sldId id="306" r:id="rId7"/>
    <p:sldId id="340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41" r:id="rId16"/>
    <p:sldId id="328" r:id="rId17"/>
    <p:sldId id="329" r:id="rId18"/>
    <p:sldId id="314" r:id="rId19"/>
    <p:sldId id="318" r:id="rId20"/>
    <p:sldId id="319" r:id="rId21"/>
    <p:sldId id="320" r:id="rId22"/>
    <p:sldId id="321" r:id="rId23"/>
    <p:sldId id="322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2019/9/1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50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B699D-F5E5-4B5D-BDB4-6E856A83C6C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274BD7-BB60-47CD-A30E-B6F2709ACD2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07504" y="6403222"/>
            <a:ext cx="4032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http://cal.tongji.edu.cn/IT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4" r:id="rId4"/>
    <p:sldLayoutId id="214748392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ython.org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的作用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79388" y="188640"/>
            <a:ext cx="8229600" cy="792163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看看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的强大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matplotlib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8347075" cy="3744913"/>
          </a:xfrm>
          <a:ln>
            <a:solidFill>
              <a:srgbClr val="00B0F0"/>
            </a:solidFill>
          </a:ln>
        </p:spPr>
        <p:txBody>
          <a:bodyPr rtlCol="0">
            <a:normAutofit fontScale="3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altLang="zh-CN" sz="7000" dirty="0" smtClean="0"/>
              <a:t>……# </a:t>
            </a:r>
            <a:r>
              <a:rPr lang="zh-CN" altLang="en-US" sz="7000" dirty="0" smtClean="0"/>
              <a:t>引入相应类库</a:t>
            </a:r>
            <a:endParaRPr lang="en-US" altLang="zh-CN" sz="7000" dirty="0" smtClean="0"/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delta </a:t>
            </a:r>
            <a:r>
              <a:rPr lang="en-US" altLang="zh-CN" sz="5100" dirty="0"/>
              <a:t>= </a:t>
            </a:r>
            <a:r>
              <a:rPr lang="en-US" altLang="zh-CN" sz="5100" dirty="0" smtClean="0"/>
              <a:t>0.025</a:t>
            </a:r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x </a:t>
            </a:r>
            <a:r>
              <a:rPr lang="en-US" altLang="zh-CN" sz="5100" dirty="0"/>
              <a:t>= </a:t>
            </a:r>
            <a:r>
              <a:rPr lang="en-US" altLang="zh-CN" sz="5100" dirty="0" err="1"/>
              <a:t>np.arange</a:t>
            </a:r>
            <a:r>
              <a:rPr lang="en-US" altLang="zh-CN" sz="5100" dirty="0"/>
              <a:t>(-3.0, 3.0, delta</a:t>
            </a:r>
            <a:r>
              <a:rPr lang="en-US" altLang="zh-CN" sz="5100" dirty="0" smtClean="0"/>
              <a:t>) # x</a:t>
            </a:r>
            <a:r>
              <a:rPr lang="zh-CN" altLang="en-US" sz="5100" dirty="0" smtClean="0"/>
              <a:t>坐标</a:t>
            </a:r>
            <a:endParaRPr lang="en-US" altLang="zh-CN" sz="5100" dirty="0" smtClean="0"/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y </a:t>
            </a:r>
            <a:r>
              <a:rPr lang="en-US" altLang="zh-CN" sz="5100" dirty="0"/>
              <a:t>= </a:t>
            </a:r>
            <a:r>
              <a:rPr lang="en-US" altLang="zh-CN" sz="5100" dirty="0" err="1"/>
              <a:t>np.arange</a:t>
            </a:r>
            <a:r>
              <a:rPr lang="en-US" altLang="zh-CN" sz="5100" dirty="0"/>
              <a:t>(-2.0, 2.0, delta</a:t>
            </a:r>
            <a:r>
              <a:rPr lang="en-US" altLang="zh-CN" sz="5100" dirty="0" smtClean="0"/>
              <a:t>) #y</a:t>
            </a:r>
            <a:r>
              <a:rPr lang="zh-CN" altLang="en-US" sz="5100" dirty="0" smtClean="0"/>
              <a:t>坐标</a:t>
            </a:r>
            <a:endParaRPr lang="en-US" altLang="zh-CN" sz="5100" dirty="0" smtClean="0"/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X</a:t>
            </a:r>
            <a:r>
              <a:rPr lang="en-US" altLang="zh-CN" sz="5100" dirty="0"/>
              <a:t>, Y = </a:t>
            </a:r>
            <a:r>
              <a:rPr lang="en-US" altLang="zh-CN" sz="5100" dirty="0" err="1"/>
              <a:t>np.meshgrid</a:t>
            </a:r>
            <a:r>
              <a:rPr lang="en-US" altLang="zh-CN" sz="5100" dirty="0"/>
              <a:t>(x, y</a:t>
            </a:r>
            <a:r>
              <a:rPr lang="en-US" altLang="zh-CN" sz="5100" dirty="0" smtClean="0"/>
              <a:t>) #</a:t>
            </a:r>
            <a:r>
              <a:rPr lang="zh-CN" altLang="en-US" sz="5100" dirty="0" smtClean="0"/>
              <a:t>形成网格点</a:t>
            </a:r>
            <a:endParaRPr lang="en-US" altLang="zh-CN" sz="5100" dirty="0" smtClean="0"/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Z1 </a:t>
            </a:r>
            <a:r>
              <a:rPr lang="en-US" altLang="zh-CN" sz="5100" dirty="0"/>
              <a:t>= </a:t>
            </a:r>
            <a:r>
              <a:rPr lang="en-US" altLang="zh-CN" sz="5100" dirty="0" err="1"/>
              <a:t>mlab.bivariate_normal</a:t>
            </a:r>
            <a:r>
              <a:rPr lang="en-US" altLang="zh-CN" sz="5100" dirty="0"/>
              <a:t>(X, Y, 1.0, 1.0, 0.0, 0.0) </a:t>
            </a:r>
            <a:endParaRPr lang="en-US" altLang="zh-CN" sz="5100" dirty="0" smtClean="0"/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Z2 </a:t>
            </a:r>
            <a:r>
              <a:rPr lang="en-US" altLang="zh-CN" sz="5100" dirty="0"/>
              <a:t>= </a:t>
            </a:r>
            <a:r>
              <a:rPr lang="en-US" altLang="zh-CN" sz="5100" dirty="0" err="1"/>
              <a:t>mlab.bivariate_normal</a:t>
            </a:r>
            <a:r>
              <a:rPr lang="en-US" altLang="zh-CN" sz="5100" dirty="0"/>
              <a:t>(X, Y, 1.5, 0.5, 1, </a:t>
            </a:r>
            <a:r>
              <a:rPr lang="en-US" altLang="zh-CN" sz="5100" dirty="0" smtClean="0"/>
              <a:t>1)</a:t>
            </a:r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Z </a:t>
            </a:r>
            <a:r>
              <a:rPr lang="en-US" altLang="zh-CN" sz="5100" dirty="0"/>
              <a:t>= 10.0 * (Z2 - </a:t>
            </a:r>
            <a:r>
              <a:rPr lang="en-US" altLang="zh-CN" sz="5100" dirty="0" smtClean="0"/>
              <a:t>Z1)</a:t>
            </a:r>
          </a:p>
          <a:p>
            <a:pPr marL="0" indent="0">
              <a:buFontTx/>
              <a:buNone/>
              <a:defRPr/>
            </a:pPr>
            <a:r>
              <a:rPr lang="en-US" altLang="zh-CN" sz="5100" dirty="0" err="1" smtClean="0"/>
              <a:t>plt.figure</a:t>
            </a:r>
            <a:r>
              <a:rPr lang="en-US" altLang="zh-CN" sz="5100" dirty="0"/>
              <a:t>()</a:t>
            </a:r>
            <a:endParaRPr lang="zh-CN" altLang="zh-CN" sz="5100" dirty="0"/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r>
              <a:rPr lang="en-US" altLang="zh-CN" sz="5100" dirty="0" err="1" smtClean="0"/>
              <a:t>ax.plot_trisurf</a:t>
            </a:r>
            <a:r>
              <a:rPr lang="en-US" altLang="zh-CN" sz="5100" dirty="0" smtClean="0"/>
              <a:t>(X, </a:t>
            </a:r>
            <a:r>
              <a:rPr lang="en-US" altLang="zh-CN" sz="5100" dirty="0"/>
              <a:t>Y</a:t>
            </a:r>
            <a:r>
              <a:rPr lang="en-US" altLang="zh-CN" sz="5100" dirty="0" smtClean="0"/>
              <a:t>, </a:t>
            </a:r>
            <a:r>
              <a:rPr lang="en-US" altLang="zh-CN" sz="5100" dirty="0"/>
              <a:t>Z</a:t>
            </a:r>
            <a:r>
              <a:rPr lang="en-US" altLang="zh-CN" sz="5100" dirty="0" smtClean="0"/>
              <a:t>, </a:t>
            </a:r>
            <a:r>
              <a:rPr lang="en-US" altLang="zh-CN" sz="5100" dirty="0" err="1"/>
              <a:t>cmap</a:t>
            </a:r>
            <a:r>
              <a:rPr lang="en-US" altLang="zh-CN" sz="5100" dirty="0"/>
              <a:t>=</a:t>
            </a:r>
            <a:r>
              <a:rPr lang="en-US" altLang="zh-CN" sz="5100" dirty="0" err="1"/>
              <a:t>cm.jet</a:t>
            </a:r>
            <a:r>
              <a:rPr lang="en-US" altLang="zh-CN" sz="5100" dirty="0"/>
              <a:t>, </a:t>
            </a:r>
            <a:r>
              <a:rPr lang="en-US" altLang="zh-CN" sz="5100" dirty="0" err="1"/>
              <a:t>linewidth</a:t>
            </a:r>
            <a:r>
              <a:rPr lang="en-US" altLang="zh-CN" sz="5100" dirty="0"/>
              <a:t>=0.2</a:t>
            </a:r>
            <a:r>
              <a:rPr lang="en-US" altLang="zh-CN" sz="5100" dirty="0" smtClean="0"/>
              <a:t>)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r>
              <a:rPr lang="en-US" altLang="zh-CN" sz="5100" dirty="0" err="1" smtClean="0"/>
              <a:t>plt.show</a:t>
            </a:r>
            <a:r>
              <a:rPr lang="en-US" altLang="zh-CN" sz="5100" dirty="0"/>
              <a:t>()</a:t>
            </a:r>
            <a:endParaRPr lang="zh-CN" altLang="zh-CN" sz="5100" dirty="0"/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zh-CN" altLang="zh-CN" sz="2800" dirty="0"/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36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49500"/>
            <a:ext cx="445135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79388" y="188640"/>
            <a:ext cx="8229600" cy="792163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看看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的强大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matplotlib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347075" cy="4537075"/>
          </a:xfrm>
          <a:ln>
            <a:solidFill>
              <a:srgbClr val="00B0F0"/>
            </a:solidFill>
          </a:ln>
        </p:spPr>
        <p:txBody>
          <a:bodyPr rtlCol="0">
            <a:normAutofit fontScale="40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altLang="zh-CN" sz="2800" dirty="0" smtClean="0"/>
              <a:t>……</a:t>
            </a:r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delta </a:t>
            </a:r>
            <a:r>
              <a:rPr lang="en-US" altLang="zh-CN" sz="5100" dirty="0"/>
              <a:t>= </a:t>
            </a:r>
            <a:r>
              <a:rPr lang="en-US" altLang="zh-CN" sz="5100" dirty="0" smtClean="0"/>
              <a:t>0.025</a:t>
            </a:r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x </a:t>
            </a:r>
            <a:r>
              <a:rPr lang="en-US" altLang="zh-CN" sz="5100" dirty="0"/>
              <a:t>= </a:t>
            </a:r>
            <a:r>
              <a:rPr lang="en-US" altLang="zh-CN" sz="5100" dirty="0" err="1"/>
              <a:t>np.arange</a:t>
            </a:r>
            <a:r>
              <a:rPr lang="en-US" altLang="zh-CN" sz="5100" dirty="0"/>
              <a:t>(-3.0, 3.0, delta</a:t>
            </a:r>
            <a:r>
              <a:rPr lang="en-US" altLang="zh-CN" sz="5100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y </a:t>
            </a:r>
            <a:r>
              <a:rPr lang="en-US" altLang="zh-CN" sz="5100" dirty="0"/>
              <a:t>= </a:t>
            </a:r>
            <a:r>
              <a:rPr lang="en-US" altLang="zh-CN" sz="5100" dirty="0" err="1"/>
              <a:t>np.arange</a:t>
            </a:r>
            <a:r>
              <a:rPr lang="en-US" altLang="zh-CN" sz="5100" dirty="0"/>
              <a:t>(-2.0, 2.0, delta</a:t>
            </a:r>
            <a:r>
              <a:rPr lang="en-US" altLang="zh-CN" sz="5100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X</a:t>
            </a:r>
            <a:r>
              <a:rPr lang="en-US" altLang="zh-CN" sz="5100" dirty="0"/>
              <a:t>, Y = </a:t>
            </a:r>
            <a:r>
              <a:rPr lang="en-US" altLang="zh-CN" sz="5100" dirty="0" err="1"/>
              <a:t>np.meshgrid</a:t>
            </a:r>
            <a:r>
              <a:rPr lang="en-US" altLang="zh-CN" sz="5100" dirty="0"/>
              <a:t>(x, y</a:t>
            </a:r>
            <a:r>
              <a:rPr lang="en-US" altLang="zh-CN" sz="5100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Z1 </a:t>
            </a:r>
            <a:r>
              <a:rPr lang="en-US" altLang="zh-CN" sz="5100" dirty="0"/>
              <a:t>= </a:t>
            </a:r>
            <a:r>
              <a:rPr lang="en-US" altLang="zh-CN" sz="5100" dirty="0" err="1"/>
              <a:t>mlab.bivariate_normal</a:t>
            </a:r>
            <a:r>
              <a:rPr lang="en-US" altLang="zh-CN" sz="5100" dirty="0"/>
              <a:t>(X, Y, 1.0, 1.0, 0.0, 0.0) </a:t>
            </a:r>
            <a:endParaRPr lang="en-US" altLang="zh-CN" sz="5100" dirty="0" smtClean="0"/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Z2 </a:t>
            </a:r>
            <a:r>
              <a:rPr lang="en-US" altLang="zh-CN" sz="5100" dirty="0"/>
              <a:t>= </a:t>
            </a:r>
            <a:r>
              <a:rPr lang="en-US" altLang="zh-CN" sz="5100" dirty="0" err="1"/>
              <a:t>mlab.bivariate_normal</a:t>
            </a:r>
            <a:r>
              <a:rPr lang="en-US" altLang="zh-CN" sz="5100" dirty="0"/>
              <a:t>(X, Y, 1.5, 0.5, 1, </a:t>
            </a:r>
            <a:r>
              <a:rPr lang="en-US" altLang="zh-CN" sz="5100" dirty="0" smtClean="0"/>
              <a:t>1)</a:t>
            </a:r>
          </a:p>
          <a:p>
            <a:pPr marL="0" indent="0">
              <a:buFontTx/>
              <a:buNone/>
              <a:defRPr/>
            </a:pPr>
            <a:r>
              <a:rPr lang="en-US" altLang="zh-CN" sz="5100" dirty="0" smtClean="0"/>
              <a:t>Z </a:t>
            </a:r>
            <a:r>
              <a:rPr lang="en-US" altLang="zh-CN" sz="5100" dirty="0"/>
              <a:t>= 10.0 * (Z2 - </a:t>
            </a:r>
            <a:r>
              <a:rPr lang="en-US" altLang="zh-CN" sz="5100" dirty="0" smtClean="0"/>
              <a:t>Z1)</a:t>
            </a:r>
          </a:p>
          <a:p>
            <a:pPr marL="0" indent="0">
              <a:buFontTx/>
              <a:buNone/>
              <a:defRPr/>
            </a:pPr>
            <a:r>
              <a:rPr lang="en-US" altLang="zh-CN" sz="5000" dirty="0" err="1"/>
              <a:t>plt.figure</a:t>
            </a:r>
            <a:r>
              <a:rPr lang="en-US" altLang="zh-CN" sz="5000" dirty="0"/>
              <a:t>()</a:t>
            </a:r>
            <a:endParaRPr lang="zh-CN" altLang="zh-CN" sz="5000" dirty="0"/>
          </a:p>
          <a:p>
            <a:pPr marL="0" indent="0">
              <a:buFontTx/>
              <a:buNone/>
              <a:defRPr/>
            </a:pPr>
            <a:r>
              <a:rPr lang="en-US" altLang="zh-CN" sz="5000" dirty="0">
                <a:solidFill>
                  <a:srgbClr val="FF0000"/>
                </a:solidFill>
              </a:rPr>
              <a:t>CS = </a:t>
            </a:r>
            <a:r>
              <a:rPr lang="en-US" altLang="zh-CN" sz="5000" dirty="0" err="1">
                <a:solidFill>
                  <a:srgbClr val="FF0000"/>
                </a:solidFill>
              </a:rPr>
              <a:t>plt.contour</a:t>
            </a:r>
            <a:r>
              <a:rPr lang="en-US" altLang="zh-CN" sz="5000" dirty="0">
                <a:solidFill>
                  <a:srgbClr val="FF0000"/>
                </a:solidFill>
              </a:rPr>
              <a:t>(X, Y, Z</a:t>
            </a:r>
            <a:r>
              <a:rPr lang="zh-CN" altLang="zh-CN" sz="5000" dirty="0">
                <a:solidFill>
                  <a:srgbClr val="FF0000"/>
                </a:solidFill>
              </a:rPr>
              <a:t>，</a:t>
            </a:r>
            <a:r>
              <a:rPr lang="en-US" altLang="zh-CN" sz="5000" dirty="0">
                <a:solidFill>
                  <a:srgbClr val="FF0000"/>
                </a:solidFill>
              </a:rPr>
              <a:t>10) </a:t>
            </a:r>
            <a:endParaRPr lang="en-US" altLang="zh-CN" sz="500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5000" dirty="0" err="1" smtClean="0">
                <a:solidFill>
                  <a:srgbClr val="FF0000"/>
                </a:solidFill>
              </a:rPr>
              <a:t>plt.clabel</a:t>
            </a:r>
            <a:r>
              <a:rPr lang="en-US" altLang="zh-CN" sz="5000" dirty="0" smtClean="0">
                <a:solidFill>
                  <a:srgbClr val="FF0000"/>
                </a:solidFill>
              </a:rPr>
              <a:t>(CS</a:t>
            </a:r>
            <a:r>
              <a:rPr lang="en-US" altLang="zh-CN" sz="5000" dirty="0">
                <a:solidFill>
                  <a:srgbClr val="FF0000"/>
                </a:solidFill>
              </a:rPr>
              <a:t>, inline=1, </a:t>
            </a:r>
            <a:r>
              <a:rPr lang="en-US" altLang="zh-CN" sz="5000" dirty="0" err="1">
                <a:solidFill>
                  <a:srgbClr val="FF0000"/>
                </a:solidFill>
              </a:rPr>
              <a:t>fontsize</a:t>
            </a:r>
            <a:r>
              <a:rPr lang="en-US" altLang="zh-CN" sz="5000" dirty="0">
                <a:solidFill>
                  <a:srgbClr val="FF0000"/>
                </a:solidFill>
              </a:rPr>
              <a:t>=10) </a:t>
            </a:r>
            <a:endParaRPr lang="en-US" altLang="zh-CN" sz="500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5000" dirty="0" err="1" smtClean="0">
                <a:solidFill>
                  <a:srgbClr val="FF0000"/>
                </a:solidFill>
              </a:rPr>
              <a:t>plt.title</a:t>
            </a:r>
            <a:r>
              <a:rPr lang="en-US" altLang="zh-CN" sz="5000" dirty="0">
                <a:solidFill>
                  <a:srgbClr val="FF0000"/>
                </a:solidFill>
              </a:rPr>
              <a:t>('Simplest default with labels</a:t>
            </a:r>
            <a:r>
              <a:rPr lang="en-US" altLang="zh-CN" sz="5000" dirty="0" smtClean="0">
                <a:solidFill>
                  <a:srgbClr val="FF0000"/>
                </a:solidFill>
              </a:rPr>
              <a:t>')</a:t>
            </a:r>
          </a:p>
          <a:p>
            <a:pPr marL="0" indent="0">
              <a:buFontTx/>
              <a:buNone/>
              <a:defRPr/>
            </a:pPr>
            <a:r>
              <a:rPr lang="en-US" altLang="zh-CN" sz="5000" dirty="0" err="1" smtClean="0">
                <a:solidFill>
                  <a:srgbClr val="FF0000"/>
                </a:solidFill>
              </a:rPr>
              <a:t>plt.show</a:t>
            </a:r>
            <a:r>
              <a:rPr lang="en-US" altLang="zh-CN" sz="5000" dirty="0" smtClean="0">
                <a:solidFill>
                  <a:srgbClr val="FF0000"/>
                </a:solidFill>
              </a:rPr>
              <a:t>()</a:t>
            </a:r>
            <a:endParaRPr lang="zh-CN" altLang="zh-CN" sz="5000" dirty="0">
              <a:solidFill>
                <a:srgbClr val="FF0000"/>
              </a:solidFill>
            </a:endParaRPr>
          </a:p>
        </p:txBody>
      </p:sp>
      <p:pic>
        <p:nvPicPr>
          <p:cNvPr id="1638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700213"/>
            <a:ext cx="453707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79388" y="188640"/>
            <a:ext cx="8229600" cy="792163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看看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的强大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scipy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79388" y="1052736"/>
            <a:ext cx="8347075" cy="2519363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求最优：  </a:t>
            </a:r>
            <a:r>
              <a:rPr lang="en-US" altLang="zh-CN" dirty="0" smtClean="0">
                <a:solidFill>
                  <a:srgbClr val="FF0000"/>
                </a:solidFill>
              </a:rPr>
              <a:t>f(x)=x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-4*x+8  </a:t>
            </a:r>
            <a:r>
              <a:rPr lang="zh-CN" altLang="en-US" dirty="0" smtClean="0">
                <a:solidFill>
                  <a:srgbClr val="FF0000"/>
                </a:solidFill>
              </a:rPr>
              <a:t>的最优点   优化问题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dirty="0" smtClean="0"/>
              <a:t>from </a:t>
            </a:r>
            <a:r>
              <a:rPr lang="en-US" altLang="zh-CN" sz="2000" dirty="0" err="1" smtClean="0"/>
              <a:t>scipy.optimize</a:t>
            </a:r>
            <a:r>
              <a:rPr lang="en-US" altLang="zh-CN" sz="2000" dirty="0" smtClean="0"/>
              <a:t> import </a:t>
            </a:r>
            <a:r>
              <a:rPr lang="en-US" altLang="zh-CN" sz="2000" dirty="0" err="1" smtClean="0"/>
              <a:t>fmin</a:t>
            </a: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numpy</a:t>
            </a:r>
            <a:r>
              <a:rPr lang="en-US" altLang="zh-CN" sz="2000" dirty="0" smtClean="0"/>
              <a:t> as </a:t>
            </a:r>
            <a:r>
              <a:rPr lang="en-US" altLang="zh-CN" sz="2000" dirty="0" err="1" smtClean="0"/>
              <a:t>np</a:t>
            </a: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f(x):    </a:t>
            </a:r>
          </a:p>
          <a:p>
            <a:pPr marL="0" indent="0">
              <a:buFontTx/>
              <a:buNone/>
            </a:pPr>
            <a:r>
              <a:rPr lang="en-US" altLang="zh-CN" sz="2000" dirty="0" smtClean="0"/>
              <a:t>    return x**2-4*x+8 </a:t>
            </a:r>
          </a:p>
          <a:p>
            <a:pPr marL="0" indent="0"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print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fmin</a:t>
            </a:r>
            <a:r>
              <a:rPr lang="en-US" altLang="zh-CN" sz="2000" dirty="0" smtClean="0">
                <a:solidFill>
                  <a:srgbClr val="FF0000"/>
                </a:solidFill>
              </a:rPr>
              <a:t>(f, 0))</a:t>
            </a:r>
            <a:endParaRPr lang="zh-CN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2088" y="3789363"/>
            <a:ext cx="8347075" cy="244792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sz="2000" dirty="0" smtClean="0"/>
              <a:t>运行结果：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Optimization </a:t>
            </a:r>
            <a:r>
              <a:rPr lang="en-US" altLang="zh-CN" sz="2000" dirty="0"/>
              <a:t>terminated successfully.         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Current </a:t>
            </a:r>
            <a:r>
              <a:rPr lang="en-US" altLang="zh-CN" sz="2000" dirty="0"/>
              <a:t>function value: 4.000000        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Iterations: 27         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Function </a:t>
            </a:r>
            <a:r>
              <a:rPr lang="en-US" altLang="zh-CN" sz="2000" dirty="0"/>
              <a:t>evaluations: </a:t>
            </a:r>
            <a:r>
              <a:rPr lang="en-US" altLang="zh-CN" sz="2000" dirty="0" smtClean="0"/>
              <a:t>54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[ </a:t>
            </a:r>
            <a:r>
              <a:rPr lang="en-US" altLang="zh-CN" sz="2000" dirty="0"/>
              <a:t>2.]</a:t>
            </a:r>
            <a:endParaRPr lang="zh-CN" altLang="zh-CN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8229600" cy="792163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看看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的强大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--scipy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信号处理</a:t>
            </a:r>
          </a:p>
        </p:txBody>
      </p:sp>
      <p:pic>
        <p:nvPicPr>
          <p:cNvPr id="1843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6842125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8229600" cy="792163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看看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的强大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--scipy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模式分类识别</a:t>
            </a:r>
          </a:p>
        </p:txBody>
      </p:sp>
      <p:pic>
        <p:nvPicPr>
          <p:cNvPr id="1946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33571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zh-CN" dirty="0" smtClean="0">
                <a:ea typeface="宋体" panose="02010600030101010101" pitchFamily="2" charset="-122"/>
              </a:rPr>
              <a:t>空间降维</a:t>
            </a:r>
            <a:r>
              <a:rPr lang="zh-CN" altLang="en-US" dirty="0">
                <a:ea typeface="宋体" panose="02010600030101010101" pitchFamily="2" charset="-122"/>
              </a:rPr>
              <a:t>数</a:t>
            </a:r>
            <a:r>
              <a:rPr lang="zh-CN" altLang="en-US" dirty="0" smtClean="0">
                <a:ea typeface="宋体" panose="02010600030101010101" pitchFamily="2" charset="-122"/>
              </a:rPr>
              <a:t>据可视化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347075" cy="5329262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 smtClean="0"/>
              <a:t>1 PCA</a:t>
            </a:r>
          </a:p>
          <a:p>
            <a:pPr marL="0" indent="0">
              <a:buFontTx/>
              <a:buNone/>
            </a:pPr>
            <a:r>
              <a:rPr lang="en-US" altLang="zh-CN" sz="1400" dirty="0" smtClean="0"/>
              <a:t>from </a:t>
            </a:r>
            <a:r>
              <a:rPr lang="en-US" altLang="zh-CN" sz="1400" dirty="0" err="1" smtClean="0"/>
              <a:t>sklearn</a:t>
            </a:r>
            <a:r>
              <a:rPr lang="en-US" altLang="zh-CN" sz="1400" dirty="0" smtClean="0"/>
              <a:t> import datasets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smtClean="0"/>
              <a:t>iris=</a:t>
            </a:r>
            <a:r>
              <a:rPr lang="en-US" altLang="zh-CN" sz="1400" dirty="0" err="1" smtClean="0"/>
              <a:t>datasets.load_iris</a:t>
            </a:r>
            <a:r>
              <a:rPr lang="en-US" altLang="zh-CN" sz="1400" dirty="0" smtClean="0"/>
              <a:t>() # </a:t>
            </a:r>
            <a:r>
              <a:rPr lang="zh-CN" altLang="zh-CN" sz="1400" dirty="0" smtClean="0"/>
              <a:t>从数据库获得数据</a:t>
            </a:r>
          </a:p>
          <a:p>
            <a:pPr marL="0" indent="0">
              <a:buFontTx/>
              <a:buNone/>
            </a:pPr>
            <a:r>
              <a:rPr lang="en-US" altLang="zh-CN" sz="1400" dirty="0" smtClean="0"/>
              <a:t>data=</a:t>
            </a:r>
            <a:r>
              <a:rPr lang="en-US" altLang="zh-CN" sz="1400" dirty="0" err="1" smtClean="0"/>
              <a:t>iris.data</a:t>
            </a:r>
            <a:r>
              <a:rPr lang="en-US" altLang="zh-CN" sz="1400" dirty="0" smtClean="0"/>
              <a:t> #</a:t>
            </a:r>
            <a:r>
              <a:rPr lang="zh-CN" altLang="zh-CN" sz="1400" dirty="0" smtClean="0"/>
              <a:t>获得自变量数据</a:t>
            </a:r>
          </a:p>
          <a:p>
            <a:pPr marL="0" indent="0">
              <a:buFontTx/>
              <a:buNone/>
            </a:pPr>
            <a:r>
              <a:rPr lang="en-US" altLang="zh-CN" sz="1400" dirty="0" smtClean="0"/>
              <a:t>target=</a:t>
            </a:r>
            <a:r>
              <a:rPr lang="en-US" altLang="zh-CN" sz="1400" dirty="0" err="1" smtClean="0"/>
              <a:t>iris.target</a:t>
            </a:r>
            <a:r>
              <a:rPr lang="en-US" altLang="zh-CN" sz="1400" dirty="0" smtClean="0"/>
              <a:t>  # </a:t>
            </a:r>
            <a:r>
              <a:rPr lang="zh-CN" altLang="zh-CN" sz="1400" dirty="0" smtClean="0"/>
              <a:t>获得样本的分类信息</a:t>
            </a:r>
          </a:p>
          <a:p>
            <a:pPr marL="0" indent="0">
              <a:buFontTx/>
              <a:buNone/>
            </a:pPr>
            <a:r>
              <a:rPr lang="en-US" altLang="zh-CN" sz="1400" dirty="0" smtClean="0"/>
              <a:t>from </a:t>
            </a:r>
            <a:r>
              <a:rPr lang="en-US" altLang="zh-CN" sz="1400" dirty="0" err="1" smtClean="0"/>
              <a:t>pylab</a:t>
            </a:r>
            <a:r>
              <a:rPr lang="en-US" altLang="zh-CN" sz="1400" dirty="0" smtClean="0"/>
              <a:t> import plot, show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smtClean="0"/>
              <a:t>plot(data[target==0,0],data[target==0,2],'b^')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smtClean="0"/>
              <a:t>plot(data[target==1,0],data[target==1,2],'r*')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smtClean="0"/>
              <a:t>plot(data[target==2,0],data[target==2,2],'go')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smtClean="0"/>
              <a:t>show()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smtClean="0"/>
              <a:t>from </a:t>
            </a:r>
            <a:r>
              <a:rPr lang="en-US" altLang="zh-CN" sz="1400" dirty="0" err="1" smtClean="0"/>
              <a:t>sklearn.decomposition</a:t>
            </a:r>
            <a:r>
              <a:rPr lang="en-US" altLang="zh-CN" sz="1400" dirty="0" smtClean="0"/>
              <a:t> import PCA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err="1" smtClean="0"/>
              <a:t>pca</a:t>
            </a:r>
            <a:r>
              <a:rPr lang="en-US" altLang="zh-CN" sz="1400" dirty="0" smtClean="0"/>
              <a:t> = PCA(</a:t>
            </a:r>
            <a:r>
              <a:rPr lang="en-US" altLang="zh-CN" sz="1400" dirty="0" err="1" smtClean="0"/>
              <a:t>n_components</a:t>
            </a:r>
            <a:r>
              <a:rPr lang="en-US" altLang="zh-CN" sz="1400" dirty="0" smtClean="0"/>
              <a:t>=4)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err="1" smtClean="0"/>
              <a:t>pcad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pca.fit_transform</a:t>
            </a:r>
            <a:r>
              <a:rPr lang="en-US" altLang="zh-CN" sz="1400" dirty="0" smtClean="0"/>
              <a:t>(data)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smtClean="0"/>
              <a:t>plot(</a:t>
            </a:r>
            <a:r>
              <a:rPr lang="en-US" altLang="zh-CN" sz="1400" dirty="0" err="1" smtClean="0"/>
              <a:t>pcad</a:t>
            </a:r>
            <a:r>
              <a:rPr lang="en-US" altLang="zh-CN" sz="1400" dirty="0" smtClean="0"/>
              <a:t>[target==0,0],</a:t>
            </a:r>
            <a:r>
              <a:rPr lang="en-US" altLang="zh-CN" sz="1400" dirty="0" err="1" smtClean="0"/>
              <a:t>pcad</a:t>
            </a:r>
            <a:r>
              <a:rPr lang="en-US" altLang="zh-CN" sz="1400" dirty="0" smtClean="0"/>
              <a:t>[target==0,1],'b^')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smtClean="0"/>
              <a:t>plot(</a:t>
            </a:r>
            <a:r>
              <a:rPr lang="en-US" altLang="zh-CN" sz="1400" dirty="0" err="1" smtClean="0"/>
              <a:t>pcad</a:t>
            </a:r>
            <a:r>
              <a:rPr lang="en-US" altLang="zh-CN" sz="1400" dirty="0" smtClean="0"/>
              <a:t>[target==1,0],</a:t>
            </a:r>
            <a:r>
              <a:rPr lang="en-US" altLang="zh-CN" sz="1400" dirty="0" err="1" smtClean="0"/>
              <a:t>pcad</a:t>
            </a:r>
            <a:r>
              <a:rPr lang="en-US" altLang="zh-CN" sz="1400" dirty="0" smtClean="0"/>
              <a:t>[target==1,1],'r*')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smtClean="0"/>
              <a:t>plot(</a:t>
            </a:r>
            <a:r>
              <a:rPr lang="en-US" altLang="zh-CN" sz="1400" dirty="0" err="1" smtClean="0"/>
              <a:t>pcad</a:t>
            </a:r>
            <a:r>
              <a:rPr lang="en-US" altLang="zh-CN" sz="1400" dirty="0" smtClean="0"/>
              <a:t>[target==2,0],</a:t>
            </a:r>
            <a:r>
              <a:rPr lang="en-US" altLang="zh-CN" sz="1400" dirty="0" err="1" smtClean="0"/>
              <a:t>pcad</a:t>
            </a:r>
            <a:r>
              <a:rPr lang="en-US" altLang="zh-CN" sz="1400" dirty="0" smtClean="0"/>
              <a:t>[target==2,1],'go')</a:t>
            </a:r>
            <a:endParaRPr lang="zh-CN" altLang="zh-CN" sz="1400" dirty="0" smtClean="0"/>
          </a:p>
          <a:p>
            <a:pPr marL="0" indent="0">
              <a:buFontTx/>
              <a:buNone/>
            </a:pPr>
            <a:r>
              <a:rPr lang="en-US" altLang="zh-CN" sz="1400" dirty="0" smtClean="0"/>
              <a:t>show()</a:t>
            </a:r>
            <a:endParaRPr lang="zh-CN" altLang="zh-CN" sz="1400" dirty="0" smtClean="0"/>
          </a:p>
          <a:p>
            <a:pPr marL="0" indent="0">
              <a:buFontTx/>
              <a:buNone/>
            </a:pPr>
            <a:endParaRPr lang="en-US" altLang="zh-CN" sz="1400" dirty="0" smtClean="0"/>
          </a:p>
          <a:p>
            <a:pPr marL="0" indent="0">
              <a:buFontTx/>
              <a:buNone/>
            </a:pPr>
            <a:endParaRPr lang="en-US" altLang="zh-CN" sz="1400" dirty="0" smtClean="0"/>
          </a:p>
          <a:p>
            <a:pPr marL="0" indent="0">
              <a:buFontTx/>
              <a:buNone/>
            </a:pPr>
            <a:endParaRPr lang="en-US" altLang="zh-CN" sz="1400" dirty="0" smtClean="0"/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endParaRPr lang="zh-CN" altLang="zh-CN" sz="1400" dirty="0" smtClean="0"/>
          </a:p>
        </p:txBody>
      </p:sp>
      <p:pic>
        <p:nvPicPr>
          <p:cNvPr id="4915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836613"/>
            <a:ext cx="3673475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3602038"/>
            <a:ext cx="359251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6948488" y="2359025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原始</a:t>
            </a:r>
          </a:p>
        </p:txBody>
      </p:sp>
      <p:sp>
        <p:nvSpPr>
          <p:cNvPr id="49159" name="TextBox 7"/>
          <p:cNvSpPr txBox="1">
            <a:spLocks noChangeArrowheads="1"/>
          </p:cNvSpPr>
          <p:nvPr/>
        </p:nvSpPr>
        <p:spPr bwMode="auto">
          <a:xfrm>
            <a:off x="6234113" y="5219700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PCA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222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333375"/>
            <a:ext cx="6045200" cy="719138"/>
          </a:xfrm>
        </p:spPr>
        <p:txBody>
          <a:bodyPr/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SCIPY </a:t>
            </a:r>
            <a:r>
              <a:rPr lang="zh-CN" altLang="zh-CN" smtClean="0">
                <a:latin typeface="黑体" pitchFamily="49" charset="-122"/>
                <a:ea typeface="黑体" pitchFamily="49" charset="-122"/>
              </a:rPr>
              <a:t>非线性方程组求解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3" name="内容占位符 2"/>
          <p:cNvSpPr txBox="1">
            <a:spLocks/>
          </p:cNvSpPr>
          <p:nvPr/>
        </p:nvSpPr>
        <p:spPr bwMode="auto">
          <a:xfrm>
            <a:off x="542925" y="1412875"/>
            <a:ext cx="8151813" cy="45370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68263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39775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995363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260475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1481138" indent="-20955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5pPr>
            <a:lvl6pPr marL="1938338" indent="-20955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6pPr>
            <a:lvl7pPr marL="2395538" indent="-20955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7pPr>
            <a:lvl8pPr marL="2852738" indent="-20955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8pPr>
            <a:lvl9pPr marL="3309938" indent="-20955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from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scipy.optimize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import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fsolve</a:t>
            </a: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from math import *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def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f(x):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   x0, x1,x2 = x 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   return [2*x1+3, 4*x0*x0 + sin(x1*x2), x1*x2/2 - 3]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ans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fsolve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(f, [1.0,1.0,1.0])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print (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ans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print (f(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ans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))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[-0.26429884   -1.5   -4.]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[0.0, 1.1482453876610066e-10, 6.4002136923591024e-12]</a:t>
            </a:r>
            <a:endParaRPr lang="zh-CN" altLang="zh-CN" sz="200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1412875"/>
            <a:ext cx="286385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333375"/>
            <a:ext cx="6045200" cy="719138"/>
          </a:xfrm>
        </p:spPr>
        <p:txBody>
          <a:bodyPr/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SCIPY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微分</a:t>
            </a:r>
            <a:r>
              <a:rPr lang="zh-CN" altLang="zh-CN" smtClean="0">
                <a:latin typeface="黑体" pitchFamily="49" charset="-122"/>
                <a:ea typeface="黑体" pitchFamily="49" charset="-122"/>
              </a:rPr>
              <a:t>方程组求解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07" name="内容占位符 2"/>
          <p:cNvSpPr txBox="1">
            <a:spLocks/>
          </p:cNvSpPr>
          <p:nvPr/>
        </p:nvSpPr>
        <p:spPr bwMode="auto">
          <a:xfrm>
            <a:off x="395288" y="1268413"/>
            <a:ext cx="8151812" cy="45370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68263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39775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995363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260475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1481138" indent="-20955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5pPr>
            <a:lvl6pPr marL="1938338" indent="-20955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6pPr>
            <a:lvl7pPr marL="2395538" indent="-20955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7pPr>
            <a:lvl8pPr marL="2852738" indent="-20955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8pPr>
            <a:lvl9pPr marL="3309938" indent="-20955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Import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numpy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as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np</a:t>
            </a: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from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scipy.integrate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import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odeint</a:t>
            </a: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n-US" altLang="zh-CN" sz="2000" dirty="0" smtClean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def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lorenz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(w): </a:t>
            </a: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   r=10.0;    p=28.0;  b=3.0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   x, y, z = w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return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np.array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([r*(y-x), x*(p-z)-y, x*y-b*z])]</a:t>
            </a:r>
            <a:endParaRPr lang="zh-CN" altLang="zh-CN" sz="200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t =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np.arange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(0, 30, 0.01) # 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创建时间点 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track1 = </a:t>
            </a:r>
            <a:r>
              <a:rPr lang="en-US" altLang="zh-CN" sz="20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odeint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lorenz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, (0.0, 1.00, 0.0), t) 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22388"/>
            <a:ext cx="3327028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8229600" cy="792163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看看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的强大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347075" cy="2519363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200" dirty="0" smtClean="0"/>
              <a:t>还有更多：</a:t>
            </a:r>
            <a:endParaRPr lang="en-US" altLang="zh-CN" sz="3200" dirty="0" smtClean="0"/>
          </a:p>
          <a:p>
            <a:pPr marL="0" indent="0">
              <a:buFontTx/>
              <a:buNone/>
            </a:pPr>
            <a:r>
              <a:rPr lang="en-US" altLang="zh-CN" sz="3200" dirty="0" smtClean="0"/>
              <a:t>SVD</a:t>
            </a:r>
            <a:r>
              <a:rPr lang="zh-CN" altLang="en-US" sz="3200" dirty="0" smtClean="0"/>
              <a:t>分解</a:t>
            </a:r>
            <a:endParaRPr lang="en-US" altLang="zh-CN" sz="3200" dirty="0" smtClean="0"/>
          </a:p>
          <a:p>
            <a:pPr marL="0" indent="0">
              <a:buFontTx/>
              <a:buNone/>
            </a:pPr>
            <a:r>
              <a:rPr lang="zh-CN" altLang="en-US" sz="3200" dirty="0" smtClean="0"/>
              <a:t>多元线性回归</a:t>
            </a:r>
            <a:endParaRPr lang="en-US" altLang="zh-CN" sz="3200" dirty="0" smtClean="0"/>
          </a:p>
          <a:p>
            <a:pPr marL="0" indent="0">
              <a:buFontTx/>
              <a:buNone/>
            </a:pPr>
            <a:r>
              <a:rPr lang="zh-CN" altLang="en-US" sz="3200" dirty="0" smtClean="0"/>
              <a:t>降维投影</a:t>
            </a:r>
            <a:endParaRPr lang="zh-CN" altLang="zh-CN" sz="3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8229600" cy="792163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关于运算速度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347075" cy="1295400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3200" smtClean="0"/>
              <a:t>python</a:t>
            </a:r>
            <a:r>
              <a:rPr lang="zh-CN" altLang="en-US" sz="3200" smtClean="0"/>
              <a:t>是解释型语言</a:t>
            </a:r>
            <a:endParaRPr lang="en-US" altLang="zh-CN" sz="3200" smtClean="0"/>
          </a:p>
          <a:p>
            <a:pPr marL="0" indent="0">
              <a:buFontTx/>
              <a:buNone/>
            </a:pPr>
            <a:r>
              <a:rPr lang="zh-CN" altLang="en-US" sz="3200" smtClean="0"/>
              <a:t>解释型语言一般都比编译型计算速度慢</a:t>
            </a:r>
            <a:endParaRPr lang="zh-CN" altLang="zh-CN" sz="320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9388" y="2852738"/>
            <a:ext cx="8347075" cy="720725"/>
          </a:xfrm>
          <a:prstGeom prst="rect">
            <a:avLst/>
          </a:prstGeom>
          <a:noFill/>
          <a:ln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sz="3200" kern="0" dirty="0" smtClean="0"/>
              <a:t>解决</a:t>
            </a:r>
            <a:r>
              <a:rPr lang="en-US" altLang="zh-CN" sz="3200" kern="0" dirty="0" smtClean="0"/>
              <a:t>python</a:t>
            </a:r>
            <a:r>
              <a:rPr lang="zh-CN" altLang="en-US" sz="3200" kern="0" dirty="0" smtClean="0"/>
              <a:t>计算速度慢的方法是使用类库</a:t>
            </a:r>
            <a:endParaRPr lang="zh-CN" altLang="zh-CN" sz="3200" kern="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6768752" cy="792163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为什么用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？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32" y="1196789"/>
            <a:ext cx="8347075" cy="1008112"/>
          </a:xfrm>
          <a:ln>
            <a:solidFill>
              <a:srgbClr val="00B0F0"/>
            </a:solidFill>
          </a:ln>
        </p:spPr>
        <p:txBody>
          <a:bodyPr rtlCol="0">
            <a:normAutofit fontScale="77500" lnSpcReduction="20000"/>
          </a:bodyPr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年：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美国大学选用最多的语言，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最高，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第一，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196" name="Picture 6" descr="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76" y="2276871"/>
            <a:ext cx="6119813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8229600" cy="792163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运算速度的比较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直接的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python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347075" cy="4535488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/>
              <a:t>loops=25000000  #  2500</a:t>
            </a:r>
            <a:r>
              <a:rPr lang="zh-CN" altLang="en-US" dirty="0" smtClean="0"/>
              <a:t>万次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from math import *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a=range(1,loops)</a:t>
            </a:r>
          </a:p>
          <a:p>
            <a:pPr marL="0" indent="0">
              <a:buFontTx/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f(x):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    return 3*log(x)+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(x)**2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%</a:t>
            </a:r>
            <a:r>
              <a:rPr lang="en-US" altLang="zh-CN" dirty="0" err="1" smtClean="0"/>
              <a:t>timeit</a:t>
            </a:r>
            <a:r>
              <a:rPr lang="en-US" altLang="zh-CN" dirty="0" smtClean="0"/>
              <a:t> r=[f(x) for x in a]   # anaconda</a:t>
            </a:r>
            <a:r>
              <a:rPr lang="zh-CN" altLang="en-US" dirty="0" smtClean="0"/>
              <a:t>提示符下输入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测试一条语句的运行时间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1 loops, best of 3: 22.6 s per loop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2500</a:t>
            </a:r>
            <a:r>
              <a:rPr lang="zh-CN" altLang="en-US" dirty="0" smtClean="0"/>
              <a:t>万次 ，需要</a:t>
            </a:r>
            <a:r>
              <a:rPr lang="en-US" altLang="zh-CN" dirty="0" smtClean="0"/>
              <a:t>22.6</a:t>
            </a:r>
            <a:r>
              <a:rPr lang="zh-CN" altLang="en-US" dirty="0" smtClean="0"/>
              <a:t>秒</a:t>
            </a:r>
            <a:endParaRPr lang="zh-CN" altLang="zh-CN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8229600" cy="792163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运算速度的比较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np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库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347075" cy="5111750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as np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loops=25000000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a=</a:t>
            </a:r>
            <a:r>
              <a:rPr lang="en-US" altLang="zh-CN" dirty="0" err="1" smtClean="0"/>
              <a:t>np.arange</a:t>
            </a:r>
            <a:r>
              <a:rPr lang="en-US" altLang="zh-CN" dirty="0" smtClean="0"/>
              <a:t>(1,loops)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%</a:t>
            </a:r>
            <a:r>
              <a:rPr lang="en-US" altLang="zh-CN" dirty="0" err="1" smtClean="0"/>
              <a:t>timeit</a:t>
            </a:r>
            <a:r>
              <a:rPr lang="en-US" altLang="zh-CN" dirty="0" smtClean="0"/>
              <a:t> r=3*np.log(a) + </a:t>
            </a:r>
            <a:r>
              <a:rPr lang="en-US" altLang="zh-CN" dirty="0" err="1" smtClean="0"/>
              <a:t>np.cos</a:t>
            </a:r>
            <a:r>
              <a:rPr lang="en-US" altLang="zh-CN" dirty="0" smtClean="0"/>
              <a:t>(a) **2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1 loops, best of 3: 979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per loop</a:t>
            </a:r>
          </a:p>
          <a:p>
            <a:pPr marL="0" indent="0">
              <a:buFontTx/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</a:t>
            </a:r>
            <a:r>
              <a:rPr lang="zh-CN" altLang="en-US" dirty="0" smtClean="0"/>
              <a:t>类库，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万次循环，</a:t>
            </a:r>
            <a:r>
              <a:rPr lang="en-US" altLang="zh-CN" dirty="0" smtClean="0"/>
              <a:t> 979</a:t>
            </a:r>
            <a:r>
              <a:rPr lang="zh-CN" altLang="en-US" dirty="0" smtClean="0"/>
              <a:t>毫秒</a:t>
            </a:r>
            <a:r>
              <a:rPr lang="en-US" altLang="zh-CN" dirty="0" smtClean="0"/>
              <a:t>,</a:t>
            </a:r>
            <a:r>
              <a:rPr lang="zh-CN" altLang="en-US" dirty="0" smtClean="0"/>
              <a:t>快了</a:t>
            </a:r>
            <a:r>
              <a:rPr lang="en-US" altLang="zh-CN" dirty="0" smtClean="0"/>
              <a:t>23</a:t>
            </a:r>
            <a:r>
              <a:rPr lang="zh-CN" altLang="en-US" dirty="0" smtClean="0"/>
              <a:t>倍</a:t>
            </a:r>
            <a:endParaRPr lang="zh-CN" altLang="zh-CN" dirty="0" smtClean="0"/>
          </a:p>
          <a:p>
            <a:pPr marL="0" indent="0">
              <a:buFontTx/>
              <a:buNone/>
            </a:pPr>
            <a:endParaRPr lang="zh-CN" altLang="zh-CN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8229600" cy="792163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运算速度的比较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使用数值表达式库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347075" cy="4535488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numexpr</a:t>
            </a:r>
            <a:r>
              <a:rPr lang="en-US" altLang="zh-CN" dirty="0" smtClean="0"/>
              <a:t> as ne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np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err="1" smtClean="0"/>
              <a:t>ne.set_num_threads</a:t>
            </a:r>
            <a:r>
              <a:rPr lang="en-US" altLang="zh-CN" dirty="0" smtClean="0"/>
              <a:t>(1)  #  </a:t>
            </a:r>
            <a:r>
              <a:rPr lang="zh-CN" altLang="en-US" dirty="0" smtClean="0"/>
              <a:t>使用一个线程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Loops=25000000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a=</a:t>
            </a:r>
            <a:r>
              <a:rPr lang="en-US" altLang="zh-CN" dirty="0" err="1" smtClean="0"/>
              <a:t>np.arange</a:t>
            </a:r>
            <a:r>
              <a:rPr lang="en-US" altLang="zh-CN" dirty="0" smtClean="0"/>
              <a:t>(1,loops)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f='3*log(a) +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(a) **2'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%</a:t>
            </a:r>
            <a:r>
              <a:rPr lang="en-US" altLang="zh-CN" dirty="0" err="1" smtClean="0"/>
              <a:t>timeit</a:t>
            </a:r>
            <a:r>
              <a:rPr lang="en-US" altLang="zh-CN" dirty="0" smtClean="0"/>
              <a:t> r=</a:t>
            </a:r>
            <a:r>
              <a:rPr lang="en-US" altLang="zh-CN" dirty="0" err="1" smtClean="0"/>
              <a:t>ne.evaluate</a:t>
            </a:r>
            <a:r>
              <a:rPr lang="en-US" altLang="zh-CN" dirty="0" smtClean="0"/>
              <a:t>(f)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1 loops, best of 3: 657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per loop</a:t>
            </a:r>
          </a:p>
          <a:p>
            <a:pPr marL="0" indent="0">
              <a:buFontTx/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np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</a:t>
            </a:r>
            <a:r>
              <a:rPr lang="zh-CN" altLang="en-US" dirty="0" smtClean="0"/>
              <a:t>类库，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万次循环，</a:t>
            </a:r>
            <a:r>
              <a:rPr lang="en-US" altLang="zh-CN" dirty="0" smtClean="0"/>
              <a:t>657</a:t>
            </a:r>
            <a:r>
              <a:rPr lang="zh-CN" altLang="en-US" dirty="0" smtClean="0"/>
              <a:t>毫秒。</a:t>
            </a:r>
            <a:endParaRPr lang="zh-CN" altLang="zh-CN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8229600" cy="792163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运算速度的比较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使用数值表达式库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347075" cy="3168650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FontTx/>
              <a:buNone/>
            </a:pPr>
            <a:r>
              <a:rPr lang="en-US" altLang="zh-CN" dirty="0" err="1" smtClean="0"/>
              <a:t>ne.set_num_threads</a:t>
            </a:r>
            <a:r>
              <a:rPr lang="en-US" altLang="zh-CN" dirty="0" smtClean="0"/>
              <a:t>(4)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1 loops, best of 3: 323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per loop</a:t>
            </a:r>
          </a:p>
          <a:p>
            <a:pPr marL="0" indent="0">
              <a:buFontTx/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ne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个线程，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万次循环，</a:t>
            </a:r>
            <a:r>
              <a:rPr lang="en-US" altLang="zh-CN" dirty="0" smtClean="0"/>
              <a:t>323</a:t>
            </a:r>
            <a:r>
              <a:rPr lang="zh-CN" altLang="en-US" dirty="0" smtClean="0"/>
              <a:t>毫秒。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最终，我们实现了 从  </a:t>
            </a:r>
            <a:r>
              <a:rPr lang="en-US" altLang="zh-CN" dirty="0" smtClean="0"/>
              <a:t>22.6</a:t>
            </a:r>
            <a:r>
              <a:rPr lang="zh-CN" altLang="en-US" dirty="0" smtClean="0"/>
              <a:t>秒  到 </a:t>
            </a:r>
            <a:r>
              <a:rPr lang="en-US" altLang="zh-CN" dirty="0" smtClean="0"/>
              <a:t>323ms</a:t>
            </a:r>
            <a:r>
              <a:rPr lang="zh-CN" altLang="en-US" dirty="0" smtClean="0"/>
              <a:t>的飞跃。提升</a:t>
            </a:r>
            <a:r>
              <a:rPr lang="en-US" altLang="zh-CN" dirty="0" smtClean="0"/>
              <a:t>69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marL="0" indent="0">
              <a:buFontTx/>
              <a:buNone/>
            </a:pPr>
            <a:endParaRPr lang="zh-CN" altLang="zh-CN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211138"/>
            <a:ext cx="7959725" cy="9144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Python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的优点</a:t>
            </a:r>
            <a:endParaRPr lang="zh-CN" altLang="en-US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82613" y="1340768"/>
            <a:ext cx="7848600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Wingdings" pitchFamily="2" charset="2"/>
              <a:buChar char="n"/>
            </a:pP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直观：会话方式交互，学习者立即理解每个语句的意思，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Python</a:t>
            </a:r>
            <a:r>
              <a:rPr kumimoji="1"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是最容易验证问题求解者想法的语言</a:t>
            </a:r>
            <a:endParaRPr kumimoji="1" lang="en-US" altLang="zh-CN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Wingdings" pitchFamily="2" charset="2"/>
              <a:buChar char="n"/>
            </a:pP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支持面向对象、结构化编程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Wingdings" pitchFamily="2" charset="2"/>
              <a:buChar char="n"/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NASA</a:t>
            </a:r>
            <a:r>
              <a:rPr kumimoji="1" lang="zh-CN" altLang="zh-CN" dirty="0">
                <a:latin typeface="宋体" pitchFamily="2" charset="-122"/>
                <a:ea typeface="宋体" pitchFamily="2" charset="-122"/>
              </a:rPr>
              <a:t>使用它</a:t>
            </a:r>
            <a:r>
              <a:rPr kumimoji="1" lang="zh-CN" altLang="zh-CN" dirty="0" smtClean="0">
                <a:latin typeface="宋体" pitchFamily="2" charset="-122"/>
                <a:ea typeface="宋体" pitchFamily="2" charset="-122"/>
              </a:rPr>
              <a:t>开发系统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dirty="0" smtClean="0">
                <a:latin typeface="宋体" pitchFamily="2" charset="-122"/>
                <a:ea typeface="宋体" pitchFamily="2" charset="-122"/>
              </a:rPr>
              <a:t>Yahoo</a:t>
            </a:r>
            <a:r>
              <a:rPr kumimoji="1" lang="zh-CN" altLang="zh-CN" dirty="0">
                <a:latin typeface="宋体" pitchFamily="2" charset="-122"/>
                <a:ea typeface="宋体" pitchFamily="2" charset="-122"/>
              </a:rPr>
              <a:t>！使用它管理讨论组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Wingdings" pitchFamily="2" charset="2"/>
              <a:buChar char="n"/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Google</a:t>
            </a:r>
            <a:r>
              <a:rPr kumimoji="1" lang="zh-CN" altLang="zh-CN" dirty="0">
                <a:latin typeface="宋体" pitchFamily="2" charset="-122"/>
                <a:ea typeface="宋体" pitchFamily="2" charset="-122"/>
              </a:rPr>
              <a:t>用它实现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Web</a:t>
            </a:r>
            <a:r>
              <a:rPr kumimoji="1" lang="zh-CN" altLang="zh-CN" dirty="0">
                <a:latin typeface="宋体" pitchFamily="2" charset="-122"/>
                <a:ea typeface="宋体" pitchFamily="2" charset="-122"/>
              </a:rPr>
              <a:t>爬虫和搜索引擎中的很多组件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Wingdings" pitchFamily="2" charset="2"/>
              <a:buChar char="n"/>
            </a:pPr>
            <a:r>
              <a:rPr kumimoji="1" lang="zh-CN" altLang="zh-CN" dirty="0">
                <a:latin typeface="宋体" pitchFamily="2" charset="-122"/>
                <a:ea typeface="宋体" pitchFamily="2" charset="-122"/>
              </a:rPr>
              <a:t>在游戏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开发、机器学习领域应用广泛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Wingdings" pitchFamily="2" charset="2"/>
              <a:buChar char="n"/>
            </a:pPr>
            <a:r>
              <a:rPr kumimoji="1" lang="zh-CN" altLang="zh-CN" dirty="0">
                <a:latin typeface="宋体" pitchFamily="2" charset="-122"/>
                <a:ea typeface="宋体" pitchFamily="2" charset="-122"/>
              </a:rPr>
              <a:t>生物信息学等领域中也得到广泛的</a:t>
            </a:r>
            <a:r>
              <a:rPr kumimoji="1" lang="zh-CN" altLang="zh-CN" dirty="0" smtClean="0">
                <a:latin typeface="宋体" pitchFamily="2" charset="-122"/>
                <a:ea typeface="宋体" pitchFamily="2" charset="-122"/>
              </a:rPr>
              <a:t>应用</a:t>
            </a:r>
            <a:endParaRPr kumimoji="1" lang="en-US" altLang="zh-CN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Wingdings" pitchFamily="2" charset="2"/>
              <a:buChar char="n"/>
            </a:pP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医学图像处理，辅助诊断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76225" y="476250"/>
            <a:ext cx="8229600" cy="792163"/>
          </a:xfrm>
        </p:spPr>
        <p:txBody>
          <a:bodyPr/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347075" cy="4464050"/>
          </a:xfrm>
          <a:ln>
            <a:solidFill>
              <a:srgbClr val="00B0F0"/>
            </a:solidFill>
          </a:ln>
        </p:spPr>
        <p:txBody>
          <a:bodyPr rtlCol="0"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代码的</a:t>
            </a:r>
            <a:r>
              <a:rPr lang="en-US" altLang="zh-CN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跨平台：</a:t>
            </a:r>
            <a:r>
              <a:rPr lang="en-US" altLang="zh-CN" sz="2800" dirty="0"/>
              <a:t>Windows</a:t>
            </a:r>
            <a:r>
              <a:rPr lang="zh-CN" altLang="zh-CN" sz="2800" dirty="0"/>
              <a:t>、</a:t>
            </a:r>
            <a:r>
              <a:rPr lang="en-US" altLang="zh-CN" sz="2800" dirty="0"/>
              <a:t>Linux</a:t>
            </a:r>
            <a:r>
              <a:rPr lang="zh-CN" altLang="zh-CN" sz="2800" dirty="0"/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Android</a:t>
            </a:r>
            <a:r>
              <a:rPr lang="zh-CN" altLang="zh-CN" sz="2800" dirty="0"/>
              <a:t>、</a:t>
            </a:r>
            <a:r>
              <a:rPr lang="en-US" altLang="zh-CN" sz="2800" dirty="0"/>
              <a:t>Macintosh</a:t>
            </a:r>
            <a:r>
              <a:rPr lang="zh-CN" altLang="zh-CN" sz="2800" dirty="0"/>
              <a:t>、</a:t>
            </a:r>
            <a:r>
              <a:rPr lang="en-US" altLang="zh-CN" sz="2800" dirty="0"/>
              <a:t>Solaris</a:t>
            </a:r>
            <a:r>
              <a:rPr lang="zh-CN" altLang="zh-CN" sz="2800" dirty="0"/>
              <a:t>、</a:t>
            </a:r>
            <a:r>
              <a:rPr lang="en-US" altLang="zh-CN" sz="2800" dirty="0"/>
              <a:t>FreeBSD</a:t>
            </a:r>
            <a:r>
              <a:rPr lang="zh-CN" altLang="zh-CN" sz="2800" dirty="0"/>
              <a:t>、</a:t>
            </a:r>
            <a:r>
              <a:rPr lang="en-US" altLang="zh-CN" sz="2800" dirty="0" smtClean="0"/>
              <a:t>OS/2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/>
              <a:t>完全开源、免费</a:t>
            </a:r>
            <a:endParaRPr lang="en-US" altLang="zh-CN" sz="2800" dirty="0" smtClean="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/>
              <a:t>丰富的类库：</a:t>
            </a:r>
            <a:r>
              <a:rPr lang="zh-CN" altLang="zh-CN" sz="2800" dirty="0" smtClean="0"/>
              <a:t>文件</a:t>
            </a:r>
            <a:r>
              <a:rPr lang="zh-CN" altLang="zh-CN" sz="2800" dirty="0"/>
              <a:t>、线程、数据库、</a:t>
            </a:r>
            <a:r>
              <a:rPr lang="en-US" altLang="zh-CN" sz="2800" dirty="0"/>
              <a:t>WEB</a:t>
            </a:r>
            <a:r>
              <a:rPr lang="zh-CN" altLang="zh-CN" sz="2800" dirty="0"/>
              <a:t>、</a:t>
            </a:r>
            <a:r>
              <a:rPr lang="en-US" altLang="zh-CN" sz="2800" dirty="0"/>
              <a:t>CGI</a:t>
            </a:r>
            <a:r>
              <a:rPr lang="zh-CN" altLang="zh-CN" sz="2800" dirty="0"/>
              <a:t>、</a:t>
            </a:r>
            <a:r>
              <a:rPr lang="en-US" altLang="zh-CN" sz="2800" dirty="0"/>
              <a:t>FTP</a:t>
            </a:r>
            <a:r>
              <a:rPr lang="zh-CN" altLang="zh-CN" sz="2800" dirty="0"/>
              <a:t>、电子邮件、</a:t>
            </a:r>
            <a:r>
              <a:rPr lang="en-US" altLang="zh-CN" sz="2800" dirty="0"/>
              <a:t>XML</a:t>
            </a:r>
            <a:r>
              <a:rPr lang="zh-CN" altLang="zh-CN" sz="2800" dirty="0"/>
              <a:t>、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，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12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万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第三</a:t>
            </a:r>
            <a:r>
              <a:rPr kumimoji="1" lang="zh-CN" altLang="en-US" sz="2800" dirty="0" smtClean="0">
                <a:latin typeface="宋体" pitchFamily="2" charset="-122"/>
                <a:ea typeface="宋体" pitchFamily="2" charset="-122"/>
              </a:rPr>
              <a:t>方库</a:t>
            </a:r>
            <a:endParaRPr lang="en-US" altLang="zh-CN" sz="2800" dirty="0" smtClean="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/>
              <a:t>出身：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是类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的语言</a:t>
            </a:r>
            <a:endParaRPr lang="en-US" altLang="zh-CN" sz="2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7921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强大的类库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347075" cy="4319588"/>
          </a:xfrm>
          <a:ln>
            <a:solidFill>
              <a:srgbClr val="00B0F0"/>
            </a:solidFill>
          </a:ln>
        </p:spPr>
        <p:txBody>
          <a:bodyPr rtlCol="0">
            <a:normAutofit lnSpcReduction="10000"/>
          </a:bodyPr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在类库的支持下，几句话即可完成大任务</a:t>
            </a: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>
              <a:buFont typeface="Wingdings" panose="05000000000000000000" pitchFamily="2" charset="2"/>
              <a:buChar char="n"/>
              <a:defRPr/>
            </a:pPr>
            <a:r>
              <a:rPr lang="en-US" altLang="zh-CN" sz="2800" dirty="0" err="1"/>
              <a:t>Numpy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数值</a:t>
            </a:r>
            <a:r>
              <a:rPr lang="zh-CN" altLang="zh-CN" sz="2800" dirty="0" smtClean="0"/>
              <a:t>运算</a:t>
            </a:r>
            <a:r>
              <a:rPr lang="zh-CN" altLang="zh-CN" sz="2800" dirty="0"/>
              <a:t>类</a:t>
            </a:r>
            <a:r>
              <a:rPr lang="zh-CN" altLang="zh-CN" sz="2800" dirty="0" smtClean="0"/>
              <a:t>库</a:t>
            </a:r>
            <a:r>
              <a:rPr lang="zh-CN" altLang="en-US" sz="2800" dirty="0" smtClean="0"/>
              <a:t>，类似</a:t>
            </a:r>
            <a:r>
              <a:rPr lang="en-US" altLang="zh-CN" sz="2800" dirty="0" err="1" smtClean="0"/>
              <a:t>MatLab</a:t>
            </a:r>
            <a:endParaRPr lang="zh-CN" altLang="zh-CN" sz="2800" dirty="0"/>
          </a:p>
          <a:p>
            <a:pPr marL="457200" indent="-457200" algn="just">
              <a:buFont typeface="Wingdings" panose="05000000000000000000" pitchFamily="2" charset="2"/>
              <a:buChar char="n"/>
              <a:defRPr/>
            </a:pPr>
            <a:r>
              <a:rPr lang="en-US" altLang="zh-CN" sz="2800" dirty="0" err="1"/>
              <a:t>Scipy</a:t>
            </a:r>
            <a:r>
              <a:rPr lang="zh-CN" altLang="en-US" sz="2800" dirty="0"/>
              <a:t>：</a:t>
            </a:r>
            <a:r>
              <a:rPr lang="zh-CN" altLang="zh-CN" sz="2800" dirty="0"/>
              <a:t>科学计算类</a:t>
            </a:r>
            <a:r>
              <a:rPr lang="zh-CN" altLang="zh-CN" sz="2800" dirty="0" smtClean="0"/>
              <a:t>库</a:t>
            </a:r>
            <a:r>
              <a:rPr lang="zh-CN" altLang="en-US" sz="2800" dirty="0" smtClean="0"/>
              <a:t>，提供各种已经实现的算法</a:t>
            </a:r>
            <a:endParaRPr lang="zh-CN" altLang="zh-CN" sz="2800" dirty="0"/>
          </a:p>
          <a:p>
            <a:pPr marL="457200" indent="-457200" algn="just">
              <a:buFont typeface="Wingdings" panose="05000000000000000000" pitchFamily="2" charset="2"/>
              <a:buChar char="n"/>
              <a:defRPr/>
            </a:pPr>
            <a:r>
              <a:rPr lang="en-US" altLang="zh-CN" sz="2800" dirty="0" err="1"/>
              <a:t>Matplotlib</a:t>
            </a:r>
            <a:r>
              <a:rPr lang="zh-CN" altLang="en-US" sz="2800" dirty="0"/>
              <a:t>：</a:t>
            </a:r>
            <a:r>
              <a:rPr lang="zh-CN" altLang="zh-CN" sz="2800" dirty="0"/>
              <a:t>图形制作库</a:t>
            </a:r>
            <a:endParaRPr lang="en-US" altLang="zh-CN" sz="2800" dirty="0"/>
          </a:p>
          <a:p>
            <a:pPr marL="457200" indent="-457200" algn="just">
              <a:buFont typeface="Wingdings" panose="05000000000000000000" pitchFamily="2" charset="2"/>
              <a:buChar char="n"/>
              <a:defRPr/>
            </a:pPr>
            <a:r>
              <a:rPr lang="en-US" altLang="zh-CN" sz="2800" dirty="0"/>
              <a:t>Pandas</a:t>
            </a:r>
            <a:r>
              <a:rPr lang="zh-CN" altLang="en-US" sz="2800" dirty="0" smtClean="0"/>
              <a:t>：金融大</a:t>
            </a:r>
            <a:r>
              <a:rPr lang="zh-CN" altLang="en-US" sz="2800" dirty="0"/>
              <a:t>数据分析类</a:t>
            </a:r>
            <a:r>
              <a:rPr lang="zh-CN" altLang="en-US" sz="2800" dirty="0" smtClean="0"/>
              <a:t>库</a:t>
            </a:r>
            <a:endParaRPr lang="en-US" altLang="zh-CN" sz="2800" dirty="0" smtClean="0"/>
          </a:p>
          <a:p>
            <a:pPr marL="457200" indent="-457200" algn="just">
              <a:buFont typeface="Wingdings" panose="05000000000000000000" pitchFamily="2" charset="2"/>
              <a:buChar char="n"/>
              <a:defRPr/>
            </a:pPr>
            <a:r>
              <a:rPr lang="en-US" altLang="zh-CN" sz="2800" dirty="0" err="1" smtClean="0"/>
              <a:t>Sklearn</a:t>
            </a:r>
            <a:r>
              <a:rPr lang="zh-CN" altLang="en-US" sz="2800" dirty="0" smtClean="0"/>
              <a:t>机器学习</a:t>
            </a:r>
            <a:endParaRPr lang="en-US" altLang="zh-CN" sz="2800" dirty="0" smtClean="0"/>
          </a:p>
          <a:p>
            <a:pPr marL="457200" indent="-457200" algn="just">
              <a:buFont typeface="Wingdings" panose="05000000000000000000" pitchFamily="2" charset="2"/>
              <a:buChar char="n"/>
              <a:defRPr/>
            </a:pPr>
            <a:r>
              <a:rPr lang="en-US" altLang="zh-CN" sz="2800" dirty="0" err="1" smtClean="0"/>
              <a:t>TensorFlow</a:t>
            </a:r>
            <a:r>
              <a:rPr lang="zh-CN" altLang="en-US" sz="2800" dirty="0" smtClean="0"/>
              <a:t>深度学习</a:t>
            </a:r>
            <a:endParaRPr lang="en-US" altLang="zh-CN" sz="2800" dirty="0" smtClean="0"/>
          </a:p>
          <a:p>
            <a:pPr marL="457200" indent="-457200" algn="just"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/>
              <a:t>互联网类库，很容易建立网络通讯</a:t>
            </a:r>
            <a:endParaRPr lang="en-US" altLang="zh-CN" sz="2800" dirty="0"/>
          </a:p>
          <a:p>
            <a:pPr marL="457200" indent="-457200" algn="just">
              <a:buFont typeface="Wingdings" panose="05000000000000000000" pitchFamily="2" charset="2"/>
              <a:buChar char="n"/>
              <a:defRPr/>
            </a:pPr>
            <a:endParaRPr kumimoji="1" lang="en-US" altLang="zh-CN" sz="2800" dirty="0">
              <a:latin typeface="宋体" charset="-122"/>
              <a:hlinkClick r:id="rId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7921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看看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的强大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numpy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466" y="1340768"/>
            <a:ext cx="8347075" cy="1728192"/>
          </a:xfrm>
          <a:ln>
            <a:solidFill>
              <a:srgbClr val="00B0F0"/>
            </a:solidFill>
          </a:ln>
        </p:spPr>
        <p:txBody>
          <a:bodyPr rtlCol="0">
            <a:normAutofit/>
          </a:bodyPr>
          <a:lstStyle/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r>
              <a:rPr lang="en-US" altLang="zh-CN" sz="2800" dirty="0"/>
              <a:t>data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np.loadtxt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("c:\\python33\data.txt")   </a:t>
            </a:r>
            <a:endParaRPr lang="en-US" altLang="zh-CN" sz="2800" dirty="0" smtClean="0"/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r>
              <a:rPr kumimoji="1" lang="en-US" altLang="zh-CN" sz="2800" dirty="0">
                <a:latin typeface="宋体" charset="-122"/>
              </a:rPr>
              <a:t>1</a:t>
            </a:r>
            <a:r>
              <a:rPr kumimoji="1" lang="zh-CN" altLang="en-US" sz="2800" dirty="0" smtClean="0">
                <a:latin typeface="宋体" charset="-122"/>
              </a:rPr>
              <a:t>句话，完成数据文件读入矩阵</a:t>
            </a:r>
            <a:r>
              <a:rPr kumimoji="1" lang="en-US" altLang="zh-CN" sz="2800" dirty="0">
                <a:latin typeface="宋体" charset="-122"/>
              </a:rPr>
              <a:t>d</a:t>
            </a:r>
            <a:r>
              <a:rPr kumimoji="1" lang="en-US" altLang="zh-CN" sz="2800" dirty="0" smtClean="0">
                <a:latin typeface="宋体" charset="-122"/>
              </a:rPr>
              <a:t>ata</a:t>
            </a:r>
            <a:r>
              <a:rPr kumimoji="1" lang="zh-CN" altLang="en-US" sz="2800" dirty="0" smtClean="0">
                <a:latin typeface="宋体" charset="-122"/>
              </a:rPr>
              <a:t>中</a:t>
            </a:r>
            <a:endParaRPr kumimoji="1" lang="en-US" altLang="zh-CN" sz="2800" dirty="0" smtClean="0">
              <a:latin typeface="宋体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r>
              <a:rPr kumimoji="1" lang="en-US" altLang="zh-CN" sz="2800" dirty="0" err="1" smtClean="0">
                <a:latin typeface="宋体" charset="-122"/>
              </a:rPr>
              <a:t>np.linalg.svd</a:t>
            </a:r>
            <a:r>
              <a:rPr kumimoji="1" lang="en-US" altLang="zh-CN" sz="2800" dirty="0" smtClean="0">
                <a:latin typeface="宋体" charset="-122"/>
              </a:rPr>
              <a:t>(data)  #</a:t>
            </a:r>
            <a:r>
              <a:rPr kumimoji="1" lang="zh-CN" altLang="en-US" sz="2800" dirty="0" smtClean="0">
                <a:latin typeface="宋体" charset="-122"/>
              </a:rPr>
              <a:t>求特征值</a:t>
            </a:r>
            <a:endParaRPr kumimoji="1" lang="en-US" altLang="zh-CN" sz="2800" dirty="0" smtClean="0">
              <a:latin typeface="宋体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kumimoji="1" lang="en-US" altLang="zh-CN" sz="2800" dirty="0">
              <a:latin typeface="宋体" charset="-122"/>
              <a:hlinkClick r:id="rId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kumimoji="1" lang="en-US" altLang="zh-CN" sz="2800" dirty="0" smtClean="0">
              <a:latin typeface="宋体" charset="-122"/>
              <a:hlinkClick r:id="rId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kumimoji="1" lang="en-US" altLang="zh-CN" sz="2800" dirty="0">
              <a:latin typeface="宋体" charset="-122"/>
              <a:hlinkClick r:id="rId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01008"/>
            <a:ext cx="7664178" cy="2519314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0583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</a:rPr>
              <a:t>的矩阵特征值分析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1124744"/>
            <a:ext cx="7867841" cy="9361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400" dirty="0" smtClean="0"/>
              <a:t>图示：一个环境水样测得的色谱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DAD</a:t>
            </a:r>
            <a:r>
              <a:rPr lang="zh-CN" altLang="en-US" sz="2400" dirty="0" smtClean="0"/>
              <a:t>二维矩阵，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30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矩阵，用特征值分析其中含有几种化学物质</a:t>
            </a:r>
            <a:endParaRPr lang="zh-CN" altLang="zh-CN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2270121"/>
            <a:ext cx="4248473" cy="3823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</a:p>
          <a:p>
            <a:pPr marL="68263" indent="0">
              <a:buNone/>
            </a:pPr>
            <a:r>
              <a:rPr lang="en-US" altLang="zh-CN" sz="2400" dirty="0"/>
              <a:t>x=</a:t>
            </a:r>
            <a:r>
              <a:rPr lang="en-US" altLang="zh-CN" sz="2400" dirty="0" err="1"/>
              <a:t>np.loadtxt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r'E</a:t>
            </a:r>
            <a:r>
              <a:rPr lang="en-US" altLang="zh-CN" sz="2400" dirty="0"/>
              <a:t>:\teach\python</a:t>
            </a:r>
            <a:r>
              <a:rPr lang="zh-CN" altLang="en-US" sz="2400" dirty="0"/>
              <a:t>数学建模</a:t>
            </a:r>
            <a:r>
              <a:rPr lang="en-US" altLang="zh-CN" sz="2400" dirty="0"/>
              <a:t>\data\</a:t>
            </a:r>
            <a:r>
              <a:rPr lang="zh-CN" altLang="en-US" sz="2400" dirty="0"/>
              <a:t>环境检测</a:t>
            </a:r>
            <a:r>
              <a:rPr lang="en-US" altLang="zh-CN" sz="2400" dirty="0"/>
              <a:t>mix_2.txt')</a:t>
            </a:r>
          </a:p>
          <a:p>
            <a:pPr marL="68263" indent="0">
              <a:buNone/>
            </a:pPr>
            <a:r>
              <a:rPr lang="en-US" altLang="zh-CN" sz="2400" dirty="0"/>
              <a:t>B=</a:t>
            </a:r>
            <a:r>
              <a:rPr lang="en-US" altLang="zh-CN" sz="2400" dirty="0" err="1"/>
              <a:t>np.linalg.svd</a:t>
            </a:r>
            <a:r>
              <a:rPr lang="en-US" altLang="zh-CN" sz="2400" dirty="0"/>
              <a:t>(x)</a:t>
            </a:r>
          </a:p>
          <a:p>
            <a:pPr marL="68263" indent="0">
              <a:buNone/>
            </a:pPr>
            <a:r>
              <a:rPr lang="en-US" altLang="zh-CN" sz="2400" dirty="0"/>
              <a:t>lam=B[1]</a:t>
            </a:r>
          </a:p>
          <a:p>
            <a:pPr marL="68263" indent="0">
              <a:buNone/>
            </a:pPr>
            <a:r>
              <a:rPr lang="en-US" altLang="zh-CN" sz="2400" dirty="0"/>
              <a:t>res=[lam[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]/lam[i+1] 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(lam)-1)]</a:t>
            </a:r>
          </a:p>
          <a:p>
            <a:pPr marL="68263" indent="0">
              <a:buNone/>
            </a:pPr>
            <a:r>
              <a:rPr lang="en-US" altLang="zh-CN" sz="2400" dirty="0"/>
              <a:t>print(res)</a:t>
            </a:r>
            <a:endParaRPr lang="zh-CN" altLang="zh-CN" sz="2400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20888"/>
            <a:ext cx="3968766" cy="2703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5370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921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看看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的强大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矩阵运算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347075" cy="4319588"/>
          </a:xfrm>
          <a:ln>
            <a:solidFill>
              <a:srgbClr val="00B0F0"/>
            </a:solidFill>
          </a:ln>
        </p:spPr>
        <p:txBody>
          <a:bodyPr rtlCol="0">
            <a:normAutofit/>
          </a:bodyPr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矩阵运算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 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B 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为已知矩阵</a:t>
            </a: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加法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C=A+B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乘法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C=A.dot(B)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转置：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C=A.T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逆</a:t>
            </a:r>
            <a:r>
              <a:rPr lang="en-US" altLang="zh-CN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: C=</a:t>
            </a:r>
            <a:r>
              <a:rPr lang="en-US" altLang="zh-CN" sz="2800" b="0" kern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np.linalg</a:t>
            </a:r>
            <a:r>
              <a:rPr lang="en-US" altLang="zh-CN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 .</a:t>
            </a:r>
            <a:r>
              <a:rPr lang="en-US" altLang="zh-CN" sz="2800" b="0" kern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inv</a:t>
            </a:r>
            <a:r>
              <a:rPr lang="en-US" altLang="zh-CN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 (A)</a:t>
            </a:r>
            <a:endParaRPr lang="zh-CN" altLang="zh-CN" sz="2800" b="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792163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看看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的强大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matplotlib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8347075" cy="3095625"/>
          </a:xfrm>
          <a:ln>
            <a:solidFill>
              <a:srgbClr val="00B0F0"/>
            </a:solidFill>
          </a:ln>
        </p:spPr>
        <p:txBody>
          <a:bodyPr rtlCol="0">
            <a:normAutofit fontScale="92500" lnSpcReduction="20000"/>
          </a:bodyPr>
          <a:lstStyle/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np</a:t>
            </a:r>
            <a:endParaRPr lang="en-US" altLang="zh-CN" sz="2800" dirty="0" smtClean="0"/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r>
              <a:rPr lang="en-US" altLang="zh-CN" sz="2800" dirty="0" smtClean="0"/>
              <a:t>from </a:t>
            </a:r>
            <a:r>
              <a:rPr lang="en-US" altLang="zh-CN" sz="2800" dirty="0" err="1"/>
              <a:t>pylab</a:t>
            </a:r>
            <a:r>
              <a:rPr lang="en-US" altLang="zh-CN" sz="2800" dirty="0"/>
              <a:t> import </a:t>
            </a:r>
            <a:r>
              <a:rPr lang="en-US" altLang="zh-CN" sz="2800" dirty="0" smtClean="0"/>
              <a:t>*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r>
              <a:rPr lang="en-US" altLang="zh-CN" sz="2800" dirty="0" smtClean="0"/>
              <a:t>x=</a:t>
            </a:r>
            <a:r>
              <a:rPr lang="en-US" altLang="zh-CN" sz="2800" dirty="0" err="1" smtClean="0"/>
              <a:t>np.linspace</a:t>
            </a:r>
            <a:r>
              <a:rPr lang="en-US" altLang="zh-CN" sz="2800" dirty="0"/>
              <a:t>(-np.pi,np.pi,100</a:t>
            </a:r>
            <a:r>
              <a:rPr lang="en-US" altLang="zh-CN" sz="2800" dirty="0" smtClean="0"/>
              <a:t>)  #</a:t>
            </a:r>
            <a:r>
              <a:rPr lang="zh-CN" altLang="en-US" sz="2800" dirty="0" smtClean="0"/>
              <a:t>采样点</a:t>
            </a:r>
            <a:endParaRPr lang="en-US" altLang="zh-CN" sz="2800" dirty="0" smtClean="0"/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r>
              <a:rPr lang="en-US" altLang="zh-CN" sz="2800" dirty="0" err="1" smtClean="0"/>
              <a:t>sin,cos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np.sin</a:t>
            </a:r>
            <a:r>
              <a:rPr lang="en-US" altLang="zh-CN" sz="2800" dirty="0"/>
              <a:t>(x), </a:t>
            </a:r>
            <a:r>
              <a:rPr lang="en-US" altLang="zh-CN" sz="2800" dirty="0" err="1"/>
              <a:t>np.cos</a:t>
            </a:r>
            <a:r>
              <a:rPr lang="en-US" altLang="zh-CN" sz="2800" dirty="0"/>
              <a:t>(x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r>
              <a:rPr lang="en-US" altLang="zh-CN" sz="2800" dirty="0" smtClean="0"/>
              <a:t>plot(</a:t>
            </a:r>
            <a:r>
              <a:rPr lang="en-US" altLang="zh-CN" sz="2800" dirty="0" err="1" smtClean="0"/>
              <a:t>x,sin,color</a:t>
            </a:r>
            <a:r>
              <a:rPr lang="en-US" altLang="zh-CN" sz="2800" dirty="0"/>
              <a:t>='blue',</a:t>
            </a:r>
            <a:r>
              <a:rPr lang="en-US" altLang="zh-CN" sz="2800" dirty="0" err="1"/>
              <a:t>linewidth</a:t>
            </a:r>
            <a:r>
              <a:rPr lang="en-US" altLang="zh-CN" sz="2800" dirty="0"/>
              <a:t>=2.0, </a:t>
            </a:r>
            <a:r>
              <a:rPr lang="en-US" altLang="zh-CN" sz="2800" dirty="0" err="1"/>
              <a:t>linestyle</a:t>
            </a:r>
            <a:r>
              <a:rPr lang="en-US" altLang="zh-CN" sz="2800" dirty="0"/>
              <a:t>='-') </a:t>
            </a:r>
            <a:r>
              <a:rPr lang="en-US" altLang="zh-CN" sz="2800" dirty="0" smtClean="0"/>
              <a:t>plot(</a:t>
            </a:r>
            <a:r>
              <a:rPr lang="en-US" altLang="zh-CN" sz="2800" dirty="0" err="1" smtClean="0"/>
              <a:t>x,cos,color</a:t>
            </a:r>
            <a:r>
              <a:rPr lang="en-US" altLang="zh-CN" sz="2800" dirty="0"/>
              <a:t>='red',</a:t>
            </a:r>
            <a:r>
              <a:rPr lang="en-US" altLang="zh-CN" sz="2800" dirty="0" err="1"/>
              <a:t>linewidth</a:t>
            </a:r>
            <a:r>
              <a:rPr lang="en-US" altLang="zh-CN" sz="2800" dirty="0"/>
              <a:t>=2.0, </a:t>
            </a:r>
            <a:r>
              <a:rPr lang="en-US" altLang="zh-CN" sz="2800" dirty="0" err="1"/>
              <a:t>linestyle</a:t>
            </a:r>
            <a:r>
              <a:rPr lang="en-US" altLang="zh-CN" sz="2800" dirty="0"/>
              <a:t>='-.') </a:t>
            </a:r>
            <a:r>
              <a:rPr lang="en-US" altLang="zh-CN" sz="2800" dirty="0" smtClean="0"/>
              <a:t>show()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zh-CN" altLang="zh-CN" sz="2800" dirty="0"/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34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37" y="1916832"/>
            <a:ext cx="60356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5681</TotalTime>
  <Words>1241</Words>
  <Application>Microsoft Office PowerPoint</Application>
  <PresentationFormat>全屏显示(4:3)</PresentationFormat>
  <Paragraphs>187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华文新魏</vt:lpstr>
      <vt:lpstr>宋体</vt:lpstr>
      <vt:lpstr>Arial</vt:lpstr>
      <vt:lpstr>Bodoni MT Black</vt:lpstr>
      <vt:lpstr>Calibri</vt:lpstr>
      <vt:lpstr>Wingdings</vt:lpstr>
      <vt:lpstr>主题1</vt:lpstr>
      <vt:lpstr>Python的作用</vt:lpstr>
      <vt:lpstr>为什么用python？Python优点</vt:lpstr>
      <vt:lpstr>Python的优点</vt:lpstr>
      <vt:lpstr>Python优点</vt:lpstr>
      <vt:lpstr>强大的类库</vt:lpstr>
      <vt:lpstr>看看Python的强大--numpy</vt:lpstr>
      <vt:lpstr>python的矩阵特征值分析</vt:lpstr>
      <vt:lpstr>看看Python的强大—numpy  矩阵运算</vt:lpstr>
      <vt:lpstr>看看Python的强大--matplotlib</vt:lpstr>
      <vt:lpstr>看看Python的强大--matplotlib</vt:lpstr>
      <vt:lpstr>看看Python的强大--matplotlib</vt:lpstr>
      <vt:lpstr>看看Python的强大--scipy</vt:lpstr>
      <vt:lpstr>看看Python的强大--scipy</vt:lpstr>
      <vt:lpstr>看看Python的强大--scipy</vt:lpstr>
      <vt:lpstr>空间降维数据可视化</vt:lpstr>
      <vt:lpstr>SCIPY 非线性方程组求解  </vt:lpstr>
      <vt:lpstr>SCIPY 微分方程组求解  </vt:lpstr>
      <vt:lpstr>看看Python的强大</vt:lpstr>
      <vt:lpstr>关于运算速度</vt:lpstr>
      <vt:lpstr>运算速度的比较—直接的python</vt:lpstr>
      <vt:lpstr>运算速度的比较—使用np库</vt:lpstr>
      <vt:lpstr>运算速度的比较—使用数值表达式库</vt:lpstr>
      <vt:lpstr>运算速度的比较—使用数值表达式库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281</cp:revision>
  <dcterms:created xsi:type="dcterms:W3CDTF">2010-02-28T17:17:53Z</dcterms:created>
  <dcterms:modified xsi:type="dcterms:W3CDTF">2019-09-01T13:29:08Z</dcterms:modified>
</cp:coreProperties>
</file>