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1"/>
  </p:notesMasterIdLst>
  <p:sldIdLst>
    <p:sldId id="256" r:id="rId2"/>
    <p:sldId id="306" r:id="rId3"/>
    <p:sldId id="313" r:id="rId4"/>
    <p:sldId id="308" r:id="rId5"/>
    <p:sldId id="309" r:id="rId6"/>
    <p:sldId id="310" r:id="rId7"/>
    <p:sldId id="312" r:id="rId8"/>
    <p:sldId id="314" r:id="rId9"/>
    <p:sldId id="315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4"/>
    <a:srgbClr val="000096"/>
    <a:srgbClr val="0000A8"/>
    <a:srgbClr val="00FFA8"/>
    <a:srgbClr val="006699"/>
    <a:srgbClr val="CC0099"/>
    <a:srgbClr val="A7D9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04592A4-E237-4A56-9CB9-39DC0234BDB2}" type="datetimeFigureOut">
              <a:rPr lang="zh-CN" altLang="en-US"/>
              <a:pPr>
                <a:defRPr/>
              </a:pPr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41A3E1-9B29-4EC3-8654-927667BFF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60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4"/>
          <p:cNvSpPr>
            <a:spLocks noChangeArrowheads="1"/>
          </p:cNvSpPr>
          <p:nvPr/>
        </p:nvSpPr>
        <p:spPr bwMode="gray">
          <a:xfrm>
            <a:off x="0" y="3132138"/>
            <a:ext cx="9144000" cy="3725862"/>
          </a:xfrm>
          <a:prstGeom prst="rect">
            <a:avLst/>
          </a:prstGeom>
          <a:gradFill rotWithShape="1">
            <a:gsLst>
              <a:gs pos="0">
                <a:srgbClr val="003569"/>
              </a:gs>
              <a:gs pos="100000">
                <a:srgbClr val="417EB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Line 65"/>
          <p:cNvSpPr>
            <a:spLocks noChangeShapeType="1"/>
          </p:cNvSpPr>
          <p:nvPr/>
        </p:nvSpPr>
        <p:spPr bwMode="gray">
          <a:xfrm>
            <a:off x="0" y="3125788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46"/>
          <p:cNvSpPr txBox="1">
            <a:spLocks noChangeArrowheads="1"/>
          </p:cNvSpPr>
          <p:nvPr/>
        </p:nvSpPr>
        <p:spPr bwMode="auto">
          <a:xfrm>
            <a:off x="0" y="6537325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83415D4A-526D-4DC9-BF32-C7B8DBFED9D6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32363" y="4929188"/>
            <a:ext cx="371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000" b="1" smtClean="0">
                <a:solidFill>
                  <a:schemeClr val="bg1"/>
                </a:solidFill>
              </a:rPr>
              <a:t>pshcong@tongji.edu.cn</a:t>
            </a:r>
            <a:endParaRPr lang="zh-CN" altLang="en-US" sz="2000" b="1" smtClean="0">
              <a:solidFill>
                <a:schemeClr val="bg1"/>
              </a:solidFill>
            </a:endParaRPr>
          </a:p>
        </p:txBody>
      </p:sp>
      <p:pic>
        <p:nvPicPr>
          <p:cNvPr id="8" name="Picture 8" descr="http://www.rrcap.unep.org/userfiles/image/200px-Tongji_University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85750"/>
            <a:ext cx="1905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1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406525"/>
            <a:ext cx="7508875" cy="1470025"/>
          </a:xfrm>
        </p:spPr>
        <p:txBody>
          <a:bodyPr anchor="ctr"/>
          <a:lstStyle>
            <a:lvl1pPr algn="r">
              <a:defRPr sz="48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88112" name="Rectangle 4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1063" y="3357562"/>
            <a:ext cx="5205412" cy="1085859"/>
          </a:xfrm>
        </p:spPr>
        <p:txBody>
          <a:bodyPr/>
          <a:lstStyle>
            <a:lvl1pPr marL="0" indent="0" algn="r">
              <a:spcBef>
                <a:spcPct val="20000"/>
              </a:spcBef>
              <a:buClrTx/>
              <a:buFontTx/>
              <a:buNone/>
              <a:defRPr sz="2400">
                <a:solidFill>
                  <a:schemeClr val="bg1"/>
                </a:solidFill>
                <a:latin typeface="Bodoni MT Black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3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/>
        </p:nvCxnSpPr>
        <p:spPr bwMode="auto">
          <a:xfrm>
            <a:off x="571500" y="6858000"/>
            <a:ext cx="18573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buClr>
                <a:srgbClr val="FF9900"/>
              </a:buCl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95025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2613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8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/>
          <p:cNvSpPr>
            <a:spLocks noChangeArrowheads="1"/>
          </p:cNvSpPr>
          <p:nvPr/>
        </p:nvSpPr>
        <p:spPr bwMode="gray">
          <a:xfrm>
            <a:off x="0" y="6375400"/>
            <a:ext cx="9144000" cy="482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Line 56"/>
          <p:cNvSpPr>
            <a:spLocks noChangeShapeType="1"/>
          </p:cNvSpPr>
          <p:nvPr/>
        </p:nvSpPr>
        <p:spPr bwMode="gray">
          <a:xfrm>
            <a:off x="0" y="6369050"/>
            <a:ext cx="91440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1412875"/>
            <a:ext cx="82931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29" name="Text Box 45"/>
          <p:cNvSpPr txBox="1">
            <a:spLocks noChangeArrowheads="1"/>
          </p:cNvSpPr>
          <p:nvPr/>
        </p:nvSpPr>
        <p:spPr bwMode="ltGray">
          <a:xfrm>
            <a:off x="8621713" y="6453188"/>
            <a:ext cx="485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fld id="{6FD76A5C-5101-48E2-B4FF-7E96E16CB41A}" type="slidenum">
              <a:rPr lang="en-US" altLang="zh-CN" sz="1400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1400" b="1" smtClean="0">
              <a:solidFill>
                <a:schemeClr val="bg1"/>
              </a:solidFill>
            </a:endParaRPr>
          </a:p>
        </p:txBody>
      </p:sp>
      <p:sp>
        <p:nvSpPr>
          <p:cNvPr id="1030" name="Rectangle 46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39700"/>
            <a:ext cx="8275638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4763" y="6416675"/>
            <a:ext cx="3205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 err="1" smtClean="0">
                <a:solidFill>
                  <a:schemeClr val="bg1"/>
                </a:solidFill>
              </a:rPr>
              <a:t>Tongji</a:t>
            </a:r>
            <a:r>
              <a:rPr lang="en-US" altLang="zh-CN" b="1" dirty="0" smtClean="0">
                <a:solidFill>
                  <a:schemeClr val="bg1"/>
                </a:solidFill>
              </a:rPr>
              <a:t> University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32" name="Picture 9" descr="tongji university lo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15888"/>
            <a:ext cx="2124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1907704" y="6381328"/>
            <a:ext cx="70567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0" dirty="0" smtClean="0">
                <a:solidFill>
                  <a:srgbClr val="FFFF00"/>
                </a:solidFill>
              </a:rPr>
              <a:t>http://cal.tongji.edu.cn/IT </a:t>
            </a:r>
            <a:r>
              <a:rPr lang="en-US" altLang="zh-CN" sz="2400" dirty="0" smtClean="0">
                <a:solidFill>
                  <a:srgbClr val="FFFF00"/>
                </a:solidFill>
              </a:rPr>
              <a:t>pshcong@tongji.edu.cn</a:t>
            </a:r>
            <a:endParaRPr lang="zh-CN" altLang="en-US" sz="2400" dirty="0" smtClean="0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3" r:id="rId3"/>
    <p:sldLayoutId id="2147483924" r:id="rId4"/>
    <p:sldLayoutId id="2147483925" r:id="rId5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400" b="1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22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FF9900"/>
        </a:buClr>
        <a:buChar char="•"/>
        <a:defRPr sz="16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hlink"/>
        </a:buClr>
        <a:buChar char="•"/>
        <a:defRPr sz="2000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download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 smtClean="0"/>
              <a:t>Python</a:t>
            </a:r>
            <a:r>
              <a:rPr lang="zh-CN" altLang="en-US" dirty="0" smtClean="0"/>
              <a:t>编程环境</a:t>
            </a:r>
          </a:p>
        </p:txBody>
      </p:sp>
      <p:sp>
        <p:nvSpPr>
          <p:cNvPr id="4099" name="副标题 2"/>
          <p:cNvSpPr>
            <a:spLocks noGrp="1"/>
          </p:cNvSpPr>
          <p:nvPr>
            <p:ph type="subTitle" sz="quarter" idx="1"/>
          </p:nvPr>
        </p:nvSpPr>
        <p:spPr>
          <a:xfrm>
            <a:off x="3421063" y="3357563"/>
            <a:ext cx="5205412" cy="10858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latin typeface="Bodoni MT Black"/>
              </a:rPr>
              <a:t>  教师：丛培盛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7166" y="18864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简介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39552" y="1103040"/>
            <a:ext cx="8147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荷兰人 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Guido van </a:t>
            </a:r>
            <a:r>
              <a:rPr kumimoji="1" lang="en-US" altLang="zh-CN" sz="2400" b="1" dirty="0" err="1" smtClean="0">
                <a:solidFill>
                  <a:schemeClr val="tx1"/>
                </a:solidFill>
                <a:latin typeface="宋体" charset="-122"/>
              </a:rPr>
              <a:t>Rossum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 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发明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格式严格，以追求可读性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属于解释语言   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有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2.x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和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3.x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两种版本，不兼容。课程使用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3.x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两种界面运行：命令行界面和图形用户界面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IDLE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宋体" charset="-122"/>
              </a:rPr>
              <a:t>，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宋体" charset="-122"/>
              </a:rPr>
              <a:t>&gt;&gt;&gt;</a:t>
            </a:r>
            <a:endParaRPr kumimoji="1" lang="en-US" altLang="zh-CN" sz="2400" b="1" dirty="0" smtClean="0">
              <a:solidFill>
                <a:schemeClr val="tx1"/>
              </a:solidFill>
              <a:latin typeface="宋体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75" y="3961671"/>
            <a:ext cx="64484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09120"/>
            <a:ext cx="65246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1115616" y="5428521"/>
            <a:ext cx="504056" cy="30473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097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54" y="2986262"/>
            <a:ext cx="8562975" cy="3219450"/>
          </a:xfrm>
          <a:prstGeom prst="rect">
            <a:avLst/>
          </a:prstGeom>
        </p:spPr>
      </p:pic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444" y="260648"/>
            <a:ext cx="7959634" cy="6983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开发环境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82774" y="1098610"/>
            <a:ext cx="8424936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457200" indent="-457200" algn="just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宋体" charset="-122"/>
                <a:hlinkClick r:id="rId3"/>
              </a:rPr>
              <a:t>推荐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charset="-122"/>
                <a:hlinkClick r:id="rId3"/>
              </a:rPr>
              <a:t>anaconda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宋体" charset="-122"/>
                <a:hlinkClick r:id="rId3"/>
              </a:rPr>
              <a:t>：集成好，大多数包都包括</a:t>
            </a:r>
            <a:endParaRPr kumimoji="1" lang="en-US" altLang="zh-CN" sz="2800" b="1" dirty="0" smtClean="0">
              <a:solidFill>
                <a:schemeClr val="tx1"/>
              </a:solidFill>
              <a:latin typeface="宋体" charset="-122"/>
              <a:hlinkClick r:id="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/>
                </a:solidFill>
                <a:latin typeface="宋体" charset="-122"/>
                <a:hlinkClick r:id="rId4"/>
              </a:rPr>
              <a:t>https://www.anaconda.com/download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charset="-122"/>
                <a:hlinkClick r:id="rId4"/>
              </a:rPr>
              <a:t>/</a:t>
            </a:r>
            <a:endParaRPr kumimoji="1" lang="en-US" altLang="zh-CN" sz="2800" b="1" dirty="0" smtClean="0">
              <a:solidFill>
                <a:schemeClr val="tx1"/>
              </a:solidFill>
              <a:latin typeface="宋体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宋体" charset="-122"/>
                <a:hlinkClick r:id="rId3"/>
              </a:rPr>
              <a:t>百度   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宋体" charset="-122"/>
                <a:hlinkClick r:id="rId3"/>
              </a:rPr>
              <a:t>anaconda</a:t>
            </a:r>
            <a:endParaRPr kumimoji="1" lang="en-US" altLang="zh-CN" sz="2800" b="1" dirty="0">
              <a:solidFill>
                <a:schemeClr val="tx1"/>
              </a:solidFill>
              <a:latin typeface="宋体" charset="-122"/>
              <a:hlinkClick r:id="rId3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1115616" y="3501008"/>
            <a:ext cx="3096344" cy="2448272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53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6978" y="131550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运行环境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Anaconda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之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spyder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20707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5696" y="3916550"/>
            <a:ext cx="936104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代码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136" y="5157192"/>
            <a:ext cx="936104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命令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6296" y="3573016"/>
            <a:ext cx="1250316" cy="4001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变量值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089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328229" y="260648"/>
            <a:ext cx="7982489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zh-CN" altLang="en-US" dirty="0" smtClean="0"/>
              <a:t>使用</a:t>
            </a:r>
            <a:r>
              <a:rPr lang="en-US" altLang="zh-CN" dirty="0"/>
              <a:t>VS</a:t>
            </a:r>
            <a:r>
              <a:rPr lang="zh-CN" altLang="en-US" dirty="0"/>
              <a:t>编</a:t>
            </a:r>
            <a:r>
              <a:rPr lang="en-US" altLang="zh-CN" dirty="0" err="1"/>
              <a:t>Py</a:t>
            </a:r>
            <a:r>
              <a:rPr lang="zh-CN" altLang="en-US" dirty="0"/>
              <a:t>程序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5582" y="1023295"/>
            <a:ext cx="8208913" cy="492598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Microsoft Visual Studio</a:t>
            </a:r>
            <a:r>
              <a:rPr lang="zh-CN" altLang="zh-CN" sz="2800" dirty="0"/>
              <a:t>是一个功能非常强大的集程序开发、调试与一身编程</a:t>
            </a:r>
            <a:r>
              <a:rPr lang="zh-CN" altLang="zh-CN" sz="2800" dirty="0" smtClean="0"/>
              <a:t>环境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 smtClean="0"/>
              <a:t>微软</a:t>
            </a:r>
            <a:r>
              <a:rPr lang="zh-CN" altLang="zh-CN" sz="2800" dirty="0"/>
              <a:t>在其中除了支持</a:t>
            </a:r>
            <a:r>
              <a:rPr lang="en-US" altLang="zh-CN" sz="2800" dirty="0"/>
              <a:t>C++</a:t>
            </a:r>
            <a:r>
              <a:rPr lang="zh-CN" altLang="zh-CN" sz="2800" dirty="0"/>
              <a:t>、</a:t>
            </a:r>
            <a:r>
              <a:rPr lang="en-US" altLang="zh-CN" sz="2800" dirty="0"/>
              <a:t>C#</a:t>
            </a:r>
            <a:r>
              <a:rPr lang="zh-CN" altLang="zh-CN" sz="2800" dirty="0"/>
              <a:t>、</a:t>
            </a:r>
            <a:r>
              <a:rPr lang="en-US" altLang="zh-CN" sz="2800" dirty="0"/>
              <a:t>VB</a:t>
            </a:r>
            <a:r>
              <a:rPr lang="zh-CN" altLang="zh-CN" sz="2800" dirty="0"/>
              <a:t>开发程序外，也留下了支持其他语言开发程序的</a:t>
            </a:r>
            <a:r>
              <a:rPr lang="zh-CN" altLang="zh-CN" sz="2800" dirty="0" smtClean="0"/>
              <a:t>接口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 smtClean="0"/>
              <a:t>这</a:t>
            </a:r>
            <a:r>
              <a:rPr lang="zh-CN" altLang="zh-CN" sz="2800" dirty="0"/>
              <a:t>其中就包括对</a:t>
            </a:r>
            <a:r>
              <a:rPr lang="en-US" altLang="zh-CN" sz="2800" dirty="0"/>
              <a:t>Python</a:t>
            </a:r>
            <a:r>
              <a:rPr lang="zh-CN" altLang="zh-CN" sz="2800" dirty="0"/>
              <a:t>开发的支持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zh-CN" sz="2800" dirty="0" smtClean="0"/>
              <a:t>在</a:t>
            </a:r>
            <a:r>
              <a:rPr lang="zh-CN" altLang="zh-CN" sz="2800" dirty="0"/>
              <a:t>安装微软</a:t>
            </a:r>
            <a:r>
              <a:rPr lang="en-US" altLang="zh-CN" sz="2800" dirty="0"/>
              <a:t>Visual Studio</a:t>
            </a:r>
            <a:r>
              <a:rPr lang="zh-CN" altLang="zh-CN" sz="2800" dirty="0"/>
              <a:t>后，只需在</a:t>
            </a:r>
            <a:r>
              <a:rPr lang="en-US" altLang="zh-CN" sz="2800" dirty="0"/>
              <a:t>Visual Studio</a:t>
            </a:r>
            <a:r>
              <a:rPr lang="zh-CN" altLang="zh-CN" sz="2800" dirty="0"/>
              <a:t>上安装</a:t>
            </a:r>
            <a:r>
              <a:rPr lang="en-US" altLang="zh-CN" sz="2800" dirty="0"/>
              <a:t>PTVS</a:t>
            </a:r>
            <a:r>
              <a:rPr lang="zh-CN" altLang="zh-CN" sz="2800" dirty="0"/>
              <a:t>（</a:t>
            </a:r>
            <a:r>
              <a:rPr lang="en-US" altLang="zh-CN" sz="2800" dirty="0"/>
              <a:t>Python Tools for Visual Studio</a:t>
            </a:r>
            <a:r>
              <a:rPr lang="zh-CN" altLang="zh-CN" sz="2800" dirty="0"/>
              <a:t>）插件，就可以在</a:t>
            </a:r>
            <a:r>
              <a:rPr lang="en-US" altLang="zh-CN" sz="2800" dirty="0"/>
              <a:t>VS</a:t>
            </a:r>
            <a:r>
              <a:rPr lang="zh-CN" altLang="zh-CN" sz="2800" dirty="0"/>
              <a:t>中方便编写</a:t>
            </a:r>
            <a:r>
              <a:rPr lang="en-US" altLang="zh-CN" sz="2800" dirty="0"/>
              <a:t>Python</a:t>
            </a:r>
            <a:r>
              <a:rPr lang="zh-CN" altLang="zh-CN" sz="2800" dirty="0" smtClean="0"/>
              <a:t>程序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 smtClean="0"/>
              <a:t>但目前最高版本的不支持，跟不上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505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52" y="116632"/>
            <a:ext cx="8229600" cy="7607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VS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编写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程序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91103"/>
            <a:ext cx="8208912" cy="5256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2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126"/>
          <p:cNvSpPr txBox="1">
            <a:spLocks noChangeArrowheads="1"/>
          </p:cNvSpPr>
          <p:nvPr/>
        </p:nvSpPr>
        <p:spPr bwMode="auto">
          <a:xfrm>
            <a:off x="179512" y="260648"/>
            <a:ext cx="7982489" cy="71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2pPr>
            <a:lvl3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3pPr>
            <a:lvl4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4pPr>
            <a:lvl5pPr eaLnBrk="0" hangingPunct="0">
              <a:lnSpc>
                <a:spcPct val="95000"/>
              </a:lnSpc>
              <a:defRPr sz="3600" b="1">
                <a:solidFill>
                  <a:schemeClr val="accent1"/>
                </a:solidFill>
              </a:defRPr>
            </a:lvl5pPr>
            <a:lvl6pPr marL="4572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6pPr>
            <a:lvl7pPr marL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7pPr>
            <a:lvl8pPr marL="13716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8pPr>
            <a:lvl9pPr marL="18288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</a:defRPr>
            </a:lvl9pPr>
          </a:lstStyle>
          <a:p>
            <a:r>
              <a:rPr lang="en-US" altLang="zh-CN" dirty="0" smtClean="0"/>
              <a:t>python</a:t>
            </a:r>
            <a:r>
              <a:rPr lang="zh-CN" altLang="en-US" dirty="0" smtClean="0"/>
              <a:t>库更新</a:t>
            </a:r>
            <a:r>
              <a:rPr lang="en-US" altLang="zh-CN" dirty="0" smtClean="0"/>
              <a:t>--anaconda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124744"/>
            <a:ext cx="8568952" cy="525658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11163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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3" pitchFamily="18" charset="2"/>
              <a:buChar char="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13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zh-CN" altLang="en-US" sz="2400" dirty="0" smtClean="0"/>
              <a:t>运行</a:t>
            </a:r>
            <a:r>
              <a:rPr lang="en-US" altLang="zh-CN" sz="2400" dirty="0" smtClean="0"/>
              <a:t>prompt</a:t>
            </a:r>
            <a:r>
              <a:rPr lang="zh-CN" altLang="zh-CN" sz="2400" dirty="0" smtClean="0"/>
              <a:t>，用</a:t>
            </a:r>
            <a:r>
              <a:rPr lang="zh-CN" altLang="zh-CN" sz="2400" dirty="0"/>
              <a:t>以下</a:t>
            </a:r>
            <a:r>
              <a:rPr lang="en-US" altLang="zh-CN" sz="2400" dirty="0"/>
              <a:t>3</a:t>
            </a:r>
            <a:r>
              <a:rPr lang="zh-CN" altLang="zh-CN" sz="2400" dirty="0"/>
              <a:t>条命令可分别完成软件安装情况列表、安装、升级：</a:t>
            </a:r>
          </a:p>
          <a:p>
            <a:r>
              <a:rPr lang="en-US" altLang="zh-CN" sz="2400" dirty="0"/>
              <a:t>pip list</a:t>
            </a:r>
            <a:endParaRPr lang="zh-CN" altLang="zh-CN" sz="2400" dirty="0"/>
          </a:p>
          <a:p>
            <a:r>
              <a:rPr lang="en-US" altLang="zh-CN" sz="2400" dirty="0"/>
              <a:t>pip install </a:t>
            </a:r>
            <a:r>
              <a:rPr lang="zh-CN" altLang="zh-CN" sz="2400" dirty="0"/>
              <a:t>包名称</a:t>
            </a:r>
          </a:p>
          <a:p>
            <a:r>
              <a:rPr lang="en-US" altLang="zh-CN" sz="2400" dirty="0"/>
              <a:t>pip install --upgrade </a:t>
            </a:r>
            <a:r>
              <a:rPr lang="zh-CN" altLang="zh-CN" sz="2400" dirty="0"/>
              <a:t>包</a:t>
            </a:r>
            <a:r>
              <a:rPr lang="zh-CN" altLang="zh-CN" sz="2400" dirty="0" smtClean="0"/>
              <a:t>名称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/>
              <a:t>pip</a:t>
            </a:r>
            <a:r>
              <a:rPr lang="zh-CN" altLang="en-US" sz="2400" dirty="0" smtClean="0"/>
              <a:t>不</a:t>
            </a:r>
            <a:r>
              <a:rPr lang="zh-CN" altLang="zh-CN" sz="2400" dirty="0" smtClean="0"/>
              <a:t>检查</a:t>
            </a:r>
            <a:r>
              <a:rPr lang="zh-CN" altLang="zh-CN" sz="2400" dirty="0"/>
              <a:t>各包之间的依赖性</a:t>
            </a:r>
            <a:r>
              <a:rPr lang="zh-CN" altLang="zh-CN" sz="2400" dirty="0" smtClean="0"/>
              <a:t>，可能</a:t>
            </a:r>
            <a:r>
              <a:rPr lang="zh-CN" altLang="zh-CN" sz="2400" dirty="0"/>
              <a:t>会导致安装失败</a:t>
            </a:r>
            <a:r>
              <a:rPr lang="zh-CN" altLang="zh-CN" sz="2400" dirty="0" smtClean="0"/>
              <a:t>，</a:t>
            </a:r>
            <a:r>
              <a:rPr lang="zh-CN" altLang="en-US" sz="2400" dirty="0"/>
              <a:t>此时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可以使用下面的令行</a:t>
            </a:r>
          </a:p>
          <a:p>
            <a:r>
              <a:rPr lang="en-US" altLang="zh-CN" sz="2400" dirty="0" err="1"/>
              <a:t>conda</a:t>
            </a:r>
            <a:r>
              <a:rPr lang="en-US" altLang="zh-CN" sz="2400" dirty="0"/>
              <a:t> install </a:t>
            </a:r>
            <a:r>
              <a:rPr lang="zh-CN" altLang="zh-CN" sz="2400" dirty="0"/>
              <a:t>包名称</a:t>
            </a:r>
          </a:p>
          <a:p>
            <a:r>
              <a:rPr lang="zh-CN" altLang="zh-CN" sz="2400" dirty="0"/>
              <a:t>来完成指定包的安装</a:t>
            </a:r>
            <a:r>
              <a:rPr lang="zh-CN" altLang="zh-CN" sz="2400" dirty="0" smtClean="0"/>
              <a:t>，如</a:t>
            </a:r>
            <a:r>
              <a:rPr lang="zh-CN" altLang="en-US" sz="2400" dirty="0" smtClean="0"/>
              <a:t>：</a:t>
            </a:r>
            <a:endParaRPr lang="zh-CN" altLang="zh-CN" sz="2400" dirty="0"/>
          </a:p>
          <a:p>
            <a:r>
              <a:rPr lang="en-US" altLang="zh-CN" sz="2400" dirty="0" err="1"/>
              <a:t>conda</a:t>
            </a:r>
            <a:r>
              <a:rPr lang="en-US" altLang="zh-CN" sz="2400" dirty="0"/>
              <a:t> install </a:t>
            </a:r>
            <a:r>
              <a:rPr lang="en-US" altLang="zh-CN" sz="2400" dirty="0" err="1"/>
              <a:t>Biopython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endParaRPr lang="zh-CN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33" y="1700808"/>
            <a:ext cx="3186192" cy="245178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auto">
          <a:xfrm>
            <a:off x="5652120" y="2492896"/>
            <a:ext cx="1728192" cy="43380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3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7959634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编程环境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pyder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9" y="1628800"/>
            <a:ext cx="4255743" cy="4032448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04048" y="1628800"/>
            <a:ext cx="4032448" cy="409416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525463" indent="-457200"/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安装完毕，从开始菜单找安装目录</a:t>
            </a:r>
            <a:endParaRPr lang="en-US" altLang="zh-CN" sz="2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25463" indent="-457200"/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找到</a:t>
            </a:r>
            <a:r>
              <a:rPr lang="en-US" altLang="zh-CN" sz="2800" b="1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Spyder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运行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25463" indent="-457200"/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软件升级，选 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Prompt</a:t>
            </a:r>
          </a:p>
          <a:p>
            <a:pPr marL="525463" indent="-457200"/>
            <a:r>
              <a:rPr lang="zh-CN" altLang="en-US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升级  </a:t>
            </a:r>
            <a:r>
              <a:rPr lang="en-US" altLang="zh-CN" sz="2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pip install xxx</a:t>
            </a:r>
            <a:endParaRPr lang="en-US" altLang="zh-CN" sz="2800" b="1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563888" y="3068960"/>
            <a:ext cx="1872208" cy="10801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 flipV="1">
            <a:off x="3347864" y="2924944"/>
            <a:ext cx="2088232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848515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print('hello</a:t>
            </a:r>
            <a:r>
              <a:rPr lang="zh-CN" altLang="en-US" dirty="0" smtClean="0"/>
              <a:t>，同学们，一起学习数学建模吧！</a:t>
            </a:r>
            <a:r>
              <a:rPr lang="en-US" altLang="zh-CN" dirty="0" smtClean="0"/>
              <a:t>')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制作玫瑰送给同学们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780928"/>
            <a:ext cx="4433310" cy="2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406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主题1">
  <a:themeElements>
    <a:clrScheme name="Blank Presentation 12">
      <a:dk1>
        <a:srgbClr val="000000"/>
      </a:dk1>
      <a:lt1>
        <a:srgbClr val="FFFFFF"/>
      </a:lt1>
      <a:dk2>
        <a:srgbClr val="BF311A"/>
      </a:dk2>
      <a:lt2>
        <a:srgbClr val="808285"/>
      </a:lt2>
      <a:accent1>
        <a:srgbClr val="005595"/>
      </a:accent1>
      <a:accent2>
        <a:srgbClr val="BEC0C2"/>
      </a:accent2>
      <a:accent3>
        <a:srgbClr val="FFFFFF"/>
      </a:accent3>
      <a:accent4>
        <a:srgbClr val="000000"/>
      </a:accent4>
      <a:accent5>
        <a:srgbClr val="AAB4C8"/>
      </a:accent5>
      <a:accent6>
        <a:srgbClr val="ACAEB0"/>
      </a:accent6>
      <a:hlink>
        <a:srgbClr val="5C8727"/>
      </a:hlink>
      <a:folHlink>
        <a:srgbClr val="EC891D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4577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5C8727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EC891D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000000"/>
        </a:dk1>
        <a:lt1>
          <a:srgbClr val="FFFFFF"/>
        </a:lt1>
        <a:dk2>
          <a:srgbClr val="EC891D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BF31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000000"/>
        </a:dk1>
        <a:lt1>
          <a:srgbClr val="FFFFFF"/>
        </a:lt1>
        <a:dk2>
          <a:srgbClr val="BF311A"/>
        </a:dk2>
        <a:lt2>
          <a:srgbClr val="919195"/>
        </a:lt2>
        <a:accent1>
          <a:srgbClr val="005595"/>
        </a:accent1>
        <a:accent2>
          <a:srgbClr val="BABCBE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8AAAC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000000"/>
        </a:dk1>
        <a:lt1>
          <a:srgbClr val="FFFFFF"/>
        </a:lt1>
        <a:dk2>
          <a:srgbClr val="BF311A"/>
        </a:dk2>
        <a:lt2>
          <a:srgbClr val="808285"/>
        </a:lt2>
        <a:accent1>
          <a:srgbClr val="005595"/>
        </a:accent1>
        <a:accent2>
          <a:srgbClr val="BEC0C2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ACAEB0"/>
        </a:accent6>
        <a:hlink>
          <a:srgbClr val="5C8727"/>
        </a:hlink>
        <a:folHlink>
          <a:srgbClr val="EC89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5123</TotalTime>
  <Words>301</Words>
  <Application>Microsoft Office PowerPoint</Application>
  <PresentationFormat>全屏显示(4:3)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黑体</vt:lpstr>
      <vt:lpstr>华文新魏</vt:lpstr>
      <vt:lpstr>宋体</vt:lpstr>
      <vt:lpstr>Arial</vt:lpstr>
      <vt:lpstr>Bodoni MT Black</vt:lpstr>
      <vt:lpstr>Calibri</vt:lpstr>
      <vt:lpstr>Wingdings</vt:lpstr>
      <vt:lpstr>主题1</vt:lpstr>
      <vt:lpstr>Python编程环境</vt:lpstr>
      <vt:lpstr>Python简介</vt:lpstr>
      <vt:lpstr>Python开发环境</vt:lpstr>
      <vt:lpstr>Python运行环境 Anaconda之spyder</vt:lpstr>
      <vt:lpstr>PowerPoint 演示文稿</vt:lpstr>
      <vt:lpstr>用VS编写Python程序</vt:lpstr>
      <vt:lpstr>PowerPoint 演示文稿</vt:lpstr>
      <vt:lpstr>编程环境Spyder</vt:lpstr>
      <vt:lpstr>hello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</dc:title>
  <dc:creator>Ruizhi Wang</dc:creator>
  <cp:lastModifiedBy>pshcong@tongji.edu.cn</cp:lastModifiedBy>
  <cp:revision>270</cp:revision>
  <dcterms:created xsi:type="dcterms:W3CDTF">2010-02-28T17:17:53Z</dcterms:created>
  <dcterms:modified xsi:type="dcterms:W3CDTF">2019-09-02T06:12:52Z</dcterms:modified>
</cp:coreProperties>
</file>