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9" r:id="rId2"/>
    <p:sldId id="280" r:id="rId3"/>
    <p:sldId id="281" r:id="rId4"/>
    <p:sldId id="282" r:id="rId5"/>
    <p:sldId id="283" r:id="rId6"/>
    <p:sldId id="284" r:id="rId7"/>
    <p:sldId id="285" r:id="rId8"/>
    <p:sldId id="289" r:id="rId9"/>
    <p:sldId id="286" r:id="rId10"/>
    <p:sldId id="287" r:id="rId11"/>
    <p:sldId id="288" r:id="rId12"/>
    <p:sldId id="29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Ai" initials="WA" lastIdx="2" clrIdx="0">
    <p:extLst>
      <p:ext uri="{19B8F6BF-5375-455C-9EA6-DF929625EA0E}">
        <p15:presenceInfo xmlns:p15="http://schemas.microsoft.com/office/powerpoint/2012/main" userId="f78ca76ecc2735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F5F7"/>
    <a:srgbClr val="EBEFF0"/>
    <a:srgbClr val="EFF4F7"/>
    <a:srgbClr val="D7DFE1"/>
    <a:srgbClr val="48586F"/>
    <a:srgbClr val="373E40"/>
    <a:srgbClr val="404040"/>
    <a:srgbClr val="FDECD2"/>
    <a:srgbClr val="FFB6C1"/>
    <a:srgbClr val="6B88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5" autoAdjust="0"/>
    <p:restoredTop sz="57375" autoAdjust="0"/>
  </p:normalViewPr>
  <p:slideViewPr>
    <p:cSldViewPr snapToGrid="0">
      <p:cViewPr varScale="1">
        <p:scale>
          <a:sx n="84" d="100"/>
          <a:sy n="84" d="100"/>
        </p:scale>
        <p:origin x="1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6295A-1764-4135-B10E-27881CFB86B7}" type="datetimeFigureOut">
              <a:rPr lang="en-GB" smtClean="0"/>
              <a:t>11/09/2020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B11D-1AB7-4118-9549-6E64FB4C92AA}" type="slidenum">
              <a:rPr lang="en-GB" smtClean="0"/>
              <a:t>‹#›</a:t>
            </a:fld>
            <a:endParaRPr lang="en-GB"/>
          </a:p>
        </p:txBody>
      </p:sp>
    </p:spTree>
    <p:extLst>
      <p:ext uri="{BB962C8B-B14F-4D97-AF65-F5344CB8AC3E}">
        <p14:creationId xmlns:p14="http://schemas.microsoft.com/office/powerpoint/2010/main" val="312868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 William just talked to you about some of the principles of Bayesian reasoning. Now I want to cover how these are going to be applied within hypothesis tests that you might see in a journal.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Now, broadly speaking, most of the tools used in Bayesian statistical testing share some structural similarity to traditional tools of hypothesis testing. In the same way that we have these broadly-used tests such as the t-test, ANOVA, and linear regression… all of these have their equivalent in the Bayesian t-test, Bayesian ANOVA, and Bayesian linear regression.</a:t>
            </a:r>
          </a:p>
        </p:txBody>
      </p:sp>
      <p:sp>
        <p:nvSpPr>
          <p:cNvPr id="4" name="Slide Number Placeholder 3"/>
          <p:cNvSpPr>
            <a:spLocks noGrp="1"/>
          </p:cNvSpPr>
          <p:nvPr>
            <p:ph type="sldNum" sz="quarter" idx="5"/>
          </p:nvPr>
        </p:nvSpPr>
        <p:spPr/>
        <p:txBody>
          <a:bodyPr/>
          <a:lstStyle/>
          <a:p>
            <a:fld id="{1E59B11D-1AB7-4118-9549-6E64FB4C92AA}" type="slidenum">
              <a:rPr lang="en-GB" smtClean="0"/>
              <a:t>1</a:t>
            </a:fld>
            <a:endParaRPr lang="en-GB"/>
          </a:p>
        </p:txBody>
      </p:sp>
    </p:spTree>
    <p:extLst>
      <p:ext uri="{BB962C8B-B14F-4D97-AF65-F5344CB8AC3E}">
        <p14:creationId xmlns:p14="http://schemas.microsoft.com/office/powerpoint/2010/main" val="2627738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an example. Let’s say we want to go back to our penguin data and see whether male or female penguins have longer bills. Well, we saw that male penguins have longer bills, but we didn’t figure out how much longer.</a:t>
            </a:r>
          </a:p>
          <a:p>
            <a:endParaRPr lang="en-CA" dirty="0"/>
          </a:p>
          <a:p>
            <a:r>
              <a:rPr lang="en-CA" dirty="0"/>
              <a:t>Now, traditionally we would use numbers like the sample mean. But we also want to know just how credible that number really is, in intuitive terms that reflect our degree of certainty. In the case of Bayesian analysis, we want to get the posterior by integrating the prior with the likelihood of the observed data. To get an estimate of this distribution, we have to simulate, or sample, to see what kinds of values of, say, the bill length difference by sex, could give rise to the data that we saw.</a:t>
            </a:r>
          </a:p>
          <a:p>
            <a:endParaRPr lang="en-CA" dirty="0"/>
          </a:p>
          <a:p>
            <a:r>
              <a:rPr lang="en-CA" dirty="0"/>
              <a:t>There are a lot of tools and mathematical algorithms that will do this for you, so they are popular for many Bayesian analyses. Particularly popular are Monte Carlo sampling methods, which function by sort of doing a “random walk” from value to value and seeing how well it explains the data. You can see here, as it runs more and more iterations, it’s just bouncing from number to number, most of them between 2 and 5, and mostly around the “best values”. When you’ve drawn enough samples, this gives you a good estimate of the posterior distribution.</a:t>
            </a:r>
          </a:p>
          <a:p>
            <a:endParaRPr lang="en-CA" dirty="0"/>
          </a:p>
          <a:p>
            <a:r>
              <a:rPr lang="en-CA" dirty="0"/>
              <a:t>So, you’ll often see a mention of the package used for the analysis, as well as the method, such as the MCMC that I used here to determine the value for the difference between the male and female penguins. You’ll also see mention of the number of samples – more is usually more accurate, but also more computationally expensive, so there’s a </a:t>
            </a:r>
            <a:r>
              <a:rPr lang="en-CA" dirty="0" err="1"/>
              <a:t>tradeoff</a:t>
            </a:r>
            <a:r>
              <a:rPr lang="en-CA" dirty="0"/>
              <a:t> where more isn’t all that much more useful.</a:t>
            </a:r>
          </a:p>
          <a:p>
            <a:endParaRPr lang="en-CA" dirty="0"/>
          </a:p>
          <a:p>
            <a:r>
              <a:rPr lang="en-CA" dirty="0"/>
              <a:t>Finally, the number of chains – this is to make sure that our model is coherent. If you have multiple “chains”, or separate runs of the model, they should converge to equivalent values, yielding a high R-hat. So you’ll often see a line saying something like “Convergence was achieved, R-hat = 1.00”.</a:t>
            </a:r>
          </a:p>
        </p:txBody>
      </p:sp>
      <p:sp>
        <p:nvSpPr>
          <p:cNvPr id="4" name="Slide Number Placeholder 3"/>
          <p:cNvSpPr>
            <a:spLocks noGrp="1"/>
          </p:cNvSpPr>
          <p:nvPr>
            <p:ph type="sldNum" sz="quarter" idx="5"/>
          </p:nvPr>
        </p:nvSpPr>
        <p:spPr/>
        <p:txBody>
          <a:bodyPr/>
          <a:lstStyle/>
          <a:p>
            <a:fld id="{1E59B11D-1AB7-4118-9549-6E64FB4C92AA}" type="slidenum">
              <a:rPr lang="en-GB" smtClean="0"/>
              <a:t>10</a:t>
            </a:fld>
            <a:endParaRPr lang="en-GB"/>
          </a:p>
        </p:txBody>
      </p:sp>
    </p:spTree>
    <p:extLst>
      <p:ext uri="{BB962C8B-B14F-4D97-AF65-F5344CB8AC3E}">
        <p14:creationId xmlns:p14="http://schemas.microsoft.com/office/powerpoint/2010/main" val="4024899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Okay, convergence was achieved. Our model is good. What next?</a:t>
            </a:r>
          </a:p>
          <a:p>
            <a:endParaRPr lang="en-CA" dirty="0"/>
          </a:p>
          <a:p>
            <a:r>
              <a:rPr lang="en-CA" dirty="0"/>
              <a:t>Well, we want to determine the credible values for the parameter. So now, instead of plotting the values over time, we’re going to see how many of each value showed up a certain number of times. Our value here, mu, is the value with the highest probability density. It’s not exactly the same as the mean, because our prior beliefs are going to tug it towards that value a little bit, but especially with a weak prior it’s pretty close.</a:t>
            </a:r>
          </a:p>
          <a:p>
            <a:endParaRPr lang="en-CA" dirty="0"/>
          </a:p>
          <a:p>
            <a:r>
              <a:rPr lang="en-CA" dirty="0"/>
              <a:t>Then we have the credible intervals. As William said, it’s similar to confidence intervals in appearance, but interpretation is different. This is where you place 95% of your certainty.</a:t>
            </a:r>
          </a:p>
          <a:p>
            <a:endParaRPr lang="en-CA" dirty="0"/>
          </a:p>
          <a:p>
            <a:r>
              <a:rPr lang="en-CA" dirty="0"/>
              <a:t>You’ll often see this written out in analyses pretty simply: “Female penguins had a bill length 3.68 mm shorter…”</a:t>
            </a:r>
          </a:p>
          <a:p>
            <a:endParaRPr lang="en-CA" dirty="0"/>
          </a:p>
          <a:p>
            <a:r>
              <a:rPr lang="en-CA" dirty="0"/>
              <a:t>This example uses the mean difference on a single value with one predictor variable, but Bayesian analysis lets you calculate the posterior </a:t>
            </a:r>
            <a:r>
              <a:rPr lang="en-CA" dirty="0" err="1"/>
              <a:t>predictives</a:t>
            </a:r>
            <a:r>
              <a:rPr lang="en-CA" dirty="0"/>
              <a:t> for the mean, standard deviation, effects from variables with 3+ factors, or continuous linear effects. In general, anything you could estimate with frequentist statistical analyses, you can do with Bayesian statistical analysis, but the things that I’ve covered today are some of the most common implementations you’ll see in journal articles that use Bayesian inference to analyze data.</a:t>
            </a:r>
          </a:p>
        </p:txBody>
      </p:sp>
      <p:sp>
        <p:nvSpPr>
          <p:cNvPr id="4" name="Slide Number Placeholder 3"/>
          <p:cNvSpPr>
            <a:spLocks noGrp="1"/>
          </p:cNvSpPr>
          <p:nvPr>
            <p:ph type="sldNum" sz="quarter" idx="5"/>
          </p:nvPr>
        </p:nvSpPr>
        <p:spPr/>
        <p:txBody>
          <a:bodyPr/>
          <a:lstStyle/>
          <a:p>
            <a:fld id="{1E59B11D-1AB7-4118-9549-6E64FB4C92AA}" type="slidenum">
              <a:rPr lang="en-GB" smtClean="0"/>
              <a:t>11</a:t>
            </a:fld>
            <a:endParaRPr lang="en-GB"/>
          </a:p>
        </p:txBody>
      </p:sp>
    </p:spTree>
    <p:extLst>
      <p:ext uri="{BB962C8B-B14F-4D97-AF65-F5344CB8AC3E}">
        <p14:creationId xmlns:p14="http://schemas.microsoft.com/office/powerpoint/2010/main" val="2984256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would like more information, the data used to generate the graphs and analyses in this presentation are available on GitHub, and if anything wasn’t clear during the presentation or you have any outstanding questions, feel free to reach out to us via email. Thanks for listening!</a:t>
            </a:r>
          </a:p>
        </p:txBody>
      </p:sp>
      <p:sp>
        <p:nvSpPr>
          <p:cNvPr id="4" name="Slide Number Placeholder 3"/>
          <p:cNvSpPr>
            <a:spLocks noGrp="1"/>
          </p:cNvSpPr>
          <p:nvPr>
            <p:ph type="sldNum" sz="quarter" idx="5"/>
          </p:nvPr>
        </p:nvSpPr>
        <p:spPr/>
        <p:txBody>
          <a:bodyPr/>
          <a:lstStyle/>
          <a:p>
            <a:fld id="{1E59B11D-1AB7-4118-9549-6E64FB4C92AA}" type="slidenum">
              <a:rPr lang="en-GB" smtClean="0"/>
              <a:t>12</a:t>
            </a:fld>
            <a:endParaRPr lang="en-GB"/>
          </a:p>
        </p:txBody>
      </p:sp>
    </p:spTree>
    <p:extLst>
      <p:ext uri="{BB962C8B-B14F-4D97-AF65-F5344CB8AC3E}">
        <p14:creationId xmlns:p14="http://schemas.microsoft.com/office/powerpoint/2010/main" val="86393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even though they have the same name, frequentist and Bayesian statistical tests are working in a slightly different way. </a:t>
            </a:r>
          </a:p>
          <a:p>
            <a:endParaRPr lang="en-CA" dirty="0"/>
          </a:p>
          <a:p>
            <a:r>
              <a:rPr lang="en-CA" dirty="0"/>
              <a:t>Now, they do have a pretty similar structure. Frequentist tests will start with a linear formula and data, apply a test, and give us parameter estimates as well as confidence intervals and the p-value of statistical significance.</a:t>
            </a:r>
          </a:p>
          <a:p>
            <a:endParaRPr lang="en-CA" dirty="0"/>
          </a:p>
          <a:p>
            <a:r>
              <a:rPr lang="en-CA" dirty="0"/>
              <a:t>Bayesian analyses also have this linear formula, as well as of course the data. They also include another input, the prior beliefs, and they yield two different outputs in addition to the parameter estimates, the Bayes factor and the credible interval. I’ll go over all of these differences in slightly more detail over the next couple slides.</a:t>
            </a:r>
          </a:p>
        </p:txBody>
      </p:sp>
      <p:sp>
        <p:nvSpPr>
          <p:cNvPr id="4" name="Slide Number Placeholder 3"/>
          <p:cNvSpPr>
            <a:spLocks noGrp="1"/>
          </p:cNvSpPr>
          <p:nvPr>
            <p:ph type="sldNum" sz="quarter" idx="5"/>
          </p:nvPr>
        </p:nvSpPr>
        <p:spPr/>
        <p:txBody>
          <a:bodyPr/>
          <a:lstStyle/>
          <a:p>
            <a:fld id="{1E59B11D-1AB7-4118-9549-6E64FB4C92AA}" type="slidenum">
              <a:rPr lang="en-GB" smtClean="0"/>
              <a:t>2</a:t>
            </a:fld>
            <a:endParaRPr lang="en-GB"/>
          </a:p>
        </p:txBody>
      </p:sp>
    </p:spTree>
    <p:extLst>
      <p:ext uri="{BB962C8B-B14F-4D97-AF65-F5344CB8AC3E}">
        <p14:creationId xmlns:p14="http://schemas.microsoft.com/office/powerpoint/2010/main" val="1434786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we heard from William, Bayesian inference always requires a prior. So every Bayesian test that’s being done, that’s going to include a prior term. And this is a bit confusing, because it isn’t always clear what your prior beliefs *should* be. There are a few options:</a:t>
            </a:r>
          </a:p>
          <a:p>
            <a:endParaRPr lang="en-CA" dirty="0"/>
          </a:p>
          <a:p>
            <a:r>
              <a:rPr lang="en-CA" dirty="0"/>
              <a:t>We can place a uniform prior. This is increasingly avoided, however, because even when we don’t know a lot, it’s not necessarily sensible that an effect size of 10000% is equally likely to an effect size of 20%.</a:t>
            </a:r>
          </a:p>
          <a:p>
            <a:endParaRPr lang="en-CA" dirty="0"/>
          </a:p>
          <a:p>
            <a:r>
              <a:rPr lang="en-CA" dirty="0"/>
              <a:t>Sometimes you actually have a pretty clear impression of what results should look like – you have a strong prior. You’ll occasionally see it but it’s also pretty uncommon because most analyses want the data to speak for itself to some extent.</a:t>
            </a:r>
          </a:p>
          <a:p>
            <a:endParaRPr lang="en-CA" dirty="0"/>
          </a:p>
          <a:p>
            <a:r>
              <a:rPr lang="en-CA" dirty="0"/>
              <a:t>The most common prior used for Bayesian analyses is what is called an uninformative, or sometimes weakly informative prior. This prior does actually think some outcomes are more uncommon than others, but any plausible outcome should follow the evidence.</a:t>
            </a:r>
          </a:p>
        </p:txBody>
      </p:sp>
      <p:sp>
        <p:nvSpPr>
          <p:cNvPr id="4" name="Slide Number Placeholder 3"/>
          <p:cNvSpPr>
            <a:spLocks noGrp="1"/>
          </p:cNvSpPr>
          <p:nvPr>
            <p:ph type="sldNum" sz="quarter" idx="5"/>
          </p:nvPr>
        </p:nvSpPr>
        <p:spPr/>
        <p:txBody>
          <a:bodyPr/>
          <a:lstStyle/>
          <a:p>
            <a:fld id="{1E59B11D-1AB7-4118-9549-6E64FB4C92AA}" type="slidenum">
              <a:rPr lang="en-GB" smtClean="0"/>
              <a:t>3</a:t>
            </a:fld>
            <a:endParaRPr lang="en-GB"/>
          </a:p>
        </p:txBody>
      </p:sp>
    </p:spTree>
    <p:extLst>
      <p:ext uri="{BB962C8B-B14F-4D97-AF65-F5344CB8AC3E}">
        <p14:creationId xmlns:p14="http://schemas.microsoft.com/office/powerpoint/2010/main" val="2160570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these are pretty abstract, theoretical concepts, so I want to briefly cover how they are actually quantified in existing Bayesian hypothesis tests. A lot of these take the form of normal curves or other similar kinds of curves, like Cauchy distributions, that are more tolerant of outliers. When we specify a prior like this one, what we’re saying is an effect of zero is the most probable outcome, but larger positive or negative numbers.</a:t>
            </a:r>
          </a:p>
          <a:p>
            <a:endParaRPr lang="en-CA" dirty="0"/>
          </a:p>
          <a:p>
            <a:r>
              <a:rPr lang="en-CA" dirty="0"/>
              <a:t>By using weakly informative or uninformative priors, a lot of tools used for Bayesian statistical analyses include default priors. For example, the package </a:t>
            </a:r>
            <a:r>
              <a:rPr lang="en-CA" dirty="0" err="1"/>
              <a:t>BayesFactor</a:t>
            </a:r>
            <a:r>
              <a:rPr lang="en-CA" dirty="0"/>
              <a:t> in R has a set of default priors that are tolerant of most of the kinds of measurements you’ll find within psychological experiments, so you’ll often see something like this sentence. Or you might see someone specify a prior distribution for the mean and the standard deviation. These are more to give it a sense of what kinds of numbers are realistic (a number of say, 300 would be unreasonable according to this prior), than for example, whether a given effect is really real or not.</a:t>
            </a:r>
          </a:p>
          <a:p>
            <a:endParaRPr lang="en-CA" dirty="0"/>
          </a:p>
          <a:p>
            <a:r>
              <a:rPr lang="en-CA" dirty="0"/>
              <a:t>But let’s say we’ve specified our priors. We’re ready to interpret our data. How are we going to do it? In frequentist analysis, we would run a null-hypothesis significance test, and see if our data was really rare under the null with the p-value and reject the null if so. Bayesian analyses don’t have a p-value, but they have something relatively similar, as it turns out.</a:t>
            </a:r>
          </a:p>
        </p:txBody>
      </p:sp>
      <p:sp>
        <p:nvSpPr>
          <p:cNvPr id="4" name="Slide Number Placeholder 3"/>
          <p:cNvSpPr>
            <a:spLocks noGrp="1"/>
          </p:cNvSpPr>
          <p:nvPr>
            <p:ph type="sldNum" sz="quarter" idx="5"/>
          </p:nvPr>
        </p:nvSpPr>
        <p:spPr/>
        <p:txBody>
          <a:bodyPr/>
          <a:lstStyle/>
          <a:p>
            <a:fld id="{1E59B11D-1AB7-4118-9549-6E64FB4C92AA}" type="slidenum">
              <a:rPr lang="en-GB" smtClean="0"/>
              <a:t>4</a:t>
            </a:fld>
            <a:endParaRPr lang="en-GB"/>
          </a:p>
        </p:txBody>
      </p:sp>
    </p:spTree>
    <p:extLst>
      <p:ext uri="{BB962C8B-B14F-4D97-AF65-F5344CB8AC3E}">
        <p14:creationId xmlns:p14="http://schemas.microsoft.com/office/powerpoint/2010/main" val="292357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Bayes factor.</a:t>
            </a:r>
          </a:p>
          <a:p>
            <a:endParaRPr lang="en-CA" dirty="0"/>
          </a:p>
          <a:p>
            <a:r>
              <a:rPr lang="en-CA" dirty="0"/>
              <a:t>Now, the Bayes factor is a measure of the strength of the evidence of a given data set for or against a hypothesis, which makes it sort of an equivalent to the p-value; for example, a high Bayes factor allows you to reject the null. </a:t>
            </a:r>
          </a:p>
          <a:p>
            <a:br>
              <a:rPr lang="en-CA" dirty="0"/>
            </a:br>
            <a:r>
              <a:rPr lang="en-CA" dirty="0"/>
              <a:t>The Bayes factor does, however, require you to have at least 2 models to compare; for example, a null model and alternative model. This is because it is a ratio of the likelihoods of the two hypotheses.</a:t>
            </a:r>
          </a:p>
          <a:p>
            <a:endParaRPr lang="en-CA" dirty="0"/>
          </a:p>
          <a:p>
            <a:r>
              <a:rPr lang="en-CA" dirty="0"/>
              <a:t>Basically, what we’re saying with the Bayes factor is – forget the prior for a moment. Assuming hypothesis 1 was true, how likely would we be to find the data? Now, the same for hypothesis 2. Then we take the two of them and compare them directly – what is the one with stronger evidence in favour, all else being equal?</a:t>
            </a:r>
          </a:p>
        </p:txBody>
      </p:sp>
      <p:sp>
        <p:nvSpPr>
          <p:cNvPr id="4" name="Slide Number Placeholder 3"/>
          <p:cNvSpPr>
            <a:spLocks noGrp="1"/>
          </p:cNvSpPr>
          <p:nvPr>
            <p:ph type="sldNum" sz="quarter" idx="5"/>
          </p:nvPr>
        </p:nvSpPr>
        <p:spPr/>
        <p:txBody>
          <a:bodyPr/>
          <a:lstStyle/>
          <a:p>
            <a:fld id="{1E59B11D-1AB7-4118-9549-6E64FB4C92AA}" type="slidenum">
              <a:rPr lang="en-GB" smtClean="0"/>
              <a:t>5</a:t>
            </a:fld>
            <a:endParaRPr lang="en-GB"/>
          </a:p>
        </p:txBody>
      </p:sp>
    </p:spTree>
    <p:extLst>
      <p:ext uri="{BB962C8B-B14F-4D97-AF65-F5344CB8AC3E}">
        <p14:creationId xmlns:p14="http://schemas.microsoft.com/office/powerpoint/2010/main" val="4015869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Say you have some data about penguins, and you want to compare the bill length of penguins based on whether the penguins are male or female. Well, our hypotheses might either be that the difference is zero, or that the difference is something I don’t know exactly, but is probably sampled from this Cauchy distribution that would see a larger non-zero value as more typical.</a:t>
            </a:r>
          </a:p>
          <a:p>
            <a:endParaRPr lang="en-CA" dirty="0"/>
          </a:p>
          <a:p>
            <a:r>
              <a:rPr lang="en-CA" dirty="0"/>
              <a:t>If we just look at the likelihood of this data under these two different hypotheses, we find that the Bayes factor has a ratio of 73 million to 1 in favour of the alternative. Rather than using the term “statistically significant”, we say that this BF provides ”Strong evidence for the alternative”. So, the difference isn’t zero, and in fact male penguins have longer bills, and this analysis supports that conclusion.</a:t>
            </a:r>
          </a:p>
          <a:p>
            <a:endParaRPr lang="en-CA" dirty="0"/>
          </a:p>
          <a:p>
            <a:r>
              <a:rPr lang="en-CA" dirty="0"/>
              <a:t>Unlike frequentist p-values, Bayesian analyses can also reveal *strong evidence in favour of the null”. Bayes factors of less than 1 provide evidence for the null.</a:t>
            </a:r>
          </a:p>
          <a:p>
            <a:endParaRPr lang="en-CA" dirty="0"/>
          </a:p>
        </p:txBody>
      </p:sp>
      <p:sp>
        <p:nvSpPr>
          <p:cNvPr id="4" name="Slide Number Placeholder 3"/>
          <p:cNvSpPr>
            <a:spLocks noGrp="1"/>
          </p:cNvSpPr>
          <p:nvPr>
            <p:ph type="sldNum" sz="quarter" idx="5"/>
          </p:nvPr>
        </p:nvSpPr>
        <p:spPr/>
        <p:txBody>
          <a:bodyPr/>
          <a:lstStyle/>
          <a:p>
            <a:fld id="{1E59B11D-1AB7-4118-9549-6E64FB4C92AA}" type="slidenum">
              <a:rPr lang="en-GB" smtClean="0"/>
              <a:t>6</a:t>
            </a:fld>
            <a:endParaRPr lang="en-GB"/>
          </a:p>
        </p:txBody>
      </p:sp>
    </p:spTree>
    <p:extLst>
      <p:ext uri="{BB962C8B-B14F-4D97-AF65-F5344CB8AC3E}">
        <p14:creationId xmlns:p14="http://schemas.microsoft.com/office/powerpoint/2010/main" val="2390905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Unlike with p &lt; 0.05, there isn’t a definitive value for the Bayes factor that everyone’s agreed is “enough”, in part because as a continuous measure you can get more and more confident that one model is specifically preferred over another, and not just whether or not the null is a reasonable fit.</a:t>
            </a:r>
          </a:p>
          <a:p>
            <a:endParaRPr lang="en-CA" b="0" dirty="0"/>
          </a:p>
          <a:p>
            <a:r>
              <a:rPr lang="en-CA" b="0" dirty="0"/>
              <a:t>Nevertheless, BF &gt; 3 or &lt; 1/3 is often used as the minimum value to say anything more than anecdotal in terms of preferring one hypothesis over another. The larger numbers will sometimes vary – you might see 10 for moderate evidence instead of 20 for example, in part because these numbers will vary situationally. Unlike with frequentist stats, where larger sample sizes make it easier to find a statistically significant effect (which may or may not have come about by chance), Bayesian analyses will not make it easier to extract a “signal” out of noise, and may even make it harder. </a:t>
            </a:r>
          </a:p>
          <a:p>
            <a:endParaRPr lang="en-CA" b="0" dirty="0"/>
          </a:p>
          <a:p>
            <a:r>
              <a:rPr lang="en-CA" b="0" dirty="0"/>
              <a:t>So often times, you’ll see a researcher specify in advance what kind of Bayes factors they will use to make interpretations in a pre-registration or something like that.</a:t>
            </a:r>
            <a:endParaRPr lang="en-CA" dirty="0"/>
          </a:p>
        </p:txBody>
      </p:sp>
      <p:sp>
        <p:nvSpPr>
          <p:cNvPr id="4" name="Slide Number Placeholder 3"/>
          <p:cNvSpPr>
            <a:spLocks noGrp="1"/>
          </p:cNvSpPr>
          <p:nvPr>
            <p:ph type="sldNum" sz="quarter" idx="5"/>
          </p:nvPr>
        </p:nvSpPr>
        <p:spPr/>
        <p:txBody>
          <a:bodyPr/>
          <a:lstStyle/>
          <a:p>
            <a:fld id="{1E59B11D-1AB7-4118-9549-6E64FB4C92AA}" type="slidenum">
              <a:rPr lang="en-GB" smtClean="0"/>
              <a:t>7</a:t>
            </a:fld>
            <a:endParaRPr lang="en-GB"/>
          </a:p>
        </p:txBody>
      </p:sp>
    </p:spTree>
    <p:extLst>
      <p:ext uri="{BB962C8B-B14F-4D97-AF65-F5344CB8AC3E}">
        <p14:creationId xmlns:p14="http://schemas.microsoft.com/office/powerpoint/2010/main" val="153823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Lastly, you can use the Bayes factor to compare against multiple nested models against each other.</a:t>
            </a:r>
          </a:p>
          <a:p>
            <a:endParaRPr lang="en-CA" dirty="0"/>
          </a:p>
          <a:p>
            <a:r>
              <a:rPr lang="en-CA" dirty="0"/>
              <a:t>For example, even though our original model of </a:t>
            </a:r>
            <a:r>
              <a:rPr lang="en-CA" dirty="0" err="1"/>
              <a:t>bill_length</a:t>
            </a:r>
            <a:r>
              <a:rPr lang="en-CA" dirty="0"/>
              <a:t> ~ sex is heavily preferred to the null, when we compare it to other models, such as species or species +sex, these models are much better at making predictions, by an order of almost 10^100!</a:t>
            </a:r>
          </a:p>
          <a:p>
            <a:endParaRPr lang="en-CA" dirty="0"/>
          </a:p>
          <a:p>
            <a:r>
              <a:rPr lang="en-CA" dirty="0"/>
              <a:t>We can also see that an interaction effect here is slightly less credible according to the Bayesian analysis, but not enough to make a definitive statement one way or the other.</a:t>
            </a:r>
          </a:p>
          <a:p>
            <a:endParaRPr lang="en-CA" dirty="0"/>
          </a:p>
          <a:p>
            <a:r>
              <a:rPr lang="en-CA" dirty="0"/>
              <a:t>Here is where it’s important to keep in mind that using the Bayes factor to compare models is only as good as your models. So if it’s missing a potential piece of the puzzle, the Bayes factor won’t be able to reveal that there’s a potential better model that you’re not including. For this reason, you’ll often see multilevel Bayesian models like this that include multiple terms, and sometimes modelling random effects such as individual differences.</a:t>
            </a:r>
          </a:p>
        </p:txBody>
      </p:sp>
      <p:sp>
        <p:nvSpPr>
          <p:cNvPr id="4" name="Slide Number Placeholder 3"/>
          <p:cNvSpPr>
            <a:spLocks noGrp="1"/>
          </p:cNvSpPr>
          <p:nvPr>
            <p:ph type="sldNum" sz="quarter" idx="5"/>
          </p:nvPr>
        </p:nvSpPr>
        <p:spPr/>
        <p:txBody>
          <a:bodyPr/>
          <a:lstStyle/>
          <a:p>
            <a:fld id="{1E59B11D-1AB7-4118-9549-6E64FB4C92AA}" type="slidenum">
              <a:rPr lang="en-GB" smtClean="0"/>
              <a:t>8</a:t>
            </a:fld>
            <a:endParaRPr lang="en-GB"/>
          </a:p>
        </p:txBody>
      </p:sp>
    </p:spTree>
    <p:extLst>
      <p:ext uri="{BB962C8B-B14F-4D97-AF65-F5344CB8AC3E}">
        <p14:creationId xmlns:p14="http://schemas.microsoft.com/office/powerpoint/2010/main" val="2258877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other important feature I wanted to talk about is something that is also possible for frequentist statistics, but means something slightly different in Bayesian statistics, and that is parameter estimation. Basically, we want to get estimates for the size or extent of an effect. To do this, we need to use Bayesian inference to construct a </a:t>
            </a:r>
            <a:r>
              <a:rPr lang="en-CA" b="1" dirty="0"/>
              <a:t>posterior distribution</a:t>
            </a:r>
            <a:r>
              <a:rPr lang="en-CA" b="0" dirty="0"/>
              <a:t> of possible values</a:t>
            </a:r>
            <a:endParaRPr lang="en-CA" dirty="0"/>
          </a:p>
        </p:txBody>
      </p:sp>
      <p:sp>
        <p:nvSpPr>
          <p:cNvPr id="4" name="Slide Number Placeholder 3"/>
          <p:cNvSpPr>
            <a:spLocks noGrp="1"/>
          </p:cNvSpPr>
          <p:nvPr>
            <p:ph type="sldNum" sz="quarter" idx="5"/>
          </p:nvPr>
        </p:nvSpPr>
        <p:spPr/>
        <p:txBody>
          <a:bodyPr/>
          <a:lstStyle/>
          <a:p>
            <a:fld id="{1E59B11D-1AB7-4118-9549-6E64FB4C92AA}" type="slidenum">
              <a:rPr lang="en-GB" smtClean="0"/>
              <a:t>9</a:t>
            </a:fld>
            <a:endParaRPr lang="en-GB"/>
          </a:p>
        </p:txBody>
      </p:sp>
    </p:spTree>
    <p:extLst>
      <p:ext uri="{BB962C8B-B14F-4D97-AF65-F5344CB8AC3E}">
        <p14:creationId xmlns:p14="http://schemas.microsoft.com/office/powerpoint/2010/main" val="3654121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2045700-AC68-464C-9DE3-6CC814617FB2}" type="datetimeFigureOut">
              <a:rPr lang="en-GB" smtClean="0"/>
              <a:t>11/09/2020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28040A-7CBC-4662-95BC-B84CA9D64096}" type="slidenum">
              <a:rPr lang="en-GB" smtClean="0"/>
              <a:t>‹#›</a:t>
            </a:fld>
            <a:endParaRPr lang="en-GB"/>
          </a:p>
        </p:txBody>
      </p:sp>
    </p:spTree>
    <p:extLst>
      <p:ext uri="{BB962C8B-B14F-4D97-AF65-F5344CB8AC3E}">
        <p14:creationId xmlns:p14="http://schemas.microsoft.com/office/powerpoint/2010/main" val="9003908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45700-AC68-464C-9DE3-6CC814617FB2}"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8040A-7CBC-4662-95BC-B84CA9D64096}" type="slidenum">
              <a:rPr lang="en-GB" smtClean="0"/>
              <a:t>‹#›</a:t>
            </a:fld>
            <a:endParaRPr lang="en-GB"/>
          </a:p>
        </p:txBody>
      </p:sp>
    </p:spTree>
    <p:extLst>
      <p:ext uri="{BB962C8B-B14F-4D97-AF65-F5344CB8AC3E}">
        <p14:creationId xmlns:p14="http://schemas.microsoft.com/office/powerpoint/2010/main" val="409134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45700-AC68-464C-9DE3-6CC814617FB2}"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8040A-7CBC-4662-95BC-B84CA9D64096}" type="slidenum">
              <a:rPr lang="en-GB" smtClean="0"/>
              <a:t>‹#›</a:t>
            </a:fld>
            <a:endParaRPr lang="en-GB"/>
          </a:p>
        </p:txBody>
      </p:sp>
    </p:spTree>
    <p:extLst>
      <p:ext uri="{BB962C8B-B14F-4D97-AF65-F5344CB8AC3E}">
        <p14:creationId xmlns:p14="http://schemas.microsoft.com/office/powerpoint/2010/main" val="335616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045700-AC68-464C-9DE3-6CC814617FB2}" type="datetimeFigureOut">
              <a:rPr lang="en-GB" smtClean="0"/>
              <a:t>11/09/2020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28040A-7CBC-4662-95BC-B84CA9D64096}" type="slidenum">
              <a:rPr lang="en-GB" smtClean="0"/>
              <a:t>‹#›</a:t>
            </a:fld>
            <a:endParaRPr lang="en-GB"/>
          </a:p>
        </p:txBody>
      </p:sp>
    </p:spTree>
    <p:extLst>
      <p:ext uri="{BB962C8B-B14F-4D97-AF65-F5344CB8AC3E}">
        <p14:creationId xmlns:p14="http://schemas.microsoft.com/office/powerpoint/2010/main" val="81320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2045700-AC68-464C-9DE3-6CC814617FB2}" type="datetimeFigureOut">
              <a:rPr lang="en-GB" smtClean="0"/>
              <a:t>11/09/2020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28040A-7CBC-4662-95BC-B84CA9D64096}" type="slidenum">
              <a:rPr lang="en-GB" smtClean="0"/>
              <a:t>‹#›</a:t>
            </a:fld>
            <a:endParaRPr lang="en-GB"/>
          </a:p>
        </p:txBody>
      </p:sp>
    </p:spTree>
    <p:extLst>
      <p:ext uri="{BB962C8B-B14F-4D97-AF65-F5344CB8AC3E}">
        <p14:creationId xmlns:p14="http://schemas.microsoft.com/office/powerpoint/2010/main" val="24354075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045700-AC68-464C-9DE3-6CC814617FB2}" type="datetimeFigureOut">
              <a:rPr lang="en-GB" smtClean="0"/>
              <a:t>11/09/2020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3528040A-7CBC-4662-95BC-B84CA9D64096}" type="slidenum">
              <a:rPr lang="en-GB" smtClean="0"/>
              <a:t>‹#›</a:t>
            </a:fld>
            <a:endParaRPr lang="en-GB"/>
          </a:p>
        </p:txBody>
      </p:sp>
    </p:spTree>
    <p:extLst>
      <p:ext uri="{BB962C8B-B14F-4D97-AF65-F5344CB8AC3E}">
        <p14:creationId xmlns:p14="http://schemas.microsoft.com/office/powerpoint/2010/main" val="180587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2045700-AC68-464C-9DE3-6CC814617FB2}" type="datetimeFigureOut">
              <a:rPr lang="en-GB" smtClean="0"/>
              <a:t>11/09/2020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28040A-7CBC-4662-95BC-B84CA9D64096}"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7483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045700-AC68-464C-9DE3-6CC814617FB2}" type="datetimeFigureOut">
              <a:rPr lang="en-GB" smtClean="0"/>
              <a:t>11/09/2020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28040A-7CBC-4662-95BC-B84CA9D64096}" type="slidenum">
              <a:rPr lang="en-GB" smtClean="0"/>
              <a:t>‹#›</a:t>
            </a:fld>
            <a:endParaRPr lang="en-GB"/>
          </a:p>
        </p:txBody>
      </p:sp>
    </p:spTree>
    <p:extLst>
      <p:ext uri="{BB962C8B-B14F-4D97-AF65-F5344CB8AC3E}">
        <p14:creationId xmlns:p14="http://schemas.microsoft.com/office/powerpoint/2010/main" val="72724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45700-AC68-464C-9DE3-6CC814617FB2}" type="datetimeFigureOut">
              <a:rPr lang="en-GB" smtClean="0"/>
              <a:t>11/09/2020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28040A-7CBC-4662-95BC-B84CA9D64096}" type="slidenum">
              <a:rPr lang="en-GB" smtClean="0"/>
              <a:t>‹#›</a:t>
            </a:fld>
            <a:endParaRPr lang="en-GB"/>
          </a:p>
        </p:txBody>
      </p:sp>
    </p:spTree>
    <p:extLst>
      <p:ext uri="{BB962C8B-B14F-4D97-AF65-F5344CB8AC3E}">
        <p14:creationId xmlns:p14="http://schemas.microsoft.com/office/powerpoint/2010/main" val="54566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2045700-AC68-464C-9DE3-6CC814617FB2}" type="datetimeFigureOut">
              <a:rPr lang="en-GB" smtClean="0"/>
              <a:t>11/09/2020</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3528040A-7CBC-4662-95BC-B84CA9D64096}" type="slidenum">
              <a:rPr lang="en-GB" smtClean="0"/>
              <a:t>‹#›</a:t>
            </a:fld>
            <a:endParaRPr lang="en-GB"/>
          </a:p>
        </p:txBody>
      </p:sp>
    </p:spTree>
    <p:extLst>
      <p:ext uri="{BB962C8B-B14F-4D97-AF65-F5344CB8AC3E}">
        <p14:creationId xmlns:p14="http://schemas.microsoft.com/office/powerpoint/2010/main" val="304909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2045700-AC68-464C-9DE3-6CC814617FB2}" type="datetimeFigureOut">
              <a:rPr lang="en-GB" smtClean="0"/>
              <a:t>11/09/2020</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3528040A-7CBC-4662-95BC-B84CA9D64096}" type="slidenum">
              <a:rPr lang="en-GB" smtClean="0"/>
              <a:t>‹#›</a:t>
            </a:fld>
            <a:endParaRPr lang="en-GB"/>
          </a:p>
        </p:txBody>
      </p:sp>
    </p:spTree>
    <p:extLst>
      <p:ext uri="{BB962C8B-B14F-4D97-AF65-F5344CB8AC3E}">
        <p14:creationId xmlns:p14="http://schemas.microsoft.com/office/powerpoint/2010/main" val="290409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2045700-AC68-464C-9DE3-6CC814617FB2}" type="datetimeFigureOut">
              <a:rPr lang="en-GB" smtClean="0"/>
              <a:t>11/09/2020</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528040A-7CBC-4662-95BC-B84CA9D64096}" type="slidenum">
              <a:rPr lang="en-GB" smtClean="0"/>
              <a:t>‹#›</a:t>
            </a:fld>
            <a:endParaRPr lang="en-GB"/>
          </a:p>
        </p:txBody>
      </p:sp>
    </p:spTree>
    <p:extLst>
      <p:ext uri="{BB962C8B-B14F-4D97-AF65-F5344CB8AC3E}">
        <p14:creationId xmlns:p14="http://schemas.microsoft.com/office/powerpoint/2010/main" val="484441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socdevbay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mailto:william.ai@mail.utoronto.ca" TargetMode="External"/><Relationship Id="rId4" Type="http://schemas.openxmlformats.org/officeDocument/2006/relationships/hyperlink" Target="mailto:rebekah.gelpi@mail.utoronto.c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45E6-9950-404F-9596-683B5BE25CA7}"/>
              </a:ext>
            </a:extLst>
          </p:cNvPr>
          <p:cNvSpPr>
            <a:spLocks noGrp="1"/>
          </p:cNvSpPr>
          <p:nvPr>
            <p:ph type="title"/>
          </p:nvPr>
        </p:nvSpPr>
        <p:spPr/>
        <p:txBody>
          <a:bodyPr/>
          <a:lstStyle/>
          <a:p>
            <a:r>
              <a:rPr lang="en-CA" dirty="0"/>
              <a:t>Bayesian hypothesis testing</a:t>
            </a:r>
          </a:p>
        </p:txBody>
      </p:sp>
      <p:sp>
        <p:nvSpPr>
          <p:cNvPr id="3" name="Content Placeholder 2">
            <a:extLst>
              <a:ext uri="{FF2B5EF4-FFF2-40B4-BE49-F238E27FC236}">
                <a16:creationId xmlns:a16="http://schemas.microsoft.com/office/drawing/2014/main" id="{2F35BC76-284A-C848-A44D-366E548A1A5B}"/>
              </a:ext>
            </a:extLst>
          </p:cNvPr>
          <p:cNvSpPr>
            <a:spLocks noGrp="1"/>
          </p:cNvSpPr>
          <p:nvPr>
            <p:ph idx="1"/>
          </p:nvPr>
        </p:nvSpPr>
        <p:spPr/>
        <p:txBody>
          <a:bodyPr/>
          <a:lstStyle/>
          <a:p>
            <a:pPr marL="0" indent="0">
              <a:buNone/>
            </a:pPr>
            <a:r>
              <a:rPr lang="en-CA" sz="3000" dirty="0">
                <a:solidFill>
                  <a:srgbClr val="F0F5F7"/>
                </a:solidFill>
              </a:rPr>
              <a:t>Bayesian</a:t>
            </a:r>
            <a:r>
              <a:rPr lang="en-CA" sz="3000" dirty="0">
                <a:solidFill>
                  <a:srgbClr val="EBEFF0"/>
                </a:solidFill>
              </a:rPr>
              <a:t>   </a:t>
            </a:r>
            <a:r>
              <a:rPr lang="en-CA" sz="3000" i="1" dirty="0"/>
              <a:t>t</a:t>
            </a:r>
            <a:r>
              <a:rPr lang="en-CA" sz="3000" dirty="0"/>
              <a:t>-test</a:t>
            </a:r>
          </a:p>
          <a:p>
            <a:pPr marL="0" indent="0">
              <a:buNone/>
            </a:pPr>
            <a:r>
              <a:rPr lang="en-CA" sz="3000" dirty="0">
                <a:solidFill>
                  <a:srgbClr val="F0F5F7"/>
                </a:solidFill>
              </a:rPr>
              <a:t>Bayesian   </a:t>
            </a:r>
            <a:r>
              <a:rPr lang="en-CA" sz="100" dirty="0">
                <a:solidFill>
                  <a:srgbClr val="F0F5F7"/>
                </a:solidFill>
              </a:rPr>
              <a:t> </a:t>
            </a:r>
            <a:r>
              <a:rPr lang="en-CA" sz="3000" dirty="0"/>
              <a:t>ANOVA</a:t>
            </a:r>
          </a:p>
          <a:p>
            <a:pPr marL="0" indent="0">
              <a:buNone/>
            </a:pPr>
            <a:r>
              <a:rPr lang="en-CA" sz="3000" dirty="0">
                <a:solidFill>
                  <a:srgbClr val="F0F5F7"/>
                </a:solidFill>
              </a:rPr>
              <a:t>Bayesian</a:t>
            </a:r>
            <a:r>
              <a:rPr lang="en-CA" sz="3000" dirty="0"/>
              <a:t>   linear regression</a:t>
            </a:r>
          </a:p>
        </p:txBody>
      </p:sp>
      <p:sp>
        <p:nvSpPr>
          <p:cNvPr id="4" name="Content Placeholder 2">
            <a:extLst>
              <a:ext uri="{FF2B5EF4-FFF2-40B4-BE49-F238E27FC236}">
                <a16:creationId xmlns:a16="http://schemas.microsoft.com/office/drawing/2014/main" id="{7DF59193-4B78-CC43-9CF6-4693211D7B54}"/>
              </a:ext>
            </a:extLst>
          </p:cNvPr>
          <p:cNvSpPr txBox="1">
            <a:spLocks/>
          </p:cNvSpPr>
          <p:nvPr/>
        </p:nvSpPr>
        <p:spPr>
          <a:xfrm>
            <a:off x="2231136" y="2638044"/>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CA" sz="3000" dirty="0"/>
              <a:t>Bayesian</a:t>
            </a:r>
          </a:p>
          <a:p>
            <a:r>
              <a:rPr lang="en-CA" sz="3000" dirty="0"/>
              <a:t>Bayesian</a:t>
            </a:r>
          </a:p>
          <a:p>
            <a:r>
              <a:rPr lang="en-CA" sz="3000" dirty="0"/>
              <a:t>Bayesian</a:t>
            </a:r>
          </a:p>
        </p:txBody>
      </p:sp>
    </p:spTree>
    <p:extLst>
      <p:ext uri="{BB962C8B-B14F-4D97-AF65-F5344CB8AC3E}">
        <p14:creationId xmlns:p14="http://schemas.microsoft.com/office/powerpoint/2010/main" val="74637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915E-5B8A-1E4C-97DF-7EAA10EF91F5}"/>
              </a:ext>
            </a:extLst>
          </p:cNvPr>
          <p:cNvSpPr>
            <a:spLocks noGrp="1"/>
          </p:cNvSpPr>
          <p:nvPr>
            <p:ph type="title"/>
          </p:nvPr>
        </p:nvSpPr>
        <p:spPr/>
        <p:txBody>
          <a:bodyPr/>
          <a:lstStyle/>
          <a:p>
            <a:r>
              <a:rPr lang="en-CA" dirty="0"/>
              <a:t>Parameter estimation</a:t>
            </a:r>
          </a:p>
        </p:txBody>
      </p:sp>
      <p:sp>
        <p:nvSpPr>
          <p:cNvPr id="3" name="Content Placeholder 2">
            <a:extLst>
              <a:ext uri="{FF2B5EF4-FFF2-40B4-BE49-F238E27FC236}">
                <a16:creationId xmlns:a16="http://schemas.microsoft.com/office/drawing/2014/main" id="{A73ACCEF-FA19-E74C-A8D5-05360F4256DE}"/>
              </a:ext>
            </a:extLst>
          </p:cNvPr>
          <p:cNvSpPr>
            <a:spLocks noGrp="1"/>
          </p:cNvSpPr>
          <p:nvPr>
            <p:ph idx="1"/>
          </p:nvPr>
        </p:nvSpPr>
        <p:spPr>
          <a:xfrm>
            <a:off x="6096000" y="2638044"/>
            <a:ext cx="3864864" cy="3101983"/>
          </a:xfrm>
        </p:spPr>
        <p:txBody>
          <a:bodyPr/>
          <a:lstStyle/>
          <a:p>
            <a:r>
              <a:rPr lang="en-CA" dirty="0"/>
              <a:t>Sample the model many times to estimate possible values of difference in bill length</a:t>
            </a:r>
          </a:p>
          <a:p>
            <a:r>
              <a:rPr lang="en-CA" dirty="0"/>
              <a:t>Model requires a </a:t>
            </a:r>
            <a:r>
              <a:rPr lang="en-CA" b="1" dirty="0"/>
              <a:t>sampling algorithm</a:t>
            </a:r>
            <a:r>
              <a:rPr lang="en-CA" dirty="0"/>
              <a:t> to estimate posterior</a:t>
            </a:r>
          </a:p>
          <a:p>
            <a:r>
              <a:rPr lang="en-CA" dirty="0"/>
              <a:t>Many popular analysis packages based on Monte Carlo sampling (HMC, MCMC)</a:t>
            </a:r>
          </a:p>
        </p:txBody>
      </p:sp>
      <p:pic>
        <p:nvPicPr>
          <p:cNvPr id="4" name="Picture 3">
            <a:extLst>
              <a:ext uri="{FF2B5EF4-FFF2-40B4-BE49-F238E27FC236}">
                <a16:creationId xmlns:a16="http://schemas.microsoft.com/office/drawing/2014/main" id="{90A5C3F8-474D-1B42-A6D7-CAB5B73C5F82}"/>
              </a:ext>
            </a:extLst>
          </p:cNvPr>
          <p:cNvPicPr>
            <a:picLocks noChangeAspect="1"/>
          </p:cNvPicPr>
          <p:nvPr/>
        </p:nvPicPr>
        <p:blipFill rotWithShape="1">
          <a:blip r:embed="rId3"/>
          <a:srcRect l="927" t="912" r="873" b="1388"/>
          <a:stretch/>
        </p:blipFill>
        <p:spPr>
          <a:xfrm>
            <a:off x="2260600" y="2593975"/>
            <a:ext cx="3117850" cy="3101983"/>
          </a:xfrm>
          <a:prstGeom prst="rect">
            <a:avLst/>
          </a:prstGeom>
        </p:spPr>
      </p:pic>
      <p:sp>
        <p:nvSpPr>
          <p:cNvPr id="23" name="TextBox 22">
            <a:extLst>
              <a:ext uri="{FF2B5EF4-FFF2-40B4-BE49-F238E27FC236}">
                <a16:creationId xmlns:a16="http://schemas.microsoft.com/office/drawing/2014/main" id="{1F8D87D4-E37E-D545-935E-2B6D51AD67AF}"/>
              </a:ext>
            </a:extLst>
          </p:cNvPr>
          <p:cNvSpPr txBox="1"/>
          <p:nvPr/>
        </p:nvSpPr>
        <p:spPr>
          <a:xfrm>
            <a:off x="2230438" y="6096000"/>
            <a:ext cx="7730426" cy="738664"/>
          </a:xfrm>
          <a:prstGeom prst="rect">
            <a:avLst/>
          </a:prstGeom>
          <a:noFill/>
        </p:spPr>
        <p:txBody>
          <a:bodyPr wrap="square" rtlCol="0">
            <a:spAutoFit/>
          </a:bodyPr>
          <a:lstStyle/>
          <a:p>
            <a:pPr algn="ctr"/>
            <a:r>
              <a:rPr lang="en-CA" sz="1400" dirty="0"/>
              <a:t>e.g. “To estimate the posterior distribution, we used a Markov chain Monte Carlo (MCMC) sampling algorithm, with 4 chains of 10,000 samples…”</a:t>
            </a:r>
          </a:p>
          <a:p>
            <a:pPr algn="ctr"/>
            <a:endParaRPr lang="en-CA" sz="1400" dirty="0"/>
          </a:p>
        </p:txBody>
      </p:sp>
      <p:cxnSp>
        <p:nvCxnSpPr>
          <p:cNvPr id="24" name="Straight Arrow Connector 23">
            <a:extLst>
              <a:ext uri="{FF2B5EF4-FFF2-40B4-BE49-F238E27FC236}">
                <a16:creationId xmlns:a16="http://schemas.microsoft.com/office/drawing/2014/main" id="{91060C9D-5195-2249-8183-8A419D5113CF}"/>
              </a:ext>
            </a:extLst>
          </p:cNvPr>
          <p:cNvCxnSpPr>
            <a:cxnSpLocks/>
          </p:cNvCxnSpPr>
          <p:nvPr/>
        </p:nvCxnSpPr>
        <p:spPr>
          <a:xfrm flipH="1">
            <a:off x="8671001" y="5396294"/>
            <a:ext cx="1099092" cy="699706"/>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0058D9A-2275-564C-A544-DF82C2459A20}"/>
              </a:ext>
            </a:extLst>
          </p:cNvPr>
          <p:cNvSpPr txBox="1"/>
          <p:nvPr/>
        </p:nvSpPr>
        <p:spPr>
          <a:xfrm>
            <a:off x="9770093" y="5165461"/>
            <a:ext cx="1519881" cy="461665"/>
          </a:xfrm>
          <a:prstGeom prst="rect">
            <a:avLst/>
          </a:prstGeom>
          <a:noFill/>
        </p:spPr>
        <p:txBody>
          <a:bodyPr wrap="square" rtlCol="0">
            <a:spAutoFit/>
          </a:bodyPr>
          <a:lstStyle/>
          <a:p>
            <a:r>
              <a:rPr lang="en-CA" sz="1200" dirty="0"/>
              <a:t>What was used to draw samples?</a:t>
            </a:r>
          </a:p>
        </p:txBody>
      </p:sp>
      <p:cxnSp>
        <p:nvCxnSpPr>
          <p:cNvPr id="27" name="Straight Arrow Connector 26">
            <a:extLst>
              <a:ext uri="{FF2B5EF4-FFF2-40B4-BE49-F238E27FC236}">
                <a16:creationId xmlns:a16="http://schemas.microsoft.com/office/drawing/2014/main" id="{33B7CE5B-34C0-3C4D-9DF9-05BDBE625C6E}"/>
              </a:ext>
            </a:extLst>
          </p:cNvPr>
          <p:cNvCxnSpPr>
            <a:cxnSpLocks/>
          </p:cNvCxnSpPr>
          <p:nvPr/>
        </p:nvCxnSpPr>
        <p:spPr>
          <a:xfrm flipH="1" flipV="1">
            <a:off x="7892526" y="6465333"/>
            <a:ext cx="2049803" cy="145532"/>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05D63BF-D004-334A-8485-F85A6F8E903F}"/>
              </a:ext>
            </a:extLst>
          </p:cNvPr>
          <p:cNvSpPr txBox="1"/>
          <p:nvPr/>
        </p:nvSpPr>
        <p:spPr>
          <a:xfrm>
            <a:off x="9960864" y="6380032"/>
            <a:ext cx="2231136" cy="461665"/>
          </a:xfrm>
          <a:prstGeom prst="rect">
            <a:avLst/>
          </a:prstGeom>
          <a:noFill/>
        </p:spPr>
        <p:txBody>
          <a:bodyPr wrap="square" rtlCol="0">
            <a:spAutoFit/>
          </a:bodyPr>
          <a:lstStyle/>
          <a:p>
            <a:r>
              <a:rPr lang="en-CA" sz="1200" dirty="0"/>
              <a:t>How many samples were drawn?</a:t>
            </a:r>
          </a:p>
          <a:p>
            <a:r>
              <a:rPr lang="en-CA" sz="1200" dirty="0"/>
              <a:t>(more = ↑ accuracy, ↑ time)</a:t>
            </a:r>
          </a:p>
        </p:txBody>
      </p:sp>
    </p:spTree>
    <p:extLst>
      <p:ext uri="{BB962C8B-B14F-4D97-AF65-F5344CB8AC3E}">
        <p14:creationId xmlns:p14="http://schemas.microsoft.com/office/powerpoint/2010/main" val="136212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915E-5B8A-1E4C-97DF-7EAA10EF91F5}"/>
              </a:ext>
            </a:extLst>
          </p:cNvPr>
          <p:cNvSpPr>
            <a:spLocks noGrp="1"/>
          </p:cNvSpPr>
          <p:nvPr>
            <p:ph type="title"/>
          </p:nvPr>
        </p:nvSpPr>
        <p:spPr/>
        <p:txBody>
          <a:bodyPr/>
          <a:lstStyle/>
          <a:p>
            <a:r>
              <a:rPr lang="en-CA" dirty="0"/>
              <a:t>Parameter estimation</a:t>
            </a:r>
          </a:p>
        </p:txBody>
      </p:sp>
      <p:sp>
        <p:nvSpPr>
          <p:cNvPr id="3" name="Content Placeholder 2">
            <a:extLst>
              <a:ext uri="{FF2B5EF4-FFF2-40B4-BE49-F238E27FC236}">
                <a16:creationId xmlns:a16="http://schemas.microsoft.com/office/drawing/2014/main" id="{A73ACCEF-FA19-E74C-A8D5-05360F4256DE}"/>
              </a:ext>
            </a:extLst>
          </p:cNvPr>
          <p:cNvSpPr>
            <a:spLocks noGrp="1"/>
          </p:cNvSpPr>
          <p:nvPr>
            <p:ph idx="1"/>
          </p:nvPr>
        </p:nvSpPr>
        <p:spPr>
          <a:xfrm>
            <a:off x="6096000" y="2638044"/>
            <a:ext cx="3864864" cy="3101983"/>
          </a:xfrm>
        </p:spPr>
        <p:txBody>
          <a:bodyPr/>
          <a:lstStyle/>
          <a:p>
            <a:r>
              <a:rPr lang="en-CA" dirty="0"/>
              <a:t>Determine </a:t>
            </a:r>
            <a:r>
              <a:rPr lang="en-CA" b="1" dirty="0"/>
              <a:t>credible values </a:t>
            </a:r>
            <a:r>
              <a:rPr lang="en-CA" dirty="0"/>
              <a:t>of the parameter</a:t>
            </a:r>
          </a:p>
          <a:p>
            <a:endParaRPr lang="en-CA" dirty="0"/>
          </a:p>
        </p:txBody>
      </p:sp>
      <p:pic>
        <p:nvPicPr>
          <p:cNvPr id="5" name="Picture 4">
            <a:extLst>
              <a:ext uri="{FF2B5EF4-FFF2-40B4-BE49-F238E27FC236}">
                <a16:creationId xmlns:a16="http://schemas.microsoft.com/office/drawing/2014/main" id="{78D55B2E-B6E9-A14F-AFCB-21FADDF0777F}"/>
              </a:ext>
            </a:extLst>
          </p:cNvPr>
          <p:cNvPicPr>
            <a:picLocks noChangeAspect="1"/>
          </p:cNvPicPr>
          <p:nvPr/>
        </p:nvPicPr>
        <p:blipFill>
          <a:blip r:embed="rId3"/>
          <a:stretch>
            <a:fillRect/>
          </a:stretch>
        </p:blipFill>
        <p:spPr>
          <a:xfrm>
            <a:off x="1949527" y="2919035"/>
            <a:ext cx="3810000" cy="2540000"/>
          </a:xfrm>
          <a:prstGeom prst="rect">
            <a:avLst/>
          </a:prstGeom>
        </p:spPr>
      </p:pic>
      <p:cxnSp>
        <p:nvCxnSpPr>
          <p:cNvPr id="7" name="Straight Connector 6">
            <a:extLst>
              <a:ext uri="{FF2B5EF4-FFF2-40B4-BE49-F238E27FC236}">
                <a16:creationId xmlns:a16="http://schemas.microsoft.com/office/drawing/2014/main" id="{C6C76A13-CEC9-8047-B09A-41E825BD6022}"/>
              </a:ext>
            </a:extLst>
          </p:cNvPr>
          <p:cNvCxnSpPr>
            <a:cxnSpLocks/>
          </p:cNvCxnSpPr>
          <p:nvPr/>
        </p:nvCxnSpPr>
        <p:spPr>
          <a:xfrm flipV="1">
            <a:off x="3787814" y="3324610"/>
            <a:ext cx="0" cy="176933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FB7097A-D4DE-574F-BF45-39D9EF278300}"/>
              </a:ext>
            </a:extLst>
          </p:cNvPr>
          <p:cNvCxnSpPr>
            <a:cxnSpLocks/>
          </p:cNvCxnSpPr>
          <p:nvPr/>
        </p:nvCxnSpPr>
        <p:spPr>
          <a:xfrm flipV="1">
            <a:off x="2999384" y="4841563"/>
            <a:ext cx="0" cy="252385"/>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3E5B7F-D23D-EF47-8C32-8B9C1314431F}"/>
              </a:ext>
            </a:extLst>
          </p:cNvPr>
          <p:cNvCxnSpPr>
            <a:cxnSpLocks/>
          </p:cNvCxnSpPr>
          <p:nvPr/>
        </p:nvCxnSpPr>
        <p:spPr>
          <a:xfrm flipV="1">
            <a:off x="4642308" y="4840021"/>
            <a:ext cx="0" cy="252385"/>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4D302E-B258-6343-95E4-96FD7CE6749B}"/>
              </a:ext>
            </a:extLst>
          </p:cNvPr>
          <p:cNvCxnSpPr/>
          <p:nvPr/>
        </p:nvCxnSpPr>
        <p:spPr>
          <a:xfrm flipH="1">
            <a:off x="3107903" y="4001161"/>
            <a:ext cx="1728374" cy="792832"/>
          </a:xfrm>
          <a:prstGeom prst="straightConnector1">
            <a:avLst/>
          </a:prstGeom>
          <a:ln w="127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1E7F678-6897-9C46-8212-9AB7DA47B412}"/>
              </a:ext>
            </a:extLst>
          </p:cNvPr>
          <p:cNvCxnSpPr>
            <a:cxnSpLocks/>
          </p:cNvCxnSpPr>
          <p:nvPr/>
        </p:nvCxnSpPr>
        <p:spPr>
          <a:xfrm flipH="1">
            <a:off x="4642308" y="4001161"/>
            <a:ext cx="193969" cy="761119"/>
          </a:xfrm>
          <a:prstGeom prst="straightConnector1">
            <a:avLst/>
          </a:prstGeom>
          <a:ln w="127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B6023B2E-9137-4D4F-8417-CD4DB3CD2FA0}"/>
              </a:ext>
            </a:extLst>
          </p:cNvPr>
          <p:cNvSpPr txBox="1"/>
          <p:nvPr/>
        </p:nvSpPr>
        <p:spPr>
          <a:xfrm>
            <a:off x="4815713" y="3833464"/>
            <a:ext cx="877804" cy="461665"/>
          </a:xfrm>
          <a:prstGeom prst="rect">
            <a:avLst/>
          </a:prstGeom>
          <a:noFill/>
        </p:spPr>
        <p:txBody>
          <a:bodyPr wrap="none" rtlCol="0">
            <a:spAutoFit/>
          </a:bodyPr>
          <a:lstStyle/>
          <a:p>
            <a:r>
              <a:rPr lang="en-CA" sz="1200" dirty="0"/>
              <a:t>95% CI</a:t>
            </a:r>
          </a:p>
          <a:p>
            <a:r>
              <a:rPr lang="en-CA" sz="1200" dirty="0"/>
              <a:t>[–4.8, –2.5]</a:t>
            </a:r>
          </a:p>
        </p:txBody>
      </p:sp>
      <p:cxnSp>
        <p:nvCxnSpPr>
          <p:cNvPr id="20" name="Straight Arrow Connector 19">
            <a:extLst>
              <a:ext uri="{FF2B5EF4-FFF2-40B4-BE49-F238E27FC236}">
                <a16:creationId xmlns:a16="http://schemas.microsoft.com/office/drawing/2014/main" id="{790C56F4-068F-DE46-8974-B65E31C7E06F}"/>
              </a:ext>
            </a:extLst>
          </p:cNvPr>
          <p:cNvCxnSpPr>
            <a:cxnSpLocks/>
          </p:cNvCxnSpPr>
          <p:nvPr/>
        </p:nvCxnSpPr>
        <p:spPr>
          <a:xfrm flipH="1">
            <a:off x="3854527" y="3193835"/>
            <a:ext cx="690782" cy="130775"/>
          </a:xfrm>
          <a:prstGeom prst="straightConnector1">
            <a:avLst/>
          </a:prstGeom>
          <a:ln w="127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91BDAE16-507F-A045-8807-86B2B1430687}"/>
              </a:ext>
            </a:extLst>
          </p:cNvPr>
          <p:cNvSpPr txBox="1"/>
          <p:nvPr/>
        </p:nvSpPr>
        <p:spPr>
          <a:xfrm>
            <a:off x="4505365" y="3044600"/>
            <a:ext cx="787395" cy="276999"/>
          </a:xfrm>
          <a:prstGeom prst="rect">
            <a:avLst/>
          </a:prstGeom>
          <a:noFill/>
        </p:spPr>
        <p:txBody>
          <a:bodyPr wrap="none" rtlCol="0">
            <a:spAutoFit/>
          </a:bodyPr>
          <a:lstStyle/>
          <a:p>
            <a:r>
              <a:rPr lang="en-CA" sz="1200" i="1" dirty="0"/>
              <a:t>µ</a:t>
            </a:r>
            <a:r>
              <a:rPr lang="en-CA" sz="1200" dirty="0"/>
              <a:t> = –3.68</a:t>
            </a:r>
            <a:endParaRPr lang="en-CA" sz="1200" i="1" dirty="0"/>
          </a:p>
        </p:txBody>
      </p:sp>
      <p:sp>
        <p:nvSpPr>
          <p:cNvPr id="14" name="TextBox 13">
            <a:extLst>
              <a:ext uri="{FF2B5EF4-FFF2-40B4-BE49-F238E27FC236}">
                <a16:creationId xmlns:a16="http://schemas.microsoft.com/office/drawing/2014/main" id="{6E0B0354-D8A2-474F-A069-8771B1E576B7}"/>
              </a:ext>
            </a:extLst>
          </p:cNvPr>
          <p:cNvSpPr txBox="1"/>
          <p:nvPr/>
        </p:nvSpPr>
        <p:spPr>
          <a:xfrm>
            <a:off x="2230438" y="6096000"/>
            <a:ext cx="7730426" cy="615553"/>
          </a:xfrm>
          <a:prstGeom prst="rect">
            <a:avLst/>
          </a:prstGeom>
          <a:noFill/>
        </p:spPr>
        <p:txBody>
          <a:bodyPr wrap="square" rtlCol="0">
            <a:spAutoFit/>
          </a:bodyPr>
          <a:lstStyle/>
          <a:p>
            <a:pPr algn="ctr"/>
            <a:r>
              <a:rPr lang="en-CA" sz="1700" dirty="0"/>
              <a:t>“Female penguins had a bill length 3.68 mm shorter than males, 95% CI = [–4.8, –2.5].”</a:t>
            </a:r>
          </a:p>
          <a:p>
            <a:pPr algn="ctr"/>
            <a:endParaRPr lang="en-CA" sz="1700" dirty="0"/>
          </a:p>
        </p:txBody>
      </p:sp>
    </p:spTree>
    <p:extLst>
      <p:ext uri="{BB962C8B-B14F-4D97-AF65-F5344CB8AC3E}">
        <p14:creationId xmlns:p14="http://schemas.microsoft.com/office/powerpoint/2010/main" val="11165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4B0D-F20B-654B-9150-5022B05FC6CE}"/>
              </a:ext>
            </a:extLst>
          </p:cNvPr>
          <p:cNvSpPr>
            <a:spLocks noGrp="1"/>
          </p:cNvSpPr>
          <p:nvPr>
            <p:ph type="title"/>
          </p:nvPr>
        </p:nvSpPr>
        <p:spPr/>
        <p:txBody>
          <a:bodyPr/>
          <a:lstStyle/>
          <a:p>
            <a:r>
              <a:rPr lang="en-CA" dirty="0"/>
              <a:t>Questions and more information</a:t>
            </a:r>
          </a:p>
        </p:txBody>
      </p:sp>
      <p:sp>
        <p:nvSpPr>
          <p:cNvPr id="3" name="Content Placeholder 2">
            <a:extLst>
              <a:ext uri="{FF2B5EF4-FFF2-40B4-BE49-F238E27FC236}">
                <a16:creationId xmlns:a16="http://schemas.microsoft.com/office/drawing/2014/main" id="{57F3FD9B-69E4-8849-9F9A-72D7233AC527}"/>
              </a:ext>
            </a:extLst>
          </p:cNvPr>
          <p:cNvSpPr>
            <a:spLocks noGrp="1"/>
          </p:cNvSpPr>
          <p:nvPr>
            <p:ph idx="1"/>
          </p:nvPr>
        </p:nvSpPr>
        <p:spPr/>
        <p:txBody>
          <a:bodyPr>
            <a:normAutofit/>
          </a:bodyPr>
          <a:lstStyle/>
          <a:p>
            <a:r>
              <a:rPr lang="en-CA" sz="2400" dirty="0"/>
              <a:t>Data from this presentation is publicly available at </a:t>
            </a:r>
            <a:r>
              <a:rPr lang="en-CA" sz="2400" dirty="0">
                <a:latin typeface="Consolas" panose="020B0609020204030204" pitchFamily="49" charset="0"/>
                <a:cs typeface="Consolas" panose="020B0609020204030204" pitchFamily="49" charset="0"/>
                <a:hlinkClick r:id="rId3"/>
              </a:rPr>
              <a:t>http://github.com/rgelpi/socdevbayes</a:t>
            </a:r>
            <a:endParaRPr lang="en-CA" sz="2400" dirty="0">
              <a:latin typeface="Consolas" panose="020B0609020204030204" pitchFamily="49" charset="0"/>
              <a:cs typeface="Consolas" panose="020B0609020204030204" pitchFamily="49" charset="0"/>
            </a:endParaRPr>
          </a:p>
          <a:p>
            <a:r>
              <a:rPr lang="en-CA" sz="2400" dirty="0"/>
              <a:t>For questions or comments about the presentation:</a:t>
            </a:r>
          </a:p>
          <a:p>
            <a:pPr lvl="1"/>
            <a:r>
              <a:rPr lang="en-CA" sz="2200" dirty="0"/>
              <a:t>Rebekah: </a:t>
            </a:r>
            <a:r>
              <a:rPr lang="en-CA" sz="2200" dirty="0">
                <a:latin typeface="Consolas" panose="020B0609020204030204" pitchFamily="49" charset="0"/>
                <a:cs typeface="Consolas" panose="020B0609020204030204" pitchFamily="49" charset="0"/>
                <a:hlinkClick r:id="rId4"/>
              </a:rPr>
              <a:t>rebekah.gelpi@mail.utoronto.ca</a:t>
            </a:r>
            <a:endParaRPr lang="en-CA" sz="2200" dirty="0">
              <a:latin typeface="Consolas" panose="020B0609020204030204" pitchFamily="49" charset="0"/>
              <a:cs typeface="Consolas" panose="020B0609020204030204" pitchFamily="49" charset="0"/>
            </a:endParaRPr>
          </a:p>
          <a:p>
            <a:pPr lvl="1"/>
            <a:r>
              <a:rPr lang="en-CA" sz="2200" dirty="0">
                <a:latin typeface="Gill Sans MT" panose="020B0502020104020203" pitchFamily="34" charset="77"/>
                <a:cs typeface="Consolas" panose="020B0609020204030204" pitchFamily="49" charset="0"/>
              </a:rPr>
              <a:t>William: </a:t>
            </a:r>
            <a:r>
              <a:rPr lang="en-CA" sz="2200" dirty="0">
                <a:latin typeface="Consolas" panose="020B0609020204030204" pitchFamily="49" charset="0"/>
                <a:cs typeface="Consolas" panose="020B0609020204030204" pitchFamily="49" charset="0"/>
                <a:hlinkClick r:id="rId5"/>
              </a:rPr>
              <a:t>william.ai@mail.utoronto.ca</a:t>
            </a:r>
            <a:endParaRPr lang="en-CA" sz="2200" dirty="0">
              <a:latin typeface="Consolas" panose="020B0609020204030204" pitchFamily="49" charset="0"/>
              <a:cs typeface="Consolas" panose="020B0609020204030204" pitchFamily="49" charset="0"/>
            </a:endParaRPr>
          </a:p>
          <a:p>
            <a:pPr lvl="1"/>
            <a:endParaRPr lang="en-CA" sz="2200" dirty="0">
              <a:latin typeface="Gill Sans MT" panose="020B0502020104020203" pitchFamily="34" charset="77"/>
              <a:cs typeface="Consolas" panose="020B0609020204030204" pitchFamily="49" charset="0"/>
            </a:endParaRPr>
          </a:p>
        </p:txBody>
      </p:sp>
    </p:spTree>
    <p:extLst>
      <p:ext uri="{BB962C8B-B14F-4D97-AF65-F5344CB8AC3E}">
        <p14:creationId xmlns:p14="http://schemas.microsoft.com/office/powerpoint/2010/main" val="283574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5821-7A69-A94E-8C58-C39B44D5CA47}"/>
              </a:ext>
            </a:extLst>
          </p:cNvPr>
          <p:cNvSpPr>
            <a:spLocks noGrp="1"/>
          </p:cNvSpPr>
          <p:nvPr>
            <p:ph type="title"/>
          </p:nvPr>
        </p:nvSpPr>
        <p:spPr/>
        <p:txBody>
          <a:bodyPr/>
          <a:lstStyle/>
          <a:p>
            <a:r>
              <a:rPr lang="en-CA" dirty="0"/>
              <a:t>Bayesian hypothesis testing</a:t>
            </a:r>
          </a:p>
        </p:txBody>
      </p:sp>
      <p:sp>
        <p:nvSpPr>
          <p:cNvPr id="6" name="Rectangle 5">
            <a:extLst>
              <a:ext uri="{FF2B5EF4-FFF2-40B4-BE49-F238E27FC236}">
                <a16:creationId xmlns:a16="http://schemas.microsoft.com/office/drawing/2014/main" id="{DBDFC95E-7272-B844-845E-252E361DB162}"/>
              </a:ext>
            </a:extLst>
          </p:cNvPr>
          <p:cNvSpPr/>
          <p:nvPr/>
        </p:nvSpPr>
        <p:spPr>
          <a:xfrm>
            <a:off x="2693772" y="2919447"/>
            <a:ext cx="1544595" cy="864973"/>
          </a:xfrm>
          <a:prstGeom prst="rect">
            <a:avLst/>
          </a:prstGeom>
          <a:solidFill>
            <a:schemeClr val="accent6"/>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Linear formula</a:t>
            </a:r>
          </a:p>
        </p:txBody>
      </p:sp>
      <p:sp>
        <p:nvSpPr>
          <p:cNvPr id="7" name="Rectangle 6">
            <a:extLst>
              <a:ext uri="{FF2B5EF4-FFF2-40B4-BE49-F238E27FC236}">
                <a16:creationId xmlns:a16="http://schemas.microsoft.com/office/drawing/2014/main" id="{74F4DD18-7346-1547-83B9-CB5555FCA5B5}"/>
              </a:ext>
            </a:extLst>
          </p:cNvPr>
          <p:cNvSpPr/>
          <p:nvPr/>
        </p:nvSpPr>
        <p:spPr>
          <a:xfrm>
            <a:off x="2693772" y="3973891"/>
            <a:ext cx="1544595" cy="864973"/>
          </a:xfrm>
          <a:prstGeom prst="rect">
            <a:avLst/>
          </a:prstGeom>
          <a:solidFill>
            <a:schemeClr val="accent6"/>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Data</a:t>
            </a:r>
          </a:p>
        </p:txBody>
      </p:sp>
      <p:sp>
        <p:nvSpPr>
          <p:cNvPr id="8" name="Rectangle 7">
            <a:extLst>
              <a:ext uri="{FF2B5EF4-FFF2-40B4-BE49-F238E27FC236}">
                <a16:creationId xmlns:a16="http://schemas.microsoft.com/office/drawing/2014/main" id="{C9CD559A-D294-7B45-875F-3441282995D9}"/>
              </a:ext>
            </a:extLst>
          </p:cNvPr>
          <p:cNvSpPr/>
          <p:nvPr/>
        </p:nvSpPr>
        <p:spPr>
          <a:xfrm>
            <a:off x="5342238" y="3973890"/>
            <a:ext cx="1544595" cy="864973"/>
          </a:xfrm>
          <a:prstGeom prst="rect">
            <a:avLst/>
          </a:prstGeom>
          <a:solidFill>
            <a:schemeClr val="accent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Frequentist statistical tests</a:t>
            </a:r>
          </a:p>
        </p:txBody>
      </p:sp>
      <p:sp>
        <p:nvSpPr>
          <p:cNvPr id="9" name="Rectangle 8">
            <a:extLst>
              <a:ext uri="{FF2B5EF4-FFF2-40B4-BE49-F238E27FC236}">
                <a16:creationId xmlns:a16="http://schemas.microsoft.com/office/drawing/2014/main" id="{BE5DA776-6116-7A44-8980-ACC1C17D0569}"/>
              </a:ext>
            </a:extLst>
          </p:cNvPr>
          <p:cNvSpPr/>
          <p:nvPr/>
        </p:nvSpPr>
        <p:spPr>
          <a:xfrm>
            <a:off x="2693772" y="5028335"/>
            <a:ext cx="1544595" cy="864973"/>
          </a:xfrm>
          <a:prstGeom prst="rect">
            <a:avLst/>
          </a:prstGeom>
          <a:solidFill>
            <a:schemeClr val="accent4"/>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Priors</a:t>
            </a:r>
          </a:p>
        </p:txBody>
      </p:sp>
      <p:sp>
        <p:nvSpPr>
          <p:cNvPr id="11" name="Rectangle 10">
            <a:extLst>
              <a:ext uri="{FF2B5EF4-FFF2-40B4-BE49-F238E27FC236}">
                <a16:creationId xmlns:a16="http://schemas.microsoft.com/office/drawing/2014/main" id="{A59ABE75-0E33-6A4F-A904-51073AD40968}"/>
              </a:ext>
            </a:extLst>
          </p:cNvPr>
          <p:cNvSpPr/>
          <p:nvPr/>
        </p:nvSpPr>
        <p:spPr>
          <a:xfrm>
            <a:off x="7990704" y="3973889"/>
            <a:ext cx="1544595" cy="864973"/>
          </a:xfrm>
          <a:prstGeom prst="rect">
            <a:avLst/>
          </a:prstGeom>
          <a:solidFill>
            <a:schemeClr val="accent6"/>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Parameter estimates</a:t>
            </a:r>
          </a:p>
        </p:txBody>
      </p:sp>
      <p:sp>
        <p:nvSpPr>
          <p:cNvPr id="12" name="Rectangle 11">
            <a:extLst>
              <a:ext uri="{FF2B5EF4-FFF2-40B4-BE49-F238E27FC236}">
                <a16:creationId xmlns:a16="http://schemas.microsoft.com/office/drawing/2014/main" id="{93AA6DDB-45B1-7543-B2CB-17FD425B793F}"/>
              </a:ext>
            </a:extLst>
          </p:cNvPr>
          <p:cNvSpPr/>
          <p:nvPr/>
        </p:nvSpPr>
        <p:spPr>
          <a:xfrm>
            <a:off x="7990704" y="2919446"/>
            <a:ext cx="1544595" cy="864973"/>
          </a:xfrm>
          <a:prstGeom prst="rect">
            <a:avLst/>
          </a:prstGeom>
          <a:solidFill>
            <a:schemeClr val="accent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i="1" dirty="0"/>
              <a:t>p</a:t>
            </a:r>
            <a:r>
              <a:rPr lang="en-CA" dirty="0"/>
              <a:t>-value</a:t>
            </a:r>
            <a:endParaRPr lang="en-CA" i="1" dirty="0"/>
          </a:p>
        </p:txBody>
      </p:sp>
      <p:sp>
        <p:nvSpPr>
          <p:cNvPr id="13" name="Rectangle 12">
            <a:extLst>
              <a:ext uri="{FF2B5EF4-FFF2-40B4-BE49-F238E27FC236}">
                <a16:creationId xmlns:a16="http://schemas.microsoft.com/office/drawing/2014/main" id="{3CB5B220-4947-1045-9746-BAF364EE278C}"/>
              </a:ext>
            </a:extLst>
          </p:cNvPr>
          <p:cNvSpPr/>
          <p:nvPr/>
        </p:nvSpPr>
        <p:spPr>
          <a:xfrm>
            <a:off x="7990704" y="5028335"/>
            <a:ext cx="1544595" cy="864973"/>
          </a:xfrm>
          <a:prstGeom prst="rect">
            <a:avLst/>
          </a:prstGeom>
          <a:solidFill>
            <a:schemeClr val="accent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Confidence interval</a:t>
            </a:r>
          </a:p>
        </p:txBody>
      </p:sp>
      <p:sp>
        <p:nvSpPr>
          <p:cNvPr id="33" name="Rectangle 32">
            <a:extLst>
              <a:ext uri="{FF2B5EF4-FFF2-40B4-BE49-F238E27FC236}">
                <a16:creationId xmlns:a16="http://schemas.microsoft.com/office/drawing/2014/main" id="{612F44DB-052B-9547-A62B-41ABFF825471}"/>
              </a:ext>
            </a:extLst>
          </p:cNvPr>
          <p:cNvSpPr/>
          <p:nvPr/>
        </p:nvSpPr>
        <p:spPr>
          <a:xfrm>
            <a:off x="5344298" y="3973890"/>
            <a:ext cx="1544595" cy="864973"/>
          </a:xfrm>
          <a:prstGeom prst="rect">
            <a:avLst/>
          </a:prstGeom>
          <a:solidFill>
            <a:schemeClr val="accent4"/>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Bayesian statistical tests</a:t>
            </a:r>
          </a:p>
        </p:txBody>
      </p:sp>
      <p:sp>
        <p:nvSpPr>
          <p:cNvPr id="34" name="Rectangle 33">
            <a:extLst>
              <a:ext uri="{FF2B5EF4-FFF2-40B4-BE49-F238E27FC236}">
                <a16:creationId xmlns:a16="http://schemas.microsoft.com/office/drawing/2014/main" id="{4C1F61B1-76FB-2D48-B502-4EC20F983748}"/>
              </a:ext>
            </a:extLst>
          </p:cNvPr>
          <p:cNvSpPr/>
          <p:nvPr/>
        </p:nvSpPr>
        <p:spPr>
          <a:xfrm>
            <a:off x="7992764" y="2919446"/>
            <a:ext cx="1544595" cy="864973"/>
          </a:xfrm>
          <a:prstGeom prst="rect">
            <a:avLst/>
          </a:prstGeom>
          <a:solidFill>
            <a:schemeClr val="accent4"/>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Bayes factor</a:t>
            </a:r>
          </a:p>
        </p:txBody>
      </p:sp>
      <p:sp>
        <p:nvSpPr>
          <p:cNvPr id="35" name="Rectangle 34">
            <a:extLst>
              <a:ext uri="{FF2B5EF4-FFF2-40B4-BE49-F238E27FC236}">
                <a16:creationId xmlns:a16="http://schemas.microsoft.com/office/drawing/2014/main" id="{A9E5862A-30DF-FC41-9F30-C85E21893E56}"/>
              </a:ext>
            </a:extLst>
          </p:cNvPr>
          <p:cNvSpPr/>
          <p:nvPr/>
        </p:nvSpPr>
        <p:spPr>
          <a:xfrm>
            <a:off x="7992764" y="5028335"/>
            <a:ext cx="1544595" cy="864973"/>
          </a:xfrm>
          <a:prstGeom prst="rect">
            <a:avLst/>
          </a:prstGeom>
          <a:solidFill>
            <a:schemeClr val="accent4"/>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Credible interval</a:t>
            </a:r>
          </a:p>
        </p:txBody>
      </p:sp>
      <p:cxnSp>
        <p:nvCxnSpPr>
          <p:cNvPr id="15" name="Straight Arrow Connector 14">
            <a:extLst>
              <a:ext uri="{FF2B5EF4-FFF2-40B4-BE49-F238E27FC236}">
                <a16:creationId xmlns:a16="http://schemas.microsoft.com/office/drawing/2014/main" id="{CC327D18-AF91-ED4D-B686-9A7CB89E16E9}"/>
              </a:ext>
            </a:extLst>
          </p:cNvPr>
          <p:cNvCxnSpPr>
            <a:cxnSpLocks/>
            <a:stCxn id="6" idx="3"/>
          </p:cNvCxnSpPr>
          <p:nvPr/>
        </p:nvCxnSpPr>
        <p:spPr>
          <a:xfrm>
            <a:off x="4238367" y="3351934"/>
            <a:ext cx="1103871" cy="621955"/>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5073869-D689-6849-8600-46DEFBDEE8F3}"/>
              </a:ext>
            </a:extLst>
          </p:cNvPr>
          <p:cNvCxnSpPr>
            <a:stCxn id="7" idx="3"/>
            <a:endCxn id="8" idx="1"/>
          </p:cNvCxnSpPr>
          <p:nvPr/>
        </p:nvCxnSpPr>
        <p:spPr>
          <a:xfrm flipV="1">
            <a:off x="4238367" y="4406377"/>
            <a:ext cx="1103871" cy="1"/>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754ED16-131A-A443-9937-0FA722CFD5EC}"/>
              </a:ext>
            </a:extLst>
          </p:cNvPr>
          <p:cNvCxnSpPr>
            <a:cxnSpLocks/>
            <a:stCxn id="9" idx="3"/>
          </p:cNvCxnSpPr>
          <p:nvPr/>
        </p:nvCxnSpPr>
        <p:spPr>
          <a:xfrm flipV="1">
            <a:off x="4238367" y="4838862"/>
            <a:ext cx="1103871" cy="621960"/>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F3882CB-B05E-BA47-9C84-48FDD2E10CD6}"/>
              </a:ext>
            </a:extLst>
          </p:cNvPr>
          <p:cNvCxnSpPr>
            <a:stCxn id="8" idx="3"/>
            <a:endCxn id="11" idx="1"/>
          </p:cNvCxnSpPr>
          <p:nvPr/>
        </p:nvCxnSpPr>
        <p:spPr>
          <a:xfrm flipV="1">
            <a:off x="6886833" y="4406376"/>
            <a:ext cx="1103871" cy="1"/>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E230AB6-B79E-5F43-A46D-8326F038693A}"/>
              </a:ext>
            </a:extLst>
          </p:cNvPr>
          <p:cNvCxnSpPr>
            <a:cxnSpLocks/>
            <a:endCxn id="12" idx="1"/>
          </p:cNvCxnSpPr>
          <p:nvPr/>
        </p:nvCxnSpPr>
        <p:spPr>
          <a:xfrm flipV="1">
            <a:off x="6886833" y="3351933"/>
            <a:ext cx="1103871" cy="621956"/>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E26ACA0-ECDA-F440-8CB0-E9798C7647F6}"/>
              </a:ext>
            </a:extLst>
          </p:cNvPr>
          <p:cNvCxnSpPr>
            <a:endCxn id="13" idx="1"/>
          </p:cNvCxnSpPr>
          <p:nvPr/>
        </p:nvCxnSpPr>
        <p:spPr>
          <a:xfrm>
            <a:off x="6886833" y="4838862"/>
            <a:ext cx="1103871" cy="621960"/>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45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3" grpId="0" animBg="1"/>
      <p:bldP spid="34"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912E-76B8-874C-8515-3F046ECF6A09}"/>
              </a:ext>
            </a:extLst>
          </p:cNvPr>
          <p:cNvSpPr>
            <a:spLocks noGrp="1"/>
          </p:cNvSpPr>
          <p:nvPr>
            <p:ph type="title"/>
          </p:nvPr>
        </p:nvSpPr>
        <p:spPr/>
        <p:txBody>
          <a:bodyPr/>
          <a:lstStyle/>
          <a:p>
            <a:r>
              <a:rPr lang="en-CA" dirty="0"/>
              <a:t>Specified priors</a:t>
            </a:r>
          </a:p>
        </p:txBody>
      </p:sp>
      <p:sp>
        <p:nvSpPr>
          <p:cNvPr id="3" name="Content Placeholder 2">
            <a:extLst>
              <a:ext uri="{FF2B5EF4-FFF2-40B4-BE49-F238E27FC236}">
                <a16:creationId xmlns:a16="http://schemas.microsoft.com/office/drawing/2014/main" id="{28240C88-9A61-064E-8B48-ABFB14B2B303}"/>
              </a:ext>
            </a:extLst>
          </p:cNvPr>
          <p:cNvSpPr>
            <a:spLocks noGrp="1"/>
          </p:cNvSpPr>
          <p:nvPr>
            <p:ph idx="1"/>
          </p:nvPr>
        </p:nvSpPr>
        <p:spPr/>
        <p:txBody>
          <a:bodyPr>
            <a:normAutofit/>
          </a:bodyPr>
          <a:lstStyle/>
          <a:p>
            <a:r>
              <a:rPr lang="en-CA" sz="3000" dirty="0"/>
              <a:t>Bayesian hypothesis tests require specifying a </a:t>
            </a:r>
            <a:r>
              <a:rPr lang="en-CA" sz="3000" b="1" dirty="0"/>
              <a:t>prior</a:t>
            </a:r>
            <a:endParaRPr lang="en-CA" sz="3000" dirty="0"/>
          </a:p>
          <a:p>
            <a:pPr lvl="1"/>
            <a:r>
              <a:rPr lang="en-CA" sz="2600" dirty="0"/>
              <a:t>anything is possible! (uniform prior)</a:t>
            </a:r>
          </a:p>
          <a:p>
            <a:pPr lvl="1"/>
            <a:r>
              <a:rPr lang="en-CA" sz="2600" dirty="0"/>
              <a:t>based on past data (informative prior)</a:t>
            </a:r>
          </a:p>
          <a:p>
            <a:pPr lvl="1"/>
            <a:r>
              <a:rPr lang="en-CA" sz="2600" dirty="0"/>
              <a:t>reflect weak intuitions (uninformative priors)</a:t>
            </a:r>
          </a:p>
        </p:txBody>
      </p:sp>
    </p:spTree>
    <p:extLst>
      <p:ext uri="{BB962C8B-B14F-4D97-AF65-F5344CB8AC3E}">
        <p14:creationId xmlns:p14="http://schemas.microsoft.com/office/powerpoint/2010/main" val="270550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4DC4-53F0-8A4E-A7B8-94EE874A6BCF}"/>
              </a:ext>
            </a:extLst>
          </p:cNvPr>
          <p:cNvSpPr>
            <a:spLocks noGrp="1"/>
          </p:cNvSpPr>
          <p:nvPr>
            <p:ph type="title"/>
          </p:nvPr>
        </p:nvSpPr>
        <p:spPr/>
        <p:txBody>
          <a:bodyPr/>
          <a:lstStyle/>
          <a:p>
            <a:r>
              <a:rPr lang="en-CA" dirty="0"/>
              <a:t>Specified priors</a:t>
            </a:r>
          </a:p>
        </p:txBody>
      </p:sp>
      <p:pic>
        <p:nvPicPr>
          <p:cNvPr id="1026" name="Picture 2">
            <a:extLst>
              <a:ext uri="{FF2B5EF4-FFF2-40B4-BE49-F238E27FC236}">
                <a16:creationId xmlns:a16="http://schemas.microsoft.com/office/drawing/2014/main" id="{C6B5DAC3-370A-944A-B0BE-FCBFF376FC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37970" y="3245182"/>
            <a:ext cx="3516059" cy="263704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BDC8883-CD6B-0249-A3CD-A4B71280E515}"/>
              </a:ext>
            </a:extLst>
          </p:cNvPr>
          <p:cNvSpPr txBox="1">
            <a:spLocks/>
          </p:cNvSpPr>
          <p:nvPr/>
        </p:nvSpPr>
        <p:spPr>
          <a:xfrm>
            <a:off x="2231136" y="2638044"/>
            <a:ext cx="7729728" cy="421995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CA" sz="2600" dirty="0"/>
              <a:t>Many tools come with default (uninformative) priors</a:t>
            </a:r>
          </a:p>
          <a:p>
            <a:pPr marL="0" indent="0">
              <a:buNone/>
            </a:pPr>
            <a:endParaRPr lang="en-CA" sz="2600" dirty="0"/>
          </a:p>
          <a:p>
            <a:pPr marL="0" indent="0">
              <a:buNone/>
            </a:pPr>
            <a:endParaRPr lang="en-CA" sz="2600" dirty="0"/>
          </a:p>
          <a:p>
            <a:pPr marL="0" indent="0">
              <a:buNone/>
            </a:pPr>
            <a:endParaRPr lang="en-CA" sz="2600" dirty="0"/>
          </a:p>
          <a:p>
            <a:pPr marL="0" indent="0">
              <a:buNone/>
            </a:pPr>
            <a:endParaRPr lang="en-CA" sz="2600" dirty="0"/>
          </a:p>
          <a:p>
            <a:pPr marL="0" indent="0">
              <a:buNone/>
            </a:pPr>
            <a:endParaRPr lang="en-CA" sz="2600" dirty="0"/>
          </a:p>
          <a:p>
            <a:pPr marL="0" indent="0">
              <a:buNone/>
            </a:pPr>
            <a:endParaRPr lang="en-CA" sz="2600" dirty="0"/>
          </a:p>
          <a:p>
            <a:pPr marL="0" indent="0">
              <a:buNone/>
            </a:pPr>
            <a:r>
              <a:rPr lang="en-CA" sz="1900" dirty="0"/>
              <a:t>e.g. “We used the default </a:t>
            </a:r>
            <a:r>
              <a:rPr lang="en-CA" sz="1900" i="1" dirty="0"/>
              <a:t>JZS </a:t>
            </a:r>
            <a:r>
              <a:rPr lang="en-CA" sz="1900" dirty="0"/>
              <a:t>priors included in the </a:t>
            </a:r>
            <a:r>
              <a:rPr lang="en-CA" sz="1900" dirty="0" err="1">
                <a:latin typeface="Consolas" panose="020B0609020204030204" pitchFamily="49" charset="0"/>
                <a:cs typeface="Consolas" panose="020B0609020204030204" pitchFamily="49" charset="0"/>
              </a:rPr>
              <a:t>BayesFactor</a:t>
            </a:r>
            <a:r>
              <a:rPr lang="en-CA" sz="1900" dirty="0"/>
              <a:t> package.”</a:t>
            </a:r>
          </a:p>
          <a:p>
            <a:pPr marL="0" indent="0">
              <a:buNone/>
            </a:pPr>
            <a:r>
              <a:rPr lang="en-CA" sz="1900" dirty="0"/>
              <a:t> “We used a weakly-informative prior of </a:t>
            </a:r>
            <a:r>
              <a:rPr lang="en-CA" sz="1900" i="1" dirty="0"/>
              <a:t>Normal</a:t>
            </a:r>
            <a:r>
              <a:rPr lang="en-CA" sz="1900" dirty="0"/>
              <a:t>(0.5,1) for the mean and a zero-truncated </a:t>
            </a:r>
            <a:r>
              <a:rPr lang="en-CA" sz="1900" i="1" dirty="0"/>
              <a:t>Cauchy</a:t>
            </a:r>
            <a:r>
              <a:rPr lang="en-CA" sz="1900" dirty="0"/>
              <a:t>(0,1) for the standard deviation.” </a:t>
            </a:r>
          </a:p>
        </p:txBody>
      </p:sp>
      <p:cxnSp>
        <p:nvCxnSpPr>
          <p:cNvPr id="6" name="Straight Arrow Connector 5">
            <a:extLst>
              <a:ext uri="{FF2B5EF4-FFF2-40B4-BE49-F238E27FC236}">
                <a16:creationId xmlns:a16="http://schemas.microsoft.com/office/drawing/2014/main" id="{FEFAC9F5-7F17-9F4E-AB6E-CED36897BA75}"/>
              </a:ext>
            </a:extLst>
          </p:cNvPr>
          <p:cNvCxnSpPr/>
          <p:nvPr/>
        </p:nvCxnSpPr>
        <p:spPr>
          <a:xfrm flipH="1">
            <a:off x="6512011" y="3558746"/>
            <a:ext cx="2026508" cy="852616"/>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8A7F7ED4-709C-694C-BF57-2817F195333B}"/>
              </a:ext>
            </a:extLst>
          </p:cNvPr>
          <p:cNvSpPr txBox="1"/>
          <p:nvPr/>
        </p:nvSpPr>
        <p:spPr>
          <a:xfrm>
            <a:off x="8538519" y="3374080"/>
            <a:ext cx="1818768" cy="646331"/>
          </a:xfrm>
          <a:prstGeom prst="rect">
            <a:avLst/>
          </a:prstGeom>
          <a:noFill/>
        </p:spPr>
        <p:txBody>
          <a:bodyPr wrap="none" rtlCol="0">
            <a:spAutoFit/>
          </a:bodyPr>
          <a:lstStyle/>
          <a:p>
            <a:r>
              <a:rPr lang="en-CA" dirty="0"/>
              <a:t>e.g., Cauchy prior</a:t>
            </a:r>
          </a:p>
          <a:p>
            <a:r>
              <a:rPr lang="en-CA" dirty="0"/>
              <a:t>on effect size</a:t>
            </a:r>
          </a:p>
        </p:txBody>
      </p:sp>
    </p:spTree>
    <p:extLst>
      <p:ext uri="{BB962C8B-B14F-4D97-AF65-F5344CB8AC3E}">
        <p14:creationId xmlns:p14="http://schemas.microsoft.com/office/powerpoint/2010/main" val="285431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BCC4-A216-9F4C-BA5D-140D9624A41F}"/>
              </a:ext>
            </a:extLst>
          </p:cNvPr>
          <p:cNvSpPr>
            <a:spLocks noGrp="1"/>
          </p:cNvSpPr>
          <p:nvPr>
            <p:ph type="title"/>
          </p:nvPr>
        </p:nvSpPr>
        <p:spPr/>
        <p:txBody>
          <a:bodyPr/>
          <a:lstStyle/>
          <a:p>
            <a:r>
              <a:rPr lang="en-CA" dirty="0"/>
              <a:t>Bayes factor</a:t>
            </a:r>
          </a:p>
        </p:txBody>
      </p:sp>
      <p:sp>
        <p:nvSpPr>
          <p:cNvPr id="3" name="Content Placeholder 2">
            <a:extLst>
              <a:ext uri="{FF2B5EF4-FFF2-40B4-BE49-F238E27FC236}">
                <a16:creationId xmlns:a16="http://schemas.microsoft.com/office/drawing/2014/main" id="{CFA38FEB-D623-F548-8867-C0E121CB3D1A}"/>
              </a:ext>
            </a:extLst>
          </p:cNvPr>
          <p:cNvSpPr>
            <a:spLocks noGrp="1"/>
          </p:cNvSpPr>
          <p:nvPr>
            <p:ph idx="1"/>
          </p:nvPr>
        </p:nvSpPr>
        <p:spPr/>
        <p:txBody>
          <a:bodyPr>
            <a:normAutofit/>
          </a:bodyPr>
          <a:lstStyle/>
          <a:p>
            <a:r>
              <a:rPr lang="en-CA" sz="3000" dirty="0"/>
              <a:t>A measure of </a:t>
            </a:r>
            <a:r>
              <a:rPr lang="en-CA" sz="3000" b="1" dirty="0"/>
              <a:t>strength of evidence</a:t>
            </a:r>
            <a:endParaRPr lang="en-CA" sz="3000" dirty="0"/>
          </a:p>
          <a:p>
            <a:r>
              <a:rPr lang="en-CA" sz="3000" dirty="0"/>
              <a:t>The Bayesian (sort-of) equivalent of the </a:t>
            </a:r>
            <a:r>
              <a:rPr lang="en-CA" sz="3000" i="1" dirty="0"/>
              <a:t>p</a:t>
            </a:r>
            <a:r>
              <a:rPr lang="en-CA" sz="3000" dirty="0"/>
              <a:t>-value</a:t>
            </a:r>
          </a:p>
          <a:p>
            <a:r>
              <a:rPr lang="en-CA" sz="3000" dirty="0"/>
              <a:t>A likelihood </a:t>
            </a:r>
            <a:r>
              <a:rPr lang="en-CA" sz="3000" b="1" dirty="0"/>
              <a:t>ratio</a:t>
            </a:r>
            <a:r>
              <a:rPr lang="en-CA" sz="3000" dirty="0"/>
              <a:t> (requires at least 2 models)</a:t>
            </a:r>
          </a:p>
        </p:txBody>
      </p:sp>
    </p:spTree>
    <p:extLst>
      <p:ext uri="{BB962C8B-B14F-4D97-AF65-F5344CB8AC3E}">
        <p14:creationId xmlns:p14="http://schemas.microsoft.com/office/powerpoint/2010/main" val="100015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C9CD-1F74-5447-8FD8-BA53DFB46012}"/>
              </a:ext>
            </a:extLst>
          </p:cNvPr>
          <p:cNvSpPr>
            <a:spLocks noGrp="1"/>
          </p:cNvSpPr>
          <p:nvPr>
            <p:ph type="title"/>
          </p:nvPr>
        </p:nvSpPr>
        <p:spPr/>
        <p:txBody>
          <a:bodyPr/>
          <a:lstStyle/>
          <a:p>
            <a:r>
              <a:rPr lang="en-CA" dirty="0"/>
              <a:t>Bayes factor</a:t>
            </a:r>
          </a:p>
        </p:txBody>
      </p:sp>
      <p:pic>
        <p:nvPicPr>
          <p:cNvPr id="12" name="Picture 11">
            <a:extLst>
              <a:ext uri="{FF2B5EF4-FFF2-40B4-BE49-F238E27FC236}">
                <a16:creationId xmlns:a16="http://schemas.microsoft.com/office/drawing/2014/main" id="{08213307-A099-864D-AA78-9D4388955744}"/>
              </a:ext>
            </a:extLst>
          </p:cNvPr>
          <p:cNvPicPr>
            <a:picLocks noChangeAspect="1"/>
          </p:cNvPicPr>
          <p:nvPr/>
        </p:nvPicPr>
        <p:blipFill rotWithShape="1">
          <a:blip r:embed="rId3">
            <a:extLst>
              <a:ext uri="{28A0092B-C50C-407E-A947-70E740481C1C}">
                <a14:useLocalDpi xmlns:a14="http://schemas.microsoft.com/office/drawing/2010/main" val="0"/>
              </a:ext>
            </a:extLst>
          </a:blip>
          <a:srcRect l="986" t="1142" r="982" b="1013"/>
          <a:stretch/>
        </p:blipFill>
        <p:spPr>
          <a:xfrm>
            <a:off x="2231136" y="2535334"/>
            <a:ext cx="3585681" cy="357883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1E77EAB-3F28-B54E-8940-F1C790C0B18D}"/>
                  </a:ext>
                </a:extLst>
              </p:cNvPr>
              <p:cNvSpPr txBox="1"/>
              <p:nvPr/>
            </p:nvSpPr>
            <p:spPr>
              <a:xfrm>
                <a:off x="6375185" y="2535333"/>
                <a:ext cx="3585679" cy="3416320"/>
              </a:xfrm>
              <a:prstGeom prst="rect">
                <a:avLst/>
              </a:prstGeom>
              <a:noFill/>
            </p:spPr>
            <p:txBody>
              <a:bodyPr wrap="square" rtlCol="0">
                <a:spAutoFit/>
              </a:bodyPr>
              <a:lstStyle/>
              <a:p>
                <a:pPr marL="285750" indent="-285750">
                  <a:buFont typeface="Arial" panose="020B0604020202020204" pitchFamily="34" charset="0"/>
                  <a:buChar char="•"/>
                </a:pPr>
                <a:r>
                  <a:rPr lang="en-CA" sz="2200" dirty="0"/>
                  <a:t>Do female or male penguins have longer bills? </a:t>
                </a:r>
              </a:p>
              <a:p>
                <a:pPr marL="285750" indent="-285750">
                  <a:buFont typeface="Arial" panose="020B0604020202020204" pitchFamily="34" charset="0"/>
                  <a:buChar char="•"/>
                </a:pPr>
                <a:endParaRPr lang="en-CA" sz="2200" b="1" dirty="0"/>
              </a:p>
              <a:p>
                <a:pPr marL="285750" indent="-285750">
                  <a:buFont typeface="Arial" panose="020B0604020202020204" pitchFamily="34" charset="0"/>
                  <a:buChar char="•"/>
                </a:pPr>
                <a:r>
                  <a:rPr lang="en-CA" sz="2200" b="1" dirty="0"/>
                  <a:t>Priors:</a:t>
                </a:r>
              </a:p>
              <a:p>
                <a:pPr marL="742950" lvl="1" indent="-285750">
                  <a:buFont typeface="Arial" panose="020B0604020202020204" pitchFamily="34" charset="0"/>
                  <a:buChar char="•"/>
                </a:pPr>
                <a:r>
                  <a:rPr lang="en-CA" sz="2200" dirty="0"/>
                  <a:t>H</a:t>
                </a:r>
                <a:r>
                  <a:rPr lang="en-CA" sz="2200" baseline="-25000" dirty="0"/>
                  <a:t>0</a:t>
                </a:r>
                <a:r>
                  <a:rPr lang="en-CA" sz="2200" dirty="0"/>
                  <a:t>: </a:t>
                </a:r>
                <a14:m>
                  <m:oMath xmlns:m="http://schemas.openxmlformats.org/officeDocument/2006/math">
                    <m:r>
                      <a:rPr lang="en-CA" sz="2200" i="1">
                        <a:latin typeface="Cambria Math" panose="02040503050406030204" pitchFamily="18" charset="0"/>
                        <a:ea typeface="Cambria Math" panose="02040503050406030204" pitchFamily="18" charset="0"/>
                      </a:rPr>
                      <m:t>𝛿</m:t>
                    </m:r>
                  </m:oMath>
                </a14:m>
                <a:r>
                  <a:rPr lang="en-CA" sz="2200" dirty="0"/>
                  <a:t> = 0</a:t>
                </a:r>
              </a:p>
              <a:p>
                <a:pPr marL="742950" lvl="1" indent="-285750">
                  <a:buFont typeface="Arial" panose="020B0604020202020204" pitchFamily="34" charset="0"/>
                  <a:buChar char="•"/>
                </a:pPr>
                <a:r>
                  <a:rPr lang="en-CA" sz="2200" dirty="0"/>
                  <a:t>H</a:t>
                </a:r>
                <a:r>
                  <a:rPr lang="en-CA" sz="2200" baseline="-25000" dirty="0"/>
                  <a:t>A</a:t>
                </a:r>
                <a:r>
                  <a:rPr lang="en-CA" sz="2200" dirty="0"/>
                  <a:t>: </a:t>
                </a:r>
                <a14:m>
                  <m:oMath xmlns:m="http://schemas.openxmlformats.org/officeDocument/2006/math">
                    <m:r>
                      <a:rPr lang="en-CA" sz="2200" i="1">
                        <a:latin typeface="Cambria Math" panose="02040503050406030204" pitchFamily="18" charset="0"/>
                        <a:ea typeface="Cambria Math" panose="02040503050406030204" pitchFamily="18" charset="0"/>
                      </a:rPr>
                      <m:t>𝛿</m:t>
                    </m:r>
                  </m:oMath>
                </a14:m>
                <a:r>
                  <a:rPr lang="en-CA" sz="2200" dirty="0"/>
                  <a:t> ~ Cauchy</a:t>
                </a:r>
              </a:p>
              <a:p>
                <a:pPr marL="285750" indent="-285750">
                  <a:buFont typeface="Arial" panose="020B0604020202020204" pitchFamily="34" charset="0"/>
                  <a:buChar char="•"/>
                </a:pPr>
                <a:endParaRPr lang="en-CA" sz="2200" dirty="0"/>
              </a:p>
              <a:p>
                <a:pPr marL="285750" indent="-285750">
                  <a:buFont typeface="Arial" panose="020B0604020202020204" pitchFamily="34" charset="0"/>
                  <a:buChar char="•"/>
                </a:pPr>
                <a:r>
                  <a:rPr lang="en-CA" sz="2200" dirty="0"/>
                  <a:t>Bayes factor: 73446825:1 in favour of </a:t>
                </a:r>
                <a:r>
                  <a:rPr lang="en-CA" sz="2200" b="1" dirty="0"/>
                  <a:t>alternative</a:t>
                </a:r>
                <a:endParaRPr lang="en-CA" sz="2200" dirty="0"/>
              </a:p>
              <a:p>
                <a:pPr marL="285750" indent="-285750">
                  <a:buFont typeface="Arial" panose="020B0604020202020204" pitchFamily="34" charset="0"/>
                  <a:buChar char="•"/>
                </a:pPr>
                <a:endParaRPr lang="en-CA" dirty="0"/>
              </a:p>
            </p:txBody>
          </p:sp>
        </mc:Choice>
        <mc:Fallback xmlns="">
          <p:sp>
            <p:nvSpPr>
              <p:cNvPr id="13" name="TextBox 12">
                <a:extLst>
                  <a:ext uri="{FF2B5EF4-FFF2-40B4-BE49-F238E27FC236}">
                    <a16:creationId xmlns:a16="http://schemas.microsoft.com/office/drawing/2014/main" id="{C1E77EAB-3F28-B54E-8940-F1C790C0B18D}"/>
                  </a:ext>
                </a:extLst>
              </p:cNvPr>
              <p:cNvSpPr txBox="1">
                <a:spLocks noRot="1" noChangeAspect="1" noMove="1" noResize="1" noEditPoints="1" noAdjustHandles="1" noChangeArrowheads="1" noChangeShapeType="1" noTextEdit="1"/>
              </p:cNvSpPr>
              <p:nvPr/>
            </p:nvSpPr>
            <p:spPr>
              <a:xfrm>
                <a:off x="6375185" y="2535333"/>
                <a:ext cx="3585679" cy="3416320"/>
              </a:xfrm>
              <a:prstGeom prst="rect">
                <a:avLst/>
              </a:prstGeom>
              <a:blipFill>
                <a:blip r:embed="rId4"/>
                <a:stretch>
                  <a:fillRect l="-1767" t="-1111" r="-3534"/>
                </a:stretch>
              </a:blipFill>
            </p:spPr>
            <p:txBody>
              <a:bodyPr/>
              <a:lstStyle/>
              <a:p>
                <a:r>
                  <a:rPr lang="en-CA">
                    <a:noFill/>
                  </a:rPr>
                  <a:t> </a:t>
                </a:r>
              </a:p>
            </p:txBody>
          </p:sp>
        </mc:Fallback>
      </mc:AlternateContent>
      <p:sp>
        <p:nvSpPr>
          <p:cNvPr id="14" name="TextBox 13">
            <a:extLst>
              <a:ext uri="{FF2B5EF4-FFF2-40B4-BE49-F238E27FC236}">
                <a16:creationId xmlns:a16="http://schemas.microsoft.com/office/drawing/2014/main" id="{21A24234-8569-9D49-AEF1-6BD6A76CC1EE}"/>
              </a:ext>
            </a:extLst>
          </p:cNvPr>
          <p:cNvSpPr txBox="1"/>
          <p:nvPr/>
        </p:nvSpPr>
        <p:spPr>
          <a:xfrm>
            <a:off x="2230438" y="6096000"/>
            <a:ext cx="7730426" cy="307777"/>
          </a:xfrm>
          <a:prstGeom prst="rect">
            <a:avLst/>
          </a:prstGeom>
          <a:noFill/>
        </p:spPr>
        <p:txBody>
          <a:bodyPr wrap="square" rtlCol="0">
            <a:spAutoFit/>
          </a:bodyPr>
          <a:lstStyle/>
          <a:p>
            <a:pPr algn="ctr"/>
            <a:r>
              <a:rPr lang="en-CA" sz="1400" dirty="0"/>
              <a:t>* Data from the </a:t>
            </a:r>
            <a:r>
              <a:rPr lang="en-CA" sz="1200" dirty="0" err="1">
                <a:latin typeface="Consolas" panose="020B0609020204030204" pitchFamily="49" charset="0"/>
                <a:cs typeface="Consolas" panose="020B0609020204030204" pitchFamily="49" charset="0"/>
              </a:rPr>
              <a:t>palmerpenguins</a:t>
            </a:r>
            <a:r>
              <a:rPr lang="en-CA" sz="1400" dirty="0"/>
              <a:t> package (Horst et al., 2020, doi:10.5281/zenodo.3960218)</a:t>
            </a:r>
          </a:p>
        </p:txBody>
      </p:sp>
    </p:spTree>
    <p:extLst>
      <p:ext uri="{BB962C8B-B14F-4D97-AF65-F5344CB8AC3E}">
        <p14:creationId xmlns:p14="http://schemas.microsoft.com/office/powerpoint/2010/main" val="236194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CB2F-286B-504E-AC4B-4357A147F672}"/>
              </a:ext>
            </a:extLst>
          </p:cNvPr>
          <p:cNvSpPr>
            <a:spLocks noGrp="1"/>
          </p:cNvSpPr>
          <p:nvPr>
            <p:ph type="title"/>
          </p:nvPr>
        </p:nvSpPr>
        <p:spPr/>
        <p:txBody>
          <a:bodyPr/>
          <a:lstStyle/>
          <a:p>
            <a:r>
              <a:rPr lang="en-CA" dirty="0"/>
              <a:t>Bayes factor</a:t>
            </a:r>
          </a:p>
        </p:txBody>
      </p:sp>
      <p:graphicFrame>
        <p:nvGraphicFramePr>
          <p:cNvPr id="4" name="Table 4">
            <a:extLst>
              <a:ext uri="{FF2B5EF4-FFF2-40B4-BE49-F238E27FC236}">
                <a16:creationId xmlns:a16="http://schemas.microsoft.com/office/drawing/2014/main" id="{F5A0E1F5-7FA0-5040-ACC1-050A164A8CA3}"/>
              </a:ext>
            </a:extLst>
          </p:cNvPr>
          <p:cNvGraphicFramePr>
            <a:graphicFrameLocks noGrp="1"/>
          </p:cNvGraphicFramePr>
          <p:nvPr>
            <p:ph idx="1"/>
            <p:extLst>
              <p:ext uri="{D42A27DB-BD31-4B8C-83A1-F6EECF244321}">
                <p14:modId xmlns:p14="http://schemas.microsoft.com/office/powerpoint/2010/main" val="3625000201"/>
              </p:ext>
            </p:extLst>
          </p:nvPr>
        </p:nvGraphicFramePr>
        <p:xfrm>
          <a:off x="2230438" y="2638428"/>
          <a:ext cx="7731124" cy="3254880"/>
        </p:xfrm>
        <a:graphic>
          <a:graphicData uri="http://schemas.openxmlformats.org/drawingml/2006/table">
            <a:tbl>
              <a:tblPr firstRow="1" bandRow="1">
                <a:tableStyleId>{00A15C55-8517-42AA-B614-E9B94910E393}</a:tableStyleId>
              </a:tblPr>
              <a:tblGrid>
                <a:gridCol w="3865562">
                  <a:extLst>
                    <a:ext uri="{9D8B030D-6E8A-4147-A177-3AD203B41FA5}">
                      <a16:colId xmlns:a16="http://schemas.microsoft.com/office/drawing/2014/main" val="1513096290"/>
                    </a:ext>
                  </a:extLst>
                </a:gridCol>
                <a:gridCol w="3865562">
                  <a:extLst>
                    <a:ext uri="{9D8B030D-6E8A-4147-A177-3AD203B41FA5}">
                      <a16:colId xmlns:a16="http://schemas.microsoft.com/office/drawing/2014/main" val="4127830760"/>
                    </a:ext>
                  </a:extLst>
                </a:gridCol>
              </a:tblGrid>
              <a:tr h="406860">
                <a:tc>
                  <a:txBody>
                    <a:bodyPr/>
                    <a:lstStyle/>
                    <a:p>
                      <a:pPr algn="ctr"/>
                      <a:r>
                        <a:rPr lang="en-CA" dirty="0"/>
                        <a:t>Bayes factor value</a:t>
                      </a:r>
                    </a:p>
                  </a:txBody>
                  <a:tcPr anchor="ctr"/>
                </a:tc>
                <a:tc>
                  <a:txBody>
                    <a:bodyPr/>
                    <a:lstStyle/>
                    <a:p>
                      <a:pPr algn="ctr"/>
                      <a:r>
                        <a:rPr lang="en-CA" dirty="0"/>
                        <a:t>Interpretation</a:t>
                      </a:r>
                    </a:p>
                  </a:txBody>
                  <a:tcPr anchor="ctr"/>
                </a:tc>
                <a:extLst>
                  <a:ext uri="{0D108BD9-81ED-4DB2-BD59-A6C34878D82A}">
                    <a16:rowId xmlns:a16="http://schemas.microsoft.com/office/drawing/2014/main" val="3801341679"/>
                  </a:ext>
                </a:extLst>
              </a:tr>
              <a:tr h="406860">
                <a:tc>
                  <a:txBody>
                    <a:bodyPr/>
                    <a:lstStyle/>
                    <a:p>
                      <a:r>
                        <a:rPr lang="en-CA" dirty="0"/>
                        <a:t>BF ≥ 100</a:t>
                      </a:r>
                    </a:p>
                  </a:txBody>
                  <a:tcPr anchor="ctr"/>
                </a:tc>
                <a:tc>
                  <a:txBody>
                    <a:bodyPr/>
                    <a:lstStyle/>
                    <a:p>
                      <a:r>
                        <a:rPr lang="en-CA" dirty="0"/>
                        <a:t>Strong support for the alternative</a:t>
                      </a:r>
                    </a:p>
                  </a:txBody>
                  <a:tcPr anchor="ctr"/>
                </a:tc>
                <a:extLst>
                  <a:ext uri="{0D108BD9-81ED-4DB2-BD59-A6C34878D82A}">
                    <a16:rowId xmlns:a16="http://schemas.microsoft.com/office/drawing/2014/main" val="1556103676"/>
                  </a:ext>
                </a:extLst>
              </a:tr>
              <a:tr h="406860">
                <a:tc>
                  <a:txBody>
                    <a:bodyPr/>
                    <a:lstStyle/>
                    <a:p>
                      <a:r>
                        <a:rPr lang="en-CA" dirty="0"/>
                        <a:t>20 ≤ BF &lt; 100</a:t>
                      </a:r>
                    </a:p>
                  </a:txBody>
                  <a:tcPr anchor="ctr"/>
                </a:tc>
                <a:tc>
                  <a:txBody>
                    <a:bodyPr/>
                    <a:lstStyle/>
                    <a:p>
                      <a:r>
                        <a:rPr lang="en-CA" dirty="0"/>
                        <a:t>Moderate support for the alternative</a:t>
                      </a:r>
                    </a:p>
                  </a:txBody>
                  <a:tcPr anchor="ctr"/>
                </a:tc>
                <a:extLst>
                  <a:ext uri="{0D108BD9-81ED-4DB2-BD59-A6C34878D82A}">
                    <a16:rowId xmlns:a16="http://schemas.microsoft.com/office/drawing/2014/main" val="250448127"/>
                  </a:ext>
                </a:extLst>
              </a:tr>
              <a:tr h="406860">
                <a:tc>
                  <a:txBody>
                    <a:bodyPr/>
                    <a:lstStyle/>
                    <a:p>
                      <a:r>
                        <a:rPr lang="en-CA" dirty="0"/>
                        <a:t>3 ≤ </a:t>
                      </a:r>
                      <a:r>
                        <a:rPr lang="en-CA" i="0" dirty="0"/>
                        <a:t>BF</a:t>
                      </a:r>
                      <a:r>
                        <a:rPr lang="en-CA" i="1" dirty="0"/>
                        <a:t> </a:t>
                      </a:r>
                      <a:r>
                        <a:rPr lang="en-CA" i="0" dirty="0"/>
                        <a:t>&lt;</a:t>
                      </a:r>
                      <a:r>
                        <a:rPr lang="en-CA" i="1" dirty="0"/>
                        <a:t> </a:t>
                      </a:r>
                      <a:r>
                        <a:rPr lang="en-CA" i="0" dirty="0"/>
                        <a:t>20</a:t>
                      </a:r>
                      <a:endParaRPr lang="en-CA" dirty="0"/>
                    </a:p>
                  </a:txBody>
                  <a:tcPr anchor="ctr"/>
                </a:tc>
                <a:tc>
                  <a:txBody>
                    <a:bodyPr/>
                    <a:lstStyle/>
                    <a:p>
                      <a:r>
                        <a:rPr lang="en-CA" dirty="0"/>
                        <a:t>Weak support for the alternative</a:t>
                      </a:r>
                    </a:p>
                  </a:txBody>
                  <a:tcPr anchor="ctr"/>
                </a:tc>
                <a:extLst>
                  <a:ext uri="{0D108BD9-81ED-4DB2-BD59-A6C34878D82A}">
                    <a16:rowId xmlns:a16="http://schemas.microsoft.com/office/drawing/2014/main" val="1168013682"/>
                  </a:ext>
                </a:extLst>
              </a:tr>
              <a:tr h="406860">
                <a:tc>
                  <a:txBody>
                    <a:bodyPr/>
                    <a:lstStyle/>
                    <a:p>
                      <a:r>
                        <a:rPr lang="en-CA" dirty="0"/>
                        <a:t>1/3 ≤ BF ≤ 3</a:t>
                      </a:r>
                    </a:p>
                  </a:txBody>
                  <a:tcPr anchor="ctr"/>
                </a:tc>
                <a:tc>
                  <a:txBody>
                    <a:bodyPr/>
                    <a:lstStyle/>
                    <a:p>
                      <a:r>
                        <a:rPr lang="en-CA" dirty="0"/>
                        <a:t>No decisive interpretation possible</a:t>
                      </a:r>
                    </a:p>
                  </a:txBody>
                  <a:tcPr anchor="ctr"/>
                </a:tc>
                <a:extLst>
                  <a:ext uri="{0D108BD9-81ED-4DB2-BD59-A6C34878D82A}">
                    <a16:rowId xmlns:a16="http://schemas.microsoft.com/office/drawing/2014/main" val="1997612535"/>
                  </a:ext>
                </a:extLst>
              </a:tr>
              <a:tr h="406860">
                <a:tc>
                  <a:txBody>
                    <a:bodyPr/>
                    <a:lstStyle/>
                    <a:p>
                      <a:r>
                        <a:rPr lang="en-CA" dirty="0"/>
                        <a:t>1/20 &lt; BF ≤ 3</a:t>
                      </a:r>
                    </a:p>
                  </a:txBody>
                  <a:tcPr anchor="ctr"/>
                </a:tc>
                <a:tc>
                  <a:txBody>
                    <a:bodyPr/>
                    <a:lstStyle/>
                    <a:p>
                      <a:r>
                        <a:rPr lang="en-CA" dirty="0"/>
                        <a:t>Weak support for the null</a:t>
                      </a:r>
                    </a:p>
                  </a:txBody>
                  <a:tcPr anchor="ctr"/>
                </a:tc>
                <a:extLst>
                  <a:ext uri="{0D108BD9-81ED-4DB2-BD59-A6C34878D82A}">
                    <a16:rowId xmlns:a16="http://schemas.microsoft.com/office/drawing/2014/main" val="1439305455"/>
                  </a:ext>
                </a:extLst>
              </a:tr>
              <a:tr h="406860">
                <a:tc>
                  <a:txBody>
                    <a:bodyPr/>
                    <a:lstStyle/>
                    <a:p>
                      <a:r>
                        <a:rPr lang="en-CA" dirty="0"/>
                        <a:t>1/20 ≤ BF &lt;1/100</a:t>
                      </a:r>
                    </a:p>
                  </a:txBody>
                  <a:tcPr anchor="ctr"/>
                </a:tc>
                <a:tc>
                  <a:txBody>
                    <a:bodyPr/>
                    <a:lstStyle/>
                    <a:p>
                      <a:r>
                        <a:rPr lang="en-CA" dirty="0"/>
                        <a:t>Moderate support for the null</a:t>
                      </a:r>
                    </a:p>
                  </a:txBody>
                  <a:tcPr anchor="ctr"/>
                </a:tc>
                <a:extLst>
                  <a:ext uri="{0D108BD9-81ED-4DB2-BD59-A6C34878D82A}">
                    <a16:rowId xmlns:a16="http://schemas.microsoft.com/office/drawing/2014/main" val="812691606"/>
                  </a:ext>
                </a:extLst>
              </a:tr>
              <a:tr h="406860">
                <a:tc>
                  <a:txBody>
                    <a:bodyPr/>
                    <a:lstStyle/>
                    <a:p>
                      <a:r>
                        <a:rPr lang="en-CA" dirty="0"/>
                        <a:t>BF ≤ 100</a:t>
                      </a:r>
                    </a:p>
                  </a:txBody>
                  <a:tcPr anchor="ctr"/>
                </a:tc>
                <a:tc>
                  <a:txBody>
                    <a:bodyPr/>
                    <a:lstStyle/>
                    <a:p>
                      <a:r>
                        <a:rPr lang="en-CA" dirty="0"/>
                        <a:t>Strong support for the null</a:t>
                      </a:r>
                    </a:p>
                  </a:txBody>
                  <a:tcPr anchor="ctr"/>
                </a:tc>
                <a:extLst>
                  <a:ext uri="{0D108BD9-81ED-4DB2-BD59-A6C34878D82A}">
                    <a16:rowId xmlns:a16="http://schemas.microsoft.com/office/drawing/2014/main" val="3667690355"/>
                  </a:ext>
                </a:extLst>
              </a:tr>
            </a:tbl>
          </a:graphicData>
        </a:graphic>
      </p:graphicFrame>
      <p:sp>
        <p:nvSpPr>
          <p:cNvPr id="5" name="TextBox 4">
            <a:extLst>
              <a:ext uri="{FF2B5EF4-FFF2-40B4-BE49-F238E27FC236}">
                <a16:creationId xmlns:a16="http://schemas.microsoft.com/office/drawing/2014/main" id="{84359223-D7A7-3D42-B9FB-C8A2F4FE8F17}"/>
              </a:ext>
            </a:extLst>
          </p:cNvPr>
          <p:cNvSpPr txBox="1"/>
          <p:nvPr/>
        </p:nvSpPr>
        <p:spPr>
          <a:xfrm>
            <a:off x="2230438" y="6096000"/>
            <a:ext cx="7730426" cy="307777"/>
          </a:xfrm>
          <a:prstGeom prst="rect">
            <a:avLst/>
          </a:prstGeom>
          <a:noFill/>
        </p:spPr>
        <p:txBody>
          <a:bodyPr wrap="square" rtlCol="0">
            <a:spAutoFit/>
          </a:bodyPr>
          <a:lstStyle/>
          <a:p>
            <a:pPr algn="ctr"/>
            <a:r>
              <a:rPr lang="en-CA" sz="1400" dirty="0"/>
              <a:t>* The exact values used may vary by researcher; see also </a:t>
            </a:r>
            <a:r>
              <a:rPr lang="en-CA" sz="1400" dirty="0" err="1"/>
              <a:t>Wagenmakers</a:t>
            </a:r>
            <a:r>
              <a:rPr lang="en-CA" sz="1400" dirty="0"/>
              <a:t> et al. (2018), </a:t>
            </a:r>
            <a:r>
              <a:rPr lang="en-CA" sz="1400" i="1" dirty="0" err="1"/>
              <a:t>Psychon</a:t>
            </a:r>
            <a:r>
              <a:rPr lang="en-CA" sz="1400" i="1" dirty="0"/>
              <a:t> Bull Rev</a:t>
            </a:r>
            <a:endParaRPr lang="en-CA" sz="1400" dirty="0"/>
          </a:p>
        </p:txBody>
      </p:sp>
    </p:spTree>
    <p:extLst>
      <p:ext uri="{BB962C8B-B14F-4D97-AF65-F5344CB8AC3E}">
        <p14:creationId xmlns:p14="http://schemas.microsoft.com/office/powerpoint/2010/main" val="172416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4330-3ED1-4748-92C6-A10C1934E44D}"/>
              </a:ext>
            </a:extLst>
          </p:cNvPr>
          <p:cNvSpPr>
            <a:spLocks noGrp="1"/>
          </p:cNvSpPr>
          <p:nvPr>
            <p:ph type="title"/>
          </p:nvPr>
        </p:nvSpPr>
        <p:spPr>
          <a:xfrm>
            <a:off x="2231136" y="964692"/>
            <a:ext cx="7729728" cy="4659856"/>
          </a:xfrm>
        </p:spPr>
        <p:txBody>
          <a:bodyPr>
            <a:normAutofit fontScale="90000"/>
          </a:bodyPr>
          <a:lstStyle/>
          <a:p>
            <a:r>
              <a:rPr lang="en-CA" sz="2200" dirty="0"/>
              <a:t> </a:t>
            </a:r>
            <a:br>
              <a:rPr lang="en-CA" sz="3100" dirty="0"/>
            </a:br>
            <a:r>
              <a:rPr lang="en-CA" sz="3100" dirty="0"/>
              <a:t>Bayes factor</a:t>
            </a: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endParaRPr lang="en-CA" dirty="0"/>
          </a:p>
        </p:txBody>
      </p:sp>
      <p:pic>
        <p:nvPicPr>
          <p:cNvPr id="5" name="Picture 4">
            <a:extLst>
              <a:ext uri="{FF2B5EF4-FFF2-40B4-BE49-F238E27FC236}">
                <a16:creationId xmlns:a16="http://schemas.microsoft.com/office/drawing/2014/main" id="{258A22AF-860D-D848-814E-8E486E5BF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706" y="1853514"/>
            <a:ext cx="5805878" cy="3628675"/>
          </a:xfrm>
          <a:prstGeom prst="rect">
            <a:avLst/>
          </a:prstGeom>
        </p:spPr>
      </p:pic>
      <p:sp>
        <p:nvSpPr>
          <p:cNvPr id="6" name="TextBox 5">
            <a:extLst>
              <a:ext uri="{FF2B5EF4-FFF2-40B4-BE49-F238E27FC236}">
                <a16:creationId xmlns:a16="http://schemas.microsoft.com/office/drawing/2014/main" id="{5F14E7D7-EC7E-1442-8D4C-05AE6EFDBCC9}"/>
              </a:ext>
            </a:extLst>
          </p:cNvPr>
          <p:cNvSpPr txBox="1"/>
          <p:nvPr/>
        </p:nvSpPr>
        <p:spPr>
          <a:xfrm>
            <a:off x="2231136" y="5915144"/>
            <a:ext cx="7730426" cy="523220"/>
          </a:xfrm>
          <a:prstGeom prst="rect">
            <a:avLst/>
          </a:prstGeom>
          <a:noFill/>
        </p:spPr>
        <p:txBody>
          <a:bodyPr wrap="square" rtlCol="0">
            <a:spAutoFit/>
          </a:bodyPr>
          <a:lstStyle/>
          <a:p>
            <a:pPr algn="ctr"/>
            <a:r>
              <a:rPr lang="en-CA" sz="2800" dirty="0"/>
              <a:t>Comparing multiple/nested models</a:t>
            </a:r>
          </a:p>
        </p:txBody>
      </p:sp>
      <p:sp>
        <p:nvSpPr>
          <p:cNvPr id="7" name="Right Brace 6">
            <a:extLst>
              <a:ext uri="{FF2B5EF4-FFF2-40B4-BE49-F238E27FC236}">
                <a16:creationId xmlns:a16="http://schemas.microsoft.com/office/drawing/2014/main" id="{658BCA91-C820-7B4E-B15B-056A1ECFB457}"/>
              </a:ext>
            </a:extLst>
          </p:cNvPr>
          <p:cNvSpPr/>
          <p:nvPr/>
        </p:nvSpPr>
        <p:spPr>
          <a:xfrm>
            <a:off x="8748584" y="2434281"/>
            <a:ext cx="123567" cy="790833"/>
          </a:xfrm>
          <a:prstGeom prst="rightBrac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TextBox 7">
            <a:extLst>
              <a:ext uri="{FF2B5EF4-FFF2-40B4-BE49-F238E27FC236}">
                <a16:creationId xmlns:a16="http://schemas.microsoft.com/office/drawing/2014/main" id="{AB54C10B-D12B-394D-90B7-89FA2C951013}"/>
              </a:ext>
            </a:extLst>
          </p:cNvPr>
          <p:cNvSpPr txBox="1"/>
          <p:nvPr/>
        </p:nvSpPr>
        <p:spPr>
          <a:xfrm>
            <a:off x="9025630" y="2590452"/>
            <a:ext cx="2824500" cy="461665"/>
          </a:xfrm>
          <a:prstGeom prst="rect">
            <a:avLst/>
          </a:prstGeom>
          <a:solidFill>
            <a:schemeClr val="bg1">
              <a:lumMod val="95000"/>
            </a:schemeClr>
          </a:solidFill>
          <a:ln w="12700">
            <a:solidFill>
              <a:schemeClr val="tx1">
                <a:lumMod val="85000"/>
                <a:lumOff val="15000"/>
              </a:schemeClr>
            </a:solidFill>
          </a:ln>
        </p:spPr>
        <p:txBody>
          <a:bodyPr wrap="square" rtlCol="0">
            <a:spAutoFit/>
          </a:bodyPr>
          <a:lstStyle/>
          <a:p>
            <a:r>
              <a:rPr lang="en-CA" sz="1200" dirty="0"/>
              <a:t>Interaction effect not clearly preferred or </a:t>
            </a:r>
            <a:r>
              <a:rPr lang="en-CA" sz="1200" dirty="0" err="1"/>
              <a:t>dispreferred</a:t>
            </a:r>
            <a:r>
              <a:rPr lang="en-CA" sz="1200" dirty="0"/>
              <a:t> (BF = 2.46)</a:t>
            </a:r>
          </a:p>
        </p:txBody>
      </p:sp>
      <p:sp>
        <p:nvSpPr>
          <p:cNvPr id="9" name="Right Brace 8">
            <a:extLst>
              <a:ext uri="{FF2B5EF4-FFF2-40B4-BE49-F238E27FC236}">
                <a16:creationId xmlns:a16="http://schemas.microsoft.com/office/drawing/2014/main" id="{0B55C895-36B7-6E4A-A684-6A97BBED4A5D}"/>
              </a:ext>
            </a:extLst>
          </p:cNvPr>
          <p:cNvSpPr/>
          <p:nvPr/>
        </p:nvSpPr>
        <p:spPr>
          <a:xfrm>
            <a:off x="8748584" y="2434281"/>
            <a:ext cx="123567" cy="1309815"/>
          </a:xfrm>
          <a:prstGeom prst="rightBrac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CE88824E-E72B-554A-80F7-79EE89CA6E93}"/>
              </a:ext>
            </a:extLst>
          </p:cNvPr>
          <p:cNvSpPr txBox="1"/>
          <p:nvPr/>
        </p:nvSpPr>
        <p:spPr>
          <a:xfrm>
            <a:off x="9025630" y="2884051"/>
            <a:ext cx="2824500" cy="461665"/>
          </a:xfrm>
          <a:prstGeom prst="rect">
            <a:avLst/>
          </a:prstGeom>
          <a:solidFill>
            <a:schemeClr val="bg1">
              <a:lumMod val="95000"/>
            </a:schemeClr>
          </a:solidFill>
          <a:ln w="12700">
            <a:solidFill>
              <a:schemeClr val="tx1">
                <a:lumMod val="85000"/>
                <a:lumOff val="15000"/>
              </a:schemeClr>
            </a:solidFill>
          </a:ln>
        </p:spPr>
        <p:txBody>
          <a:bodyPr wrap="square" rtlCol="0">
            <a:spAutoFit/>
          </a:bodyPr>
          <a:lstStyle/>
          <a:p>
            <a:r>
              <a:rPr lang="en-CA" sz="1200" dirty="0"/>
              <a:t>Species + sex preferred to species alone (BF = 4e+33)</a:t>
            </a:r>
          </a:p>
        </p:txBody>
      </p:sp>
      <p:sp>
        <p:nvSpPr>
          <p:cNvPr id="11" name="Right Brace 10">
            <a:extLst>
              <a:ext uri="{FF2B5EF4-FFF2-40B4-BE49-F238E27FC236}">
                <a16:creationId xmlns:a16="http://schemas.microsoft.com/office/drawing/2014/main" id="{557E4045-7547-994C-9F6D-58688557FE62}"/>
              </a:ext>
            </a:extLst>
          </p:cNvPr>
          <p:cNvSpPr/>
          <p:nvPr/>
        </p:nvSpPr>
        <p:spPr>
          <a:xfrm>
            <a:off x="8748584" y="2434281"/>
            <a:ext cx="123567" cy="1952368"/>
          </a:xfrm>
          <a:prstGeom prst="rightBrac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TextBox 11">
            <a:extLst>
              <a:ext uri="{FF2B5EF4-FFF2-40B4-BE49-F238E27FC236}">
                <a16:creationId xmlns:a16="http://schemas.microsoft.com/office/drawing/2014/main" id="{B4979D55-A483-C643-A349-A314FDF0C763}"/>
              </a:ext>
            </a:extLst>
          </p:cNvPr>
          <p:cNvSpPr txBox="1"/>
          <p:nvPr/>
        </p:nvSpPr>
        <p:spPr>
          <a:xfrm>
            <a:off x="9025630" y="3171222"/>
            <a:ext cx="2824500" cy="461665"/>
          </a:xfrm>
          <a:prstGeom prst="rect">
            <a:avLst/>
          </a:prstGeom>
          <a:solidFill>
            <a:schemeClr val="bg1">
              <a:lumMod val="95000"/>
            </a:schemeClr>
          </a:solidFill>
          <a:ln w="12700">
            <a:solidFill>
              <a:schemeClr val="tx1">
                <a:lumMod val="85000"/>
                <a:lumOff val="15000"/>
              </a:schemeClr>
            </a:solidFill>
          </a:ln>
        </p:spPr>
        <p:txBody>
          <a:bodyPr wrap="square" rtlCol="0">
            <a:spAutoFit/>
          </a:bodyPr>
          <a:lstStyle/>
          <a:p>
            <a:r>
              <a:rPr lang="en-CA" sz="1200" dirty="0"/>
              <a:t>Species + sex preferred to sex alone </a:t>
            </a:r>
            <a:br>
              <a:rPr lang="en-CA" sz="1200" dirty="0"/>
            </a:br>
            <a:r>
              <a:rPr lang="en-CA" sz="1200" dirty="0"/>
              <a:t>(BF = 3e+110)</a:t>
            </a:r>
          </a:p>
        </p:txBody>
      </p:sp>
    </p:spTree>
    <p:extLst>
      <p:ext uri="{BB962C8B-B14F-4D97-AF65-F5344CB8AC3E}">
        <p14:creationId xmlns:p14="http://schemas.microsoft.com/office/powerpoint/2010/main" val="84166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AEFB-064E-3845-AB83-8A84550DC9E3}"/>
              </a:ext>
            </a:extLst>
          </p:cNvPr>
          <p:cNvSpPr>
            <a:spLocks noGrp="1"/>
          </p:cNvSpPr>
          <p:nvPr>
            <p:ph type="title"/>
          </p:nvPr>
        </p:nvSpPr>
        <p:spPr/>
        <p:txBody>
          <a:bodyPr/>
          <a:lstStyle/>
          <a:p>
            <a:r>
              <a:rPr lang="en-CA" dirty="0"/>
              <a:t>Parameter estimation</a:t>
            </a:r>
          </a:p>
        </p:txBody>
      </p:sp>
      <p:sp>
        <p:nvSpPr>
          <p:cNvPr id="3" name="Content Placeholder 2">
            <a:extLst>
              <a:ext uri="{FF2B5EF4-FFF2-40B4-BE49-F238E27FC236}">
                <a16:creationId xmlns:a16="http://schemas.microsoft.com/office/drawing/2014/main" id="{64477C8D-C708-9344-8B80-85ABC49338DE}"/>
              </a:ext>
            </a:extLst>
          </p:cNvPr>
          <p:cNvSpPr>
            <a:spLocks noGrp="1"/>
          </p:cNvSpPr>
          <p:nvPr>
            <p:ph idx="1"/>
          </p:nvPr>
        </p:nvSpPr>
        <p:spPr/>
        <p:txBody>
          <a:bodyPr>
            <a:normAutofit/>
          </a:bodyPr>
          <a:lstStyle/>
          <a:p>
            <a:r>
              <a:rPr lang="en-CA" sz="3000" dirty="0"/>
              <a:t>Using the </a:t>
            </a:r>
            <a:r>
              <a:rPr lang="en-CA" sz="3000" b="1" dirty="0"/>
              <a:t>posterior distribution </a:t>
            </a:r>
            <a:r>
              <a:rPr lang="en-CA" sz="3000" dirty="0"/>
              <a:t>to calculate estimates of effects</a:t>
            </a:r>
          </a:p>
        </p:txBody>
      </p:sp>
    </p:spTree>
    <p:extLst>
      <p:ext uri="{BB962C8B-B14F-4D97-AF65-F5344CB8AC3E}">
        <p14:creationId xmlns:p14="http://schemas.microsoft.com/office/powerpoint/2010/main" val="62177939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9584</TotalTime>
  <Words>2785</Words>
  <Application>Microsoft Macintosh PowerPoint</Application>
  <PresentationFormat>Widescreen</PresentationFormat>
  <Paragraphs>166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 Math</vt:lpstr>
      <vt:lpstr>Consolas</vt:lpstr>
      <vt:lpstr>Gill Sans MT</vt:lpstr>
      <vt:lpstr>Parcel</vt:lpstr>
      <vt:lpstr>Bayesian hypothesis testing</vt:lpstr>
      <vt:lpstr>Bayesian hypothesis testing</vt:lpstr>
      <vt:lpstr>Specified priors</vt:lpstr>
      <vt:lpstr>Specified priors</vt:lpstr>
      <vt:lpstr>Bayes factor</vt:lpstr>
      <vt:lpstr>Bayes factor</vt:lpstr>
      <vt:lpstr>Bayes factor</vt:lpstr>
      <vt:lpstr>  Bayes factor           </vt:lpstr>
      <vt:lpstr>Parameter estimation</vt:lpstr>
      <vt:lpstr>Parameter estimation</vt:lpstr>
      <vt:lpstr>Parameter estimation</vt:lpstr>
      <vt:lpstr>Questions and 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TEAMS and Bayesian Methods</dc:title>
  <dc:creator>William Ai</dc:creator>
  <cp:lastModifiedBy>Rebekah Gelpi</cp:lastModifiedBy>
  <cp:revision>325</cp:revision>
  <dcterms:created xsi:type="dcterms:W3CDTF">2020-08-10T18:51:28Z</dcterms:created>
  <dcterms:modified xsi:type="dcterms:W3CDTF">2020-09-11T19:19:31Z</dcterms:modified>
</cp:coreProperties>
</file>