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4"/>
  </p:notesMasterIdLst>
  <p:sldIdLst>
    <p:sldId id="273" r:id="rId2"/>
    <p:sldId id="269" r:id="rId3"/>
    <p:sldId id="258" r:id="rId4"/>
    <p:sldId id="274" r:id="rId5"/>
    <p:sldId id="272" r:id="rId6"/>
    <p:sldId id="266" r:id="rId7"/>
    <p:sldId id="275" r:id="rId8"/>
    <p:sldId id="271" r:id="rId9"/>
    <p:sldId id="267" r:id="rId10"/>
    <p:sldId id="276" r:id="rId11"/>
    <p:sldId id="277" r:id="rId12"/>
    <p:sldId id="27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EFF0"/>
    <a:srgbClr val="FBEBD1"/>
    <a:srgbClr val="D79A5F"/>
    <a:srgbClr val="FDEC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1EB8FF-854C-4AF9-A1C4-7C6C00841D63}" v="247" dt="2020-09-09T00:16:18.0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9" autoAdjust="0"/>
    <p:restoredTop sz="80237" autoAdjust="0"/>
  </p:normalViewPr>
  <p:slideViewPr>
    <p:cSldViewPr snapToGrid="0">
      <p:cViewPr varScale="1">
        <p:scale>
          <a:sx n="91" d="100"/>
          <a:sy n="91" d="100"/>
        </p:scale>
        <p:origin x="123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Ai" userId="f78ca76ecc2735d2" providerId="LiveId" clId="{A71EB8FF-854C-4AF9-A1C4-7C6C00841D63}"/>
    <pc:docChg chg="undo custSel addSld delSld modSld sldOrd">
      <pc:chgData name="William Ai" userId="f78ca76ecc2735d2" providerId="LiveId" clId="{A71EB8FF-854C-4AF9-A1C4-7C6C00841D63}" dt="2020-09-12T18:49:01.009" v="11620" actId="20577"/>
      <pc:docMkLst>
        <pc:docMk/>
      </pc:docMkLst>
      <pc:sldChg chg="modSp mod modAnim modNotesTx">
        <pc:chgData name="William Ai" userId="f78ca76ecc2735d2" providerId="LiveId" clId="{A71EB8FF-854C-4AF9-A1C4-7C6C00841D63}" dt="2020-09-11T18:08:27.840" v="11576" actId="20577"/>
        <pc:sldMkLst>
          <pc:docMk/>
          <pc:sldMk cId="3743703535" sldId="258"/>
        </pc:sldMkLst>
        <pc:spChg chg="mod">
          <ac:chgData name="William Ai" userId="f78ca76ecc2735d2" providerId="LiveId" clId="{A71EB8FF-854C-4AF9-A1C4-7C6C00841D63}" dt="2020-09-08T01:17:30.468" v="9122" actId="113"/>
          <ac:spMkLst>
            <pc:docMk/>
            <pc:sldMk cId="3743703535" sldId="258"/>
            <ac:spMk id="2" creationId="{F2FC6563-A5C2-4E03-8405-9FF91492FD52}"/>
          </ac:spMkLst>
        </pc:spChg>
      </pc:sldChg>
      <pc:sldChg chg="modSp add del mod ord modNotesTx">
        <pc:chgData name="William Ai" userId="f78ca76ecc2735d2" providerId="LiveId" clId="{A71EB8FF-854C-4AF9-A1C4-7C6C00841D63}" dt="2020-09-07T15:34:39.243" v="7808" actId="2696"/>
        <pc:sldMkLst>
          <pc:docMk/>
          <pc:sldMk cId="3179972233" sldId="262"/>
        </pc:sldMkLst>
        <pc:spChg chg="mod">
          <ac:chgData name="William Ai" userId="f78ca76ecc2735d2" providerId="LiveId" clId="{A71EB8FF-854C-4AF9-A1C4-7C6C00841D63}" dt="2020-09-02T17:03:59.533" v="12" actId="27636"/>
          <ac:spMkLst>
            <pc:docMk/>
            <pc:sldMk cId="3179972233" sldId="262"/>
            <ac:spMk id="2" creationId="{614FD60F-8515-4CFA-9715-52C0D2C142DD}"/>
          </ac:spMkLst>
        </pc:spChg>
      </pc:sldChg>
      <pc:sldChg chg="addSp delSp modSp mod modNotesTx">
        <pc:chgData name="William Ai" userId="f78ca76ecc2735d2" providerId="LiveId" clId="{A71EB8FF-854C-4AF9-A1C4-7C6C00841D63}" dt="2020-09-09T00:29:22.341" v="11253" actId="20577"/>
        <pc:sldMkLst>
          <pc:docMk/>
          <pc:sldMk cId="4261189421" sldId="266"/>
        </pc:sldMkLst>
        <pc:spChg chg="mod">
          <ac:chgData name="William Ai" userId="f78ca76ecc2735d2" providerId="LiveId" clId="{A71EB8FF-854C-4AF9-A1C4-7C6C00841D63}" dt="2020-09-09T00:16:24.153" v="9942" actId="1038"/>
          <ac:spMkLst>
            <pc:docMk/>
            <pc:sldMk cId="4261189421" sldId="266"/>
            <ac:spMk id="2" creationId="{7CE8E4E7-013E-467A-892A-1ED9FE9A7778}"/>
          </ac:spMkLst>
        </pc:spChg>
        <pc:spChg chg="mod">
          <ac:chgData name="William Ai" userId="f78ca76ecc2735d2" providerId="LiveId" clId="{A71EB8FF-854C-4AF9-A1C4-7C6C00841D63}" dt="2020-09-09T00:28:41.585" v="11172" actId="1076"/>
          <ac:spMkLst>
            <pc:docMk/>
            <pc:sldMk cId="4261189421" sldId="266"/>
            <ac:spMk id="3" creationId="{C35D1BAE-C42B-4192-BD86-2D53180AB3AE}"/>
          </ac:spMkLst>
        </pc:spChg>
        <pc:spChg chg="mod">
          <ac:chgData name="William Ai" userId="f78ca76ecc2735d2" providerId="LiveId" clId="{A71EB8FF-854C-4AF9-A1C4-7C6C00841D63}" dt="2020-09-08T01:17:36.505" v="9124" actId="113"/>
          <ac:spMkLst>
            <pc:docMk/>
            <pc:sldMk cId="4261189421" sldId="266"/>
            <ac:spMk id="11" creationId="{345FA1EB-9C05-492F-8C5A-EAE495329A18}"/>
          </ac:spMkLst>
        </pc:spChg>
        <pc:picChg chg="add del mod">
          <ac:chgData name="William Ai" userId="f78ca76ecc2735d2" providerId="LiveId" clId="{A71EB8FF-854C-4AF9-A1C4-7C6C00841D63}" dt="2020-09-04T18:17:37.976" v="4503"/>
          <ac:picMkLst>
            <pc:docMk/>
            <pc:sldMk cId="4261189421" sldId="266"/>
            <ac:picMk id="10" creationId="{05DAF3D0-CD06-47CC-94DD-04B86750CE53}"/>
          </ac:picMkLst>
        </pc:picChg>
        <pc:picChg chg="add del mod">
          <ac:chgData name="William Ai" userId="f78ca76ecc2735d2" providerId="LiveId" clId="{A71EB8FF-854C-4AF9-A1C4-7C6C00841D63}" dt="2020-09-05T15:10:07.268" v="5142" actId="478"/>
          <ac:picMkLst>
            <pc:docMk/>
            <pc:sldMk cId="4261189421" sldId="266"/>
            <ac:picMk id="13" creationId="{66E98D03-48CE-4B21-90C8-5C85955B1136}"/>
          </ac:picMkLst>
        </pc:picChg>
      </pc:sldChg>
      <pc:sldChg chg="modSp mod modNotesTx">
        <pc:chgData name="William Ai" userId="f78ca76ecc2735d2" providerId="LiveId" clId="{A71EB8FF-854C-4AF9-A1C4-7C6C00841D63}" dt="2020-09-08T01:18:55.220" v="9130" actId="20577"/>
        <pc:sldMkLst>
          <pc:docMk/>
          <pc:sldMk cId="1219488279" sldId="267"/>
        </pc:sldMkLst>
        <pc:spChg chg="mod">
          <ac:chgData name="William Ai" userId="f78ca76ecc2735d2" providerId="LiveId" clId="{A71EB8FF-854C-4AF9-A1C4-7C6C00841D63}" dt="2020-09-08T01:17:49.735" v="9128" actId="113"/>
          <ac:spMkLst>
            <pc:docMk/>
            <pc:sldMk cId="1219488279" sldId="267"/>
            <ac:spMk id="2" creationId="{2DF4C1EC-857A-44E3-85C5-18F7E6EC37B8}"/>
          </ac:spMkLst>
        </pc:spChg>
      </pc:sldChg>
      <pc:sldChg chg="modSp mod modNotesTx">
        <pc:chgData name="William Ai" userId="f78ca76ecc2735d2" providerId="LiveId" clId="{A71EB8FF-854C-4AF9-A1C4-7C6C00841D63}" dt="2020-09-12T18:48:17.921" v="11585" actId="20577"/>
        <pc:sldMkLst>
          <pc:docMk/>
          <pc:sldMk cId="443243347" sldId="269"/>
        </pc:sldMkLst>
        <pc:spChg chg="mod">
          <ac:chgData name="William Ai" userId="f78ca76ecc2735d2" providerId="LiveId" clId="{A71EB8FF-854C-4AF9-A1C4-7C6C00841D63}" dt="2020-09-06T22:23:17.411" v="7154" actId="404"/>
          <ac:spMkLst>
            <pc:docMk/>
            <pc:sldMk cId="443243347" sldId="269"/>
            <ac:spMk id="3" creationId="{1C7C110B-7DDD-452B-B7E7-2E98E6E5F088}"/>
          </ac:spMkLst>
        </pc:spChg>
        <pc:spChg chg="mod">
          <ac:chgData name="William Ai" userId="f78ca76ecc2735d2" providerId="LiveId" clId="{A71EB8FF-854C-4AF9-A1C4-7C6C00841D63}" dt="2020-09-08T01:17:28.043" v="9121" actId="113"/>
          <ac:spMkLst>
            <pc:docMk/>
            <pc:sldMk cId="443243347" sldId="269"/>
            <ac:spMk id="6" creationId="{AB940A88-CE33-45BE-BD34-03D164DC4AD1}"/>
          </ac:spMkLst>
        </pc:spChg>
        <pc:graphicFrameChg chg="mod">
          <ac:chgData name="William Ai" userId="f78ca76ecc2735d2" providerId="LiveId" clId="{A71EB8FF-854C-4AF9-A1C4-7C6C00841D63}" dt="2020-09-07T16:08:43.918" v="8854" actId="14100"/>
          <ac:graphicFrameMkLst>
            <pc:docMk/>
            <pc:sldMk cId="443243347" sldId="269"/>
            <ac:graphicFrameMk id="5" creationId="{0A90BB6F-05BD-4CBE-833B-773B048257D4}"/>
          </ac:graphicFrameMkLst>
        </pc:graphicFrameChg>
      </pc:sldChg>
      <pc:sldChg chg="modSp del">
        <pc:chgData name="William Ai" userId="f78ca76ecc2735d2" providerId="LiveId" clId="{A71EB8FF-854C-4AF9-A1C4-7C6C00841D63}" dt="2020-09-03T15:46:41.501" v="1401" actId="2696"/>
        <pc:sldMkLst>
          <pc:docMk/>
          <pc:sldMk cId="2765122591" sldId="270"/>
        </pc:sldMkLst>
        <pc:spChg chg="mod">
          <ac:chgData name="William Ai" userId="f78ca76ecc2735d2" providerId="LiveId" clId="{A71EB8FF-854C-4AF9-A1C4-7C6C00841D63}" dt="2020-09-02T17:03:59.468" v="9"/>
          <ac:spMkLst>
            <pc:docMk/>
            <pc:sldMk cId="2765122591" sldId="270"/>
            <ac:spMk id="3" creationId="{01A89E75-C277-48BF-8E01-602B6543377D}"/>
          </ac:spMkLst>
        </pc:spChg>
      </pc:sldChg>
      <pc:sldChg chg="addSp delSp modSp new mod modAnim modNotesTx">
        <pc:chgData name="William Ai" userId="f78ca76ecc2735d2" providerId="LiveId" clId="{A71EB8FF-854C-4AF9-A1C4-7C6C00841D63}" dt="2020-09-12T18:49:01.009" v="11620" actId="20577"/>
        <pc:sldMkLst>
          <pc:docMk/>
          <pc:sldMk cId="3282535481" sldId="271"/>
        </pc:sldMkLst>
        <pc:spChg chg="mod">
          <ac:chgData name="William Ai" userId="f78ca76ecc2735d2" providerId="LiveId" clId="{A71EB8FF-854C-4AF9-A1C4-7C6C00841D63}" dt="2020-09-08T01:17:43.584" v="9127" actId="1076"/>
          <ac:spMkLst>
            <pc:docMk/>
            <pc:sldMk cId="3282535481" sldId="271"/>
            <ac:spMk id="2" creationId="{B05DF07C-DBC8-4146-96D6-04CC92E60315}"/>
          </ac:spMkLst>
        </pc:spChg>
        <pc:spChg chg="del">
          <ac:chgData name="William Ai" userId="f78ca76ecc2735d2" providerId="LiveId" clId="{A71EB8FF-854C-4AF9-A1C4-7C6C00841D63}" dt="2020-09-02T17:11:06.203" v="55" actId="478"/>
          <ac:spMkLst>
            <pc:docMk/>
            <pc:sldMk cId="3282535481" sldId="271"/>
            <ac:spMk id="3" creationId="{208D89CA-7E7B-4242-B885-9CE90B0A54C8}"/>
          </ac:spMkLst>
        </pc:spChg>
        <pc:spChg chg="add del">
          <ac:chgData name="William Ai" userId="f78ca76ecc2735d2" providerId="LiveId" clId="{A71EB8FF-854C-4AF9-A1C4-7C6C00841D63}" dt="2020-09-04T15:16:08.615" v="1803" actId="478"/>
          <ac:spMkLst>
            <pc:docMk/>
            <pc:sldMk cId="3282535481" sldId="271"/>
            <ac:spMk id="5" creationId="{BEE3F131-D994-42F7-A166-7F93259F49D0}"/>
          </ac:spMkLst>
        </pc:spChg>
        <pc:spChg chg="add del mod">
          <ac:chgData name="William Ai" userId="f78ca76ecc2735d2" providerId="LiveId" clId="{A71EB8FF-854C-4AF9-A1C4-7C6C00841D63}" dt="2020-09-04T15:36:25.764" v="2772" actId="22"/>
          <ac:spMkLst>
            <pc:docMk/>
            <pc:sldMk cId="3282535481" sldId="271"/>
            <ac:spMk id="7" creationId="{281EB71D-0F88-4572-A4BC-540BED817123}"/>
          </ac:spMkLst>
        </pc:spChg>
        <pc:spChg chg="add mod">
          <ac:chgData name="William Ai" userId="f78ca76ecc2735d2" providerId="LiveId" clId="{A71EB8FF-854C-4AF9-A1C4-7C6C00841D63}" dt="2020-09-05T15:08:49.751" v="5141" actId="1076"/>
          <ac:spMkLst>
            <pc:docMk/>
            <pc:sldMk cId="3282535481" sldId="271"/>
            <ac:spMk id="8" creationId="{1C125FD2-5F9F-452B-AB09-9712BBA8B772}"/>
          </ac:spMkLst>
        </pc:spChg>
        <pc:spChg chg="add mod">
          <ac:chgData name="William Ai" userId="f78ca76ecc2735d2" providerId="LiveId" clId="{A71EB8FF-854C-4AF9-A1C4-7C6C00841D63}" dt="2020-09-05T15:08:49.751" v="5141" actId="1076"/>
          <ac:spMkLst>
            <pc:docMk/>
            <pc:sldMk cId="3282535481" sldId="271"/>
            <ac:spMk id="10" creationId="{88B43555-FD52-4858-82C3-1BE4E7DD5C9E}"/>
          </ac:spMkLst>
        </pc:spChg>
        <pc:spChg chg="add mod">
          <ac:chgData name="William Ai" userId="f78ca76ecc2735d2" providerId="LiveId" clId="{A71EB8FF-854C-4AF9-A1C4-7C6C00841D63}" dt="2020-09-05T15:08:49.751" v="5141" actId="1076"/>
          <ac:spMkLst>
            <pc:docMk/>
            <pc:sldMk cId="3282535481" sldId="271"/>
            <ac:spMk id="12" creationId="{5108B721-879B-4286-8D81-211198B62DB0}"/>
          </ac:spMkLst>
        </pc:spChg>
        <pc:spChg chg="add mod">
          <ac:chgData name="William Ai" userId="f78ca76ecc2735d2" providerId="LiveId" clId="{A71EB8FF-854C-4AF9-A1C4-7C6C00841D63}" dt="2020-09-05T15:08:49.751" v="5141" actId="1076"/>
          <ac:spMkLst>
            <pc:docMk/>
            <pc:sldMk cId="3282535481" sldId="271"/>
            <ac:spMk id="14" creationId="{A883999C-CBFB-4836-8A1F-CF4CA27FC953}"/>
          </ac:spMkLst>
        </pc:spChg>
        <pc:spChg chg="add mod">
          <ac:chgData name="William Ai" userId="f78ca76ecc2735d2" providerId="LiveId" clId="{A71EB8FF-854C-4AF9-A1C4-7C6C00841D63}" dt="2020-09-08T01:17:40.221" v="9126" actId="113"/>
          <ac:spMkLst>
            <pc:docMk/>
            <pc:sldMk cId="3282535481" sldId="271"/>
            <ac:spMk id="15" creationId="{23E4C264-DBB3-482D-95BF-23CF530CAFE2}"/>
          </ac:spMkLst>
        </pc:spChg>
        <pc:spChg chg="add mod">
          <ac:chgData name="William Ai" userId="f78ca76ecc2735d2" providerId="LiveId" clId="{A71EB8FF-854C-4AF9-A1C4-7C6C00841D63}" dt="2020-09-05T15:08:49.751" v="5141" actId="1076"/>
          <ac:spMkLst>
            <pc:docMk/>
            <pc:sldMk cId="3282535481" sldId="271"/>
            <ac:spMk id="16" creationId="{8287B79E-BA10-41EF-9AC7-7190E07BB59A}"/>
          </ac:spMkLst>
        </pc:spChg>
        <pc:spChg chg="add mod">
          <ac:chgData name="William Ai" userId="f78ca76ecc2735d2" providerId="LiveId" clId="{A71EB8FF-854C-4AF9-A1C4-7C6C00841D63}" dt="2020-09-05T15:08:49.751" v="5141" actId="1076"/>
          <ac:spMkLst>
            <pc:docMk/>
            <pc:sldMk cId="3282535481" sldId="271"/>
            <ac:spMk id="18" creationId="{EDF921A0-B99F-491A-8C51-0AB5291118D5}"/>
          </ac:spMkLst>
        </pc:spChg>
        <pc:spChg chg="add del">
          <ac:chgData name="William Ai" userId="f78ca76ecc2735d2" providerId="LiveId" clId="{A71EB8FF-854C-4AF9-A1C4-7C6C00841D63}" dt="2020-09-04T16:01:15.333" v="4224" actId="22"/>
          <ac:spMkLst>
            <pc:docMk/>
            <pc:sldMk cId="3282535481" sldId="271"/>
            <ac:spMk id="20" creationId="{D166E162-6F04-4E1E-B992-C9CEEE7FFA22}"/>
          </ac:spMkLst>
        </pc:spChg>
        <pc:spChg chg="add mod">
          <ac:chgData name="William Ai" userId="f78ca76ecc2735d2" providerId="LiveId" clId="{A71EB8FF-854C-4AF9-A1C4-7C6C00841D63}" dt="2020-09-05T15:08:49.751" v="5141" actId="1076"/>
          <ac:spMkLst>
            <pc:docMk/>
            <pc:sldMk cId="3282535481" sldId="271"/>
            <ac:spMk id="22" creationId="{F547C718-5AA7-4E46-B466-40CF40092CB3}"/>
          </ac:spMkLst>
        </pc:spChg>
        <pc:spChg chg="add mod">
          <ac:chgData name="William Ai" userId="f78ca76ecc2735d2" providerId="LiveId" clId="{A71EB8FF-854C-4AF9-A1C4-7C6C00841D63}" dt="2020-09-05T15:08:49.751" v="5141" actId="1076"/>
          <ac:spMkLst>
            <pc:docMk/>
            <pc:sldMk cId="3282535481" sldId="271"/>
            <ac:spMk id="24" creationId="{E5E323DB-67B5-49A3-9716-59757A1E0A40}"/>
          </ac:spMkLst>
        </pc:spChg>
        <pc:spChg chg="add mod">
          <ac:chgData name="William Ai" userId="f78ca76ecc2735d2" providerId="LiveId" clId="{A71EB8FF-854C-4AF9-A1C4-7C6C00841D63}" dt="2020-09-05T15:08:49.751" v="5141" actId="1076"/>
          <ac:spMkLst>
            <pc:docMk/>
            <pc:sldMk cId="3282535481" sldId="271"/>
            <ac:spMk id="26" creationId="{E6642BA1-44AF-4713-B48A-62FC9E6D43CD}"/>
          </ac:spMkLst>
        </pc:spChg>
        <pc:spChg chg="add mod">
          <ac:chgData name="William Ai" userId="f78ca76ecc2735d2" providerId="LiveId" clId="{A71EB8FF-854C-4AF9-A1C4-7C6C00841D63}" dt="2020-09-05T15:08:49.751" v="5141" actId="1076"/>
          <ac:spMkLst>
            <pc:docMk/>
            <pc:sldMk cId="3282535481" sldId="271"/>
            <ac:spMk id="28" creationId="{44F7C5D9-44CC-4ABA-8CF7-A74538C637F4}"/>
          </ac:spMkLst>
        </pc:spChg>
        <pc:graphicFrameChg chg="add mod modGraphic">
          <ac:chgData name="William Ai" userId="f78ca76ecc2735d2" providerId="LiveId" clId="{A71EB8FF-854C-4AF9-A1C4-7C6C00841D63}" dt="2020-09-05T15:08:49.751" v="5141" actId="1076"/>
          <ac:graphicFrameMkLst>
            <pc:docMk/>
            <pc:sldMk cId="3282535481" sldId="271"/>
            <ac:graphicFrameMk id="3" creationId="{855B8DC4-093D-4836-8212-A9EE7C9E4811}"/>
          </ac:graphicFrameMkLst>
        </pc:graphicFrameChg>
      </pc:sldChg>
      <pc:sldChg chg="addSp delSp modSp new mod ord modAnim modNotesTx">
        <pc:chgData name="William Ai" userId="f78ca76ecc2735d2" providerId="LiveId" clId="{A71EB8FF-854C-4AF9-A1C4-7C6C00841D63}" dt="2020-09-12T18:48:34.496" v="11586" actId="33524"/>
        <pc:sldMkLst>
          <pc:docMk/>
          <pc:sldMk cId="1181133592" sldId="272"/>
        </pc:sldMkLst>
        <pc:spChg chg="mod">
          <ac:chgData name="William Ai" userId="f78ca76ecc2735d2" providerId="LiveId" clId="{A71EB8FF-854C-4AF9-A1C4-7C6C00841D63}" dt="2020-09-08T01:17:33.209" v="9123" actId="113"/>
          <ac:spMkLst>
            <pc:docMk/>
            <pc:sldMk cId="1181133592" sldId="272"/>
            <ac:spMk id="2" creationId="{BA56AF17-B1EC-48CF-9D69-36155CE4FE54}"/>
          </ac:spMkLst>
        </pc:spChg>
        <pc:spChg chg="del">
          <ac:chgData name="William Ai" userId="f78ca76ecc2735d2" providerId="LiveId" clId="{A71EB8FF-854C-4AF9-A1C4-7C6C00841D63}" dt="2020-09-03T15:18:57.770" v="1026" actId="478"/>
          <ac:spMkLst>
            <pc:docMk/>
            <pc:sldMk cId="1181133592" sldId="272"/>
            <ac:spMk id="3" creationId="{2724B1F6-4DB9-4045-9B37-91BCACA88034}"/>
          </ac:spMkLst>
        </pc:spChg>
        <pc:spChg chg="add mod">
          <ac:chgData name="William Ai" userId="f78ca76ecc2735d2" providerId="LiveId" clId="{A71EB8FF-854C-4AF9-A1C4-7C6C00841D63}" dt="2020-09-06T22:37:03.593" v="7657" actId="113"/>
          <ac:spMkLst>
            <pc:docMk/>
            <pc:sldMk cId="1181133592" sldId="272"/>
            <ac:spMk id="3" creationId="{A6D7AF06-C687-460D-89BB-68EF0B7E3373}"/>
          </ac:spMkLst>
        </pc:spChg>
        <pc:spChg chg="add del mod">
          <ac:chgData name="William Ai" userId="f78ca76ecc2735d2" providerId="LiveId" clId="{A71EB8FF-854C-4AF9-A1C4-7C6C00841D63}" dt="2020-09-07T14:55:37.954" v="7690" actId="478"/>
          <ac:spMkLst>
            <pc:docMk/>
            <pc:sldMk cId="1181133592" sldId="272"/>
            <ac:spMk id="4" creationId="{BC11C3C7-3010-4146-B65A-7FE6293AC270}"/>
          </ac:spMkLst>
        </pc:spChg>
        <pc:spChg chg="add del mod">
          <ac:chgData name="William Ai" userId="f78ca76ecc2735d2" providerId="LiveId" clId="{A71EB8FF-854C-4AF9-A1C4-7C6C00841D63}" dt="2020-09-04T18:29:28.032" v="4819" actId="478"/>
          <ac:spMkLst>
            <pc:docMk/>
            <pc:sldMk cId="1181133592" sldId="272"/>
            <ac:spMk id="5" creationId="{3903B5BD-FB5D-4A6F-BC59-CAF6072283E4}"/>
          </ac:spMkLst>
        </pc:spChg>
        <pc:spChg chg="add mod">
          <ac:chgData name="William Ai" userId="f78ca76ecc2735d2" providerId="LiveId" clId="{A71EB8FF-854C-4AF9-A1C4-7C6C00841D63}" dt="2020-09-04T18:33:45.191" v="5021" actId="20577"/>
          <ac:spMkLst>
            <pc:docMk/>
            <pc:sldMk cId="1181133592" sldId="272"/>
            <ac:spMk id="10" creationId="{45EDC515-C540-4F81-A6EA-ACF333C81CE6}"/>
          </ac:spMkLst>
        </pc:spChg>
        <pc:spChg chg="add mod">
          <ac:chgData name="William Ai" userId="f78ca76ecc2735d2" providerId="LiveId" clId="{A71EB8FF-854C-4AF9-A1C4-7C6C00841D63}" dt="2020-09-04T18:32:19.457" v="5009" actId="1076"/>
          <ac:spMkLst>
            <pc:docMk/>
            <pc:sldMk cId="1181133592" sldId="272"/>
            <ac:spMk id="11" creationId="{36C7D612-AAD9-4605-9A8C-87F694E6AA13}"/>
          </ac:spMkLst>
        </pc:spChg>
        <pc:spChg chg="add mod">
          <ac:chgData name="William Ai" userId="f78ca76ecc2735d2" providerId="LiveId" clId="{A71EB8FF-854C-4AF9-A1C4-7C6C00841D63}" dt="2020-09-04T18:32:19.457" v="5009" actId="1076"/>
          <ac:spMkLst>
            <pc:docMk/>
            <pc:sldMk cId="1181133592" sldId="272"/>
            <ac:spMk id="13" creationId="{C2A6C56F-F055-420A-AF0C-A2BF7F52C06C}"/>
          </ac:spMkLst>
        </pc:spChg>
        <pc:spChg chg="add mod">
          <ac:chgData name="William Ai" userId="f78ca76ecc2735d2" providerId="LiveId" clId="{A71EB8FF-854C-4AF9-A1C4-7C6C00841D63}" dt="2020-09-04T18:32:19.457" v="5009" actId="1076"/>
          <ac:spMkLst>
            <pc:docMk/>
            <pc:sldMk cId="1181133592" sldId="272"/>
            <ac:spMk id="15" creationId="{F9ACF4C4-18E7-42D1-80C0-1A9C8B171081}"/>
          </ac:spMkLst>
        </pc:spChg>
        <pc:spChg chg="add mod">
          <ac:chgData name="William Ai" userId="f78ca76ecc2735d2" providerId="LiveId" clId="{A71EB8FF-854C-4AF9-A1C4-7C6C00841D63}" dt="2020-09-04T18:44:27.942" v="5113" actId="1076"/>
          <ac:spMkLst>
            <pc:docMk/>
            <pc:sldMk cId="1181133592" sldId="272"/>
            <ac:spMk id="17" creationId="{A0CE7D32-F75E-4DF9-92C7-0B018E909CCB}"/>
          </ac:spMkLst>
        </pc:spChg>
        <pc:picChg chg="add del mod">
          <ac:chgData name="William Ai" userId="f78ca76ecc2735d2" providerId="LiveId" clId="{A71EB8FF-854C-4AF9-A1C4-7C6C00841D63}" dt="2020-09-04T18:47:09.159" v="5124" actId="478"/>
          <ac:picMkLst>
            <pc:docMk/>
            <pc:sldMk cId="1181133592" sldId="272"/>
            <ac:picMk id="19" creationId="{775EF313-AF8E-4797-9847-0BB9495899A8}"/>
          </ac:picMkLst>
        </pc:picChg>
        <pc:picChg chg="add mod">
          <ac:chgData name="William Ai" userId="f78ca76ecc2735d2" providerId="LiveId" clId="{A71EB8FF-854C-4AF9-A1C4-7C6C00841D63}" dt="2020-09-04T18:47:39.730" v="5133" actId="1076"/>
          <ac:picMkLst>
            <pc:docMk/>
            <pc:sldMk cId="1181133592" sldId="272"/>
            <ac:picMk id="1026" creationId="{855CFD38-EA7B-4134-86DD-D04D1267C639}"/>
          </ac:picMkLst>
        </pc:picChg>
        <pc:cxnChg chg="add mod">
          <ac:chgData name="William Ai" userId="f78ca76ecc2735d2" providerId="LiveId" clId="{A71EB8FF-854C-4AF9-A1C4-7C6C00841D63}" dt="2020-09-04T18:32:19.457" v="5009" actId="1076"/>
          <ac:cxnSpMkLst>
            <pc:docMk/>
            <pc:sldMk cId="1181133592" sldId="272"/>
            <ac:cxnSpMk id="6" creationId="{E3B35C7B-5F9F-49D2-9D9B-2036B237E1DC}"/>
          </ac:cxnSpMkLst>
        </pc:cxnChg>
        <pc:cxnChg chg="add mod">
          <ac:chgData name="William Ai" userId="f78ca76ecc2735d2" providerId="LiveId" clId="{A71EB8FF-854C-4AF9-A1C4-7C6C00841D63}" dt="2020-09-04T18:32:19.457" v="5009" actId="1076"/>
          <ac:cxnSpMkLst>
            <pc:docMk/>
            <pc:sldMk cId="1181133592" sldId="272"/>
            <ac:cxnSpMk id="7" creationId="{B805CC0A-AE2C-494B-B9C6-48481FB9F9EC}"/>
          </ac:cxnSpMkLst>
        </pc:cxnChg>
        <pc:cxnChg chg="add mod">
          <ac:chgData name="William Ai" userId="f78ca76ecc2735d2" providerId="LiveId" clId="{A71EB8FF-854C-4AF9-A1C4-7C6C00841D63}" dt="2020-09-04T18:32:19.457" v="5009" actId="1076"/>
          <ac:cxnSpMkLst>
            <pc:docMk/>
            <pc:sldMk cId="1181133592" sldId="272"/>
            <ac:cxnSpMk id="8" creationId="{5F961DFF-58B4-4053-96F5-76C0154999E4}"/>
          </ac:cxnSpMkLst>
        </pc:cxnChg>
        <pc:cxnChg chg="add mod">
          <ac:chgData name="William Ai" userId="f78ca76ecc2735d2" providerId="LiveId" clId="{A71EB8FF-854C-4AF9-A1C4-7C6C00841D63}" dt="2020-09-04T18:32:19.457" v="5009" actId="1076"/>
          <ac:cxnSpMkLst>
            <pc:docMk/>
            <pc:sldMk cId="1181133592" sldId="272"/>
            <ac:cxnSpMk id="9" creationId="{12F1D671-E018-4105-8337-A3491591F77B}"/>
          </ac:cxnSpMkLst>
        </pc:cxnChg>
        <pc:cxnChg chg="add del mod">
          <ac:chgData name="William Ai" userId="f78ca76ecc2735d2" providerId="LiveId" clId="{A71EB8FF-854C-4AF9-A1C4-7C6C00841D63}" dt="2020-09-07T14:57:31.965" v="7718" actId="11529"/>
          <ac:cxnSpMkLst>
            <pc:docMk/>
            <pc:sldMk cId="1181133592" sldId="272"/>
            <ac:cxnSpMk id="12" creationId="{00D7BE31-13D9-4F4B-9FA2-2032531B493C}"/>
          </ac:cxnSpMkLst>
        </pc:cxnChg>
        <pc:cxnChg chg="add del mod">
          <ac:chgData name="William Ai" userId="f78ca76ecc2735d2" providerId="LiveId" clId="{A71EB8FF-854C-4AF9-A1C4-7C6C00841D63}" dt="2020-09-07T14:57:30.048" v="7714"/>
          <ac:cxnSpMkLst>
            <pc:docMk/>
            <pc:sldMk cId="1181133592" sldId="272"/>
            <ac:cxnSpMk id="18" creationId="{58DF11B6-757E-4E1A-8A5D-A22AF2DF85F2}"/>
          </ac:cxnSpMkLst>
        </pc:cxnChg>
        <pc:cxnChg chg="add del mod">
          <ac:chgData name="William Ai" userId="f78ca76ecc2735d2" providerId="LiveId" clId="{A71EB8FF-854C-4AF9-A1C4-7C6C00841D63}" dt="2020-09-07T14:57:27.878" v="7708"/>
          <ac:cxnSpMkLst>
            <pc:docMk/>
            <pc:sldMk cId="1181133592" sldId="272"/>
            <ac:cxnSpMk id="20" creationId="{91EA213C-2839-4B2A-8EAC-D71134507FCE}"/>
          </ac:cxnSpMkLst>
        </pc:cxnChg>
      </pc:sldChg>
      <pc:sldChg chg="modSp new mod modNotesTx">
        <pc:chgData name="William Ai" userId="f78ca76ecc2735d2" providerId="LiveId" clId="{A71EB8FF-854C-4AF9-A1C4-7C6C00841D63}" dt="2020-09-08T15:33:48.760" v="9146" actId="20577"/>
        <pc:sldMkLst>
          <pc:docMk/>
          <pc:sldMk cId="1630827146" sldId="273"/>
        </pc:sldMkLst>
        <pc:spChg chg="mod">
          <ac:chgData name="William Ai" userId="f78ca76ecc2735d2" providerId="LiveId" clId="{A71EB8FF-854C-4AF9-A1C4-7C6C00841D63}" dt="2020-09-07T15:40:10.567" v="7816" actId="1076"/>
          <ac:spMkLst>
            <pc:docMk/>
            <pc:sldMk cId="1630827146" sldId="273"/>
            <ac:spMk id="2" creationId="{4F5A4DB3-4FAC-40EB-9D1E-B7B1BCD073A3}"/>
          </ac:spMkLst>
        </pc:spChg>
        <pc:spChg chg="mod">
          <ac:chgData name="William Ai" userId="f78ca76ecc2735d2" providerId="LiveId" clId="{A71EB8FF-854C-4AF9-A1C4-7C6C00841D63}" dt="2020-09-08T01:00:18.312" v="8990" actId="20577"/>
          <ac:spMkLst>
            <pc:docMk/>
            <pc:sldMk cId="1630827146" sldId="273"/>
            <ac:spMk id="3" creationId="{C7479F1C-6C3C-4280-A296-73C2CC52D64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A9EBC0-DFC3-4DED-BD56-32CB0CF46238}"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GB"/>
        </a:p>
      </dgm:t>
    </dgm:pt>
    <dgm:pt modelId="{778FC029-F690-47C2-8332-B3BBEDBAE29C}">
      <dgm:prSet custT="1"/>
      <dgm:spPr>
        <a:solidFill>
          <a:srgbClr val="3A536D"/>
        </a:solidFill>
      </dgm:spPr>
      <dgm:t>
        <a:bodyPr/>
        <a:lstStyle/>
        <a:p>
          <a:r>
            <a:rPr lang="en-US" sz="1800" dirty="0"/>
            <a:t>Prior Beliefs/Information </a:t>
          </a:r>
          <a:endParaRPr lang="en-GB" sz="1800" dirty="0"/>
        </a:p>
      </dgm:t>
    </dgm:pt>
    <dgm:pt modelId="{40F0E981-5340-45A5-8A8E-D17C0B1F2100}" type="parTrans" cxnId="{2E047B02-CCA2-4871-9AA2-620DFEABE48B}">
      <dgm:prSet/>
      <dgm:spPr/>
      <dgm:t>
        <a:bodyPr/>
        <a:lstStyle/>
        <a:p>
          <a:endParaRPr lang="en-GB" sz="6000"/>
        </a:p>
      </dgm:t>
    </dgm:pt>
    <dgm:pt modelId="{B25A661B-9F77-4788-BFCC-CF64AA910317}" type="sibTrans" cxnId="{2E047B02-CCA2-4871-9AA2-620DFEABE48B}">
      <dgm:prSet custT="1"/>
      <dgm:spPr>
        <a:solidFill>
          <a:srgbClr val="818EA7"/>
        </a:solidFill>
      </dgm:spPr>
      <dgm:t>
        <a:bodyPr/>
        <a:lstStyle/>
        <a:p>
          <a:endParaRPr lang="en-GB" sz="1600"/>
        </a:p>
      </dgm:t>
    </dgm:pt>
    <dgm:pt modelId="{07124819-82C7-4A1D-ADD9-370C6A86AE6B}">
      <dgm:prSet custT="1"/>
      <dgm:spPr>
        <a:solidFill>
          <a:srgbClr val="3A536D"/>
        </a:solidFill>
      </dgm:spPr>
      <dgm:t>
        <a:bodyPr/>
        <a:lstStyle/>
        <a:p>
          <a:r>
            <a:rPr lang="en-US" sz="1800" dirty="0"/>
            <a:t>Collect Evidence </a:t>
          </a:r>
          <a:endParaRPr lang="en-GB" sz="1800" dirty="0"/>
        </a:p>
      </dgm:t>
    </dgm:pt>
    <dgm:pt modelId="{A572E305-5CA0-4446-81E0-A6E414B0B12C}" type="parTrans" cxnId="{F1AAF3E3-439B-448D-9B4F-4E7032C332AC}">
      <dgm:prSet/>
      <dgm:spPr/>
      <dgm:t>
        <a:bodyPr/>
        <a:lstStyle/>
        <a:p>
          <a:endParaRPr lang="en-GB" sz="6000"/>
        </a:p>
      </dgm:t>
    </dgm:pt>
    <dgm:pt modelId="{C410BAED-133F-4C0B-9FA0-BEB9FF9E202E}" type="sibTrans" cxnId="{F1AAF3E3-439B-448D-9B4F-4E7032C332AC}">
      <dgm:prSet custT="1"/>
      <dgm:spPr>
        <a:solidFill>
          <a:srgbClr val="818EA7"/>
        </a:solidFill>
      </dgm:spPr>
      <dgm:t>
        <a:bodyPr/>
        <a:lstStyle/>
        <a:p>
          <a:endParaRPr lang="en-GB" sz="1600"/>
        </a:p>
      </dgm:t>
    </dgm:pt>
    <dgm:pt modelId="{FA94BC21-7A56-40C0-8426-CDC57A504C8F}">
      <dgm:prSet custT="1"/>
      <dgm:spPr>
        <a:solidFill>
          <a:srgbClr val="3A536D"/>
        </a:solidFill>
      </dgm:spPr>
      <dgm:t>
        <a:bodyPr/>
        <a:lstStyle/>
        <a:p>
          <a:r>
            <a:rPr lang="en-US" sz="1800" dirty="0"/>
            <a:t>Update Beliefs </a:t>
          </a:r>
          <a:endParaRPr lang="en-GB" sz="1800" dirty="0"/>
        </a:p>
      </dgm:t>
    </dgm:pt>
    <dgm:pt modelId="{721646A7-5D84-49E4-9179-DF431E92059E}" type="parTrans" cxnId="{B2F3B4EE-87AF-45F0-9D8B-66BFAB0A71A2}">
      <dgm:prSet/>
      <dgm:spPr/>
      <dgm:t>
        <a:bodyPr/>
        <a:lstStyle/>
        <a:p>
          <a:endParaRPr lang="en-GB" sz="6000"/>
        </a:p>
      </dgm:t>
    </dgm:pt>
    <dgm:pt modelId="{0646E317-74CE-4006-9ECB-7C13F2383BFC}" type="sibTrans" cxnId="{B2F3B4EE-87AF-45F0-9D8B-66BFAB0A71A2}">
      <dgm:prSet custT="1"/>
      <dgm:spPr>
        <a:solidFill>
          <a:srgbClr val="818EA7"/>
        </a:solidFill>
      </dgm:spPr>
      <dgm:t>
        <a:bodyPr/>
        <a:lstStyle/>
        <a:p>
          <a:endParaRPr lang="en-GB" sz="1600"/>
        </a:p>
      </dgm:t>
    </dgm:pt>
    <dgm:pt modelId="{422F1422-3977-46F9-8E27-A59939692342}" type="pres">
      <dgm:prSet presAssocID="{F2A9EBC0-DFC3-4DED-BD56-32CB0CF46238}" presName="cycle" presStyleCnt="0">
        <dgm:presLayoutVars>
          <dgm:dir/>
          <dgm:resizeHandles val="exact"/>
        </dgm:presLayoutVars>
      </dgm:prSet>
      <dgm:spPr/>
    </dgm:pt>
    <dgm:pt modelId="{ACCAC6F3-CD0C-40BD-8C6B-4F0F5539CB2F}" type="pres">
      <dgm:prSet presAssocID="{778FC029-F690-47C2-8332-B3BBEDBAE29C}" presName="node" presStyleLbl="node1" presStyleIdx="0" presStyleCnt="3" custScaleX="362916" custRadScaleRad="100023">
        <dgm:presLayoutVars>
          <dgm:bulletEnabled val="1"/>
        </dgm:presLayoutVars>
      </dgm:prSet>
      <dgm:spPr/>
    </dgm:pt>
    <dgm:pt modelId="{C2B6FC49-02F4-4DF5-AC87-C7C17263DA41}" type="pres">
      <dgm:prSet presAssocID="{B25A661B-9F77-4788-BFCC-CF64AA910317}" presName="sibTrans" presStyleLbl="sibTrans2D1" presStyleIdx="0" presStyleCnt="3"/>
      <dgm:spPr/>
    </dgm:pt>
    <dgm:pt modelId="{DDDEDF91-6C30-4755-9F74-9A20D5DF5715}" type="pres">
      <dgm:prSet presAssocID="{B25A661B-9F77-4788-BFCC-CF64AA910317}" presName="connectorText" presStyleLbl="sibTrans2D1" presStyleIdx="0" presStyleCnt="3"/>
      <dgm:spPr/>
    </dgm:pt>
    <dgm:pt modelId="{D1018E19-9B02-4418-A053-7BC666B5FDD3}" type="pres">
      <dgm:prSet presAssocID="{07124819-82C7-4A1D-ADD9-370C6A86AE6B}" presName="node" presStyleLbl="node1" presStyleIdx="1" presStyleCnt="3" custScaleX="290458" custRadScaleRad="258305" custRadScaleInc="-32489">
        <dgm:presLayoutVars>
          <dgm:bulletEnabled val="1"/>
        </dgm:presLayoutVars>
      </dgm:prSet>
      <dgm:spPr/>
    </dgm:pt>
    <dgm:pt modelId="{264EDBF1-432D-4EEA-9578-48DBC921EBF6}" type="pres">
      <dgm:prSet presAssocID="{C410BAED-133F-4C0B-9FA0-BEB9FF9E202E}" presName="sibTrans" presStyleLbl="sibTrans2D1" presStyleIdx="1" presStyleCnt="3"/>
      <dgm:spPr/>
    </dgm:pt>
    <dgm:pt modelId="{D7AE17A2-E432-4DA5-BBD4-C35D78E7EC73}" type="pres">
      <dgm:prSet presAssocID="{C410BAED-133F-4C0B-9FA0-BEB9FF9E202E}" presName="connectorText" presStyleLbl="sibTrans2D1" presStyleIdx="1" presStyleCnt="3"/>
      <dgm:spPr/>
    </dgm:pt>
    <dgm:pt modelId="{A1699EFB-62E7-43A6-9249-F339B3D3B274}" type="pres">
      <dgm:prSet presAssocID="{FA94BC21-7A56-40C0-8426-CDC57A504C8F}" presName="node" presStyleLbl="node1" presStyleIdx="2" presStyleCnt="3" custScaleX="296159" custRadScaleRad="233665" custRadScaleInc="30618">
        <dgm:presLayoutVars>
          <dgm:bulletEnabled val="1"/>
        </dgm:presLayoutVars>
      </dgm:prSet>
      <dgm:spPr/>
    </dgm:pt>
    <dgm:pt modelId="{40700BF8-20AC-4B47-AC29-773EF440A142}" type="pres">
      <dgm:prSet presAssocID="{0646E317-74CE-4006-9ECB-7C13F2383BFC}" presName="sibTrans" presStyleLbl="sibTrans2D1" presStyleIdx="2" presStyleCnt="3"/>
      <dgm:spPr/>
    </dgm:pt>
    <dgm:pt modelId="{C3E75D20-8213-4FD4-BBDC-EFBE43F4B4AE}" type="pres">
      <dgm:prSet presAssocID="{0646E317-74CE-4006-9ECB-7C13F2383BFC}" presName="connectorText" presStyleLbl="sibTrans2D1" presStyleIdx="2" presStyleCnt="3"/>
      <dgm:spPr/>
    </dgm:pt>
  </dgm:ptLst>
  <dgm:cxnLst>
    <dgm:cxn modelId="{2E047B02-CCA2-4871-9AA2-620DFEABE48B}" srcId="{F2A9EBC0-DFC3-4DED-BD56-32CB0CF46238}" destId="{778FC029-F690-47C2-8332-B3BBEDBAE29C}" srcOrd="0" destOrd="0" parTransId="{40F0E981-5340-45A5-8A8E-D17C0B1F2100}" sibTransId="{B25A661B-9F77-4788-BFCC-CF64AA910317}"/>
    <dgm:cxn modelId="{0409250A-49C1-4932-B184-E4A02FB78891}" type="presOf" srcId="{0646E317-74CE-4006-9ECB-7C13F2383BFC}" destId="{C3E75D20-8213-4FD4-BBDC-EFBE43F4B4AE}" srcOrd="1" destOrd="0" presId="urn:microsoft.com/office/officeart/2005/8/layout/cycle2"/>
    <dgm:cxn modelId="{11CFE814-8A69-40D0-891F-F4F141AD80B8}" type="presOf" srcId="{B25A661B-9F77-4788-BFCC-CF64AA910317}" destId="{DDDEDF91-6C30-4755-9F74-9A20D5DF5715}" srcOrd="1" destOrd="0" presId="urn:microsoft.com/office/officeart/2005/8/layout/cycle2"/>
    <dgm:cxn modelId="{236B2123-7DDB-4465-8B26-6A5B588E36DA}" type="presOf" srcId="{B25A661B-9F77-4788-BFCC-CF64AA910317}" destId="{C2B6FC49-02F4-4DF5-AC87-C7C17263DA41}" srcOrd="0" destOrd="0" presId="urn:microsoft.com/office/officeart/2005/8/layout/cycle2"/>
    <dgm:cxn modelId="{E2A4762F-14C6-4F0F-838C-ABB0AF8115A1}" type="presOf" srcId="{FA94BC21-7A56-40C0-8426-CDC57A504C8F}" destId="{A1699EFB-62E7-43A6-9249-F339B3D3B274}" srcOrd="0" destOrd="0" presId="urn:microsoft.com/office/officeart/2005/8/layout/cycle2"/>
    <dgm:cxn modelId="{921DA952-AEB0-4420-BC08-AADE8B864FB8}" type="presOf" srcId="{07124819-82C7-4A1D-ADD9-370C6A86AE6B}" destId="{D1018E19-9B02-4418-A053-7BC666B5FDD3}" srcOrd="0" destOrd="0" presId="urn:microsoft.com/office/officeart/2005/8/layout/cycle2"/>
    <dgm:cxn modelId="{AA03E897-C3D0-48E1-BB61-41278A82E7E5}" type="presOf" srcId="{778FC029-F690-47C2-8332-B3BBEDBAE29C}" destId="{ACCAC6F3-CD0C-40BD-8C6B-4F0F5539CB2F}" srcOrd="0" destOrd="0" presId="urn:microsoft.com/office/officeart/2005/8/layout/cycle2"/>
    <dgm:cxn modelId="{2DA70798-E3BA-4AB9-AE1E-251D1083E791}" type="presOf" srcId="{F2A9EBC0-DFC3-4DED-BD56-32CB0CF46238}" destId="{422F1422-3977-46F9-8E27-A59939692342}" srcOrd="0" destOrd="0" presId="urn:microsoft.com/office/officeart/2005/8/layout/cycle2"/>
    <dgm:cxn modelId="{A5CDF7B2-89A9-4CF7-9BC4-6FB25D009051}" type="presOf" srcId="{C410BAED-133F-4C0B-9FA0-BEB9FF9E202E}" destId="{D7AE17A2-E432-4DA5-BBD4-C35D78E7EC73}" srcOrd="1" destOrd="0" presId="urn:microsoft.com/office/officeart/2005/8/layout/cycle2"/>
    <dgm:cxn modelId="{19DB57B8-33BA-4D98-A262-BB5E79E548AB}" type="presOf" srcId="{C410BAED-133F-4C0B-9FA0-BEB9FF9E202E}" destId="{264EDBF1-432D-4EEA-9578-48DBC921EBF6}" srcOrd="0" destOrd="0" presId="urn:microsoft.com/office/officeart/2005/8/layout/cycle2"/>
    <dgm:cxn modelId="{5A8010E2-13CC-4F5F-BC83-684954521ABF}" type="presOf" srcId="{0646E317-74CE-4006-9ECB-7C13F2383BFC}" destId="{40700BF8-20AC-4B47-AC29-773EF440A142}" srcOrd="0" destOrd="0" presId="urn:microsoft.com/office/officeart/2005/8/layout/cycle2"/>
    <dgm:cxn modelId="{F1AAF3E3-439B-448D-9B4F-4E7032C332AC}" srcId="{F2A9EBC0-DFC3-4DED-BD56-32CB0CF46238}" destId="{07124819-82C7-4A1D-ADD9-370C6A86AE6B}" srcOrd="1" destOrd="0" parTransId="{A572E305-5CA0-4446-81E0-A6E414B0B12C}" sibTransId="{C410BAED-133F-4C0B-9FA0-BEB9FF9E202E}"/>
    <dgm:cxn modelId="{B2F3B4EE-87AF-45F0-9D8B-66BFAB0A71A2}" srcId="{F2A9EBC0-DFC3-4DED-BD56-32CB0CF46238}" destId="{FA94BC21-7A56-40C0-8426-CDC57A504C8F}" srcOrd="2" destOrd="0" parTransId="{721646A7-5D84-49E4-9179-DF431E92059E}" sibTransId="{0646E317-74CE-4006-9ECB-7C13F2383BFC}"/>
    <dgm:cxn modelId="{88141285-CA2F-47A3-B16B-72D9382A3721}" type="presParOf" srcId="{422F1422-3977-46F9-8E27-A59939692342}" destId="{ACCAC6F3-CD0C-40BD-8C6B-4F0F5539CB2F}" srcOrd="0" destOrd="0" presId="urn:microsoft.com/office/officeart/2005/8/layout/cycle2"/>
    <dgm:cxn modelId="{02A15DFE-DA9D-46D2-8EDF-AE0CC86A01AC}" type="presParOf" srcId="{422F1422-3977-46F9-8E27-A59939692342}" destId="{C2B6FC49-02F4-4DF5-AC87-C7C17263DA41}" srcOrd="1" destOrd="0" presId="urn:microsoft.com/office/officeart/2005/8/layout/cycle2"/>
    <dgm:cxn modelId="{7BFEC9FD-BDD5-4393-9225-23D66D9D3CD0}" type="presParOf" srcId="{C2B6FC49-02F4-4DF5-AC87-C7C17263DA41}" destId="{DDDEDF91-6C30-4755-9F74-9A20D5DF5715}" srcOrd="0" destOrd="0" presId="urn:microsoft.com/office/officeart/2005/8/layout/cycle2"/>
    <dgm:cxn modelId="{8BEE1EA3-4003-4B21-8558-F05710B08D9F}" type="presParOf" srcId="{422F1422-3977-46F9-8E27-A59939692342}" destId="{D1018E19-9B02-4418-A053-7BC666B5FDD3}" srcOrd="2" destOrd="0" presId="urn:microsoft.com/office/officeart/2005/8/layout/cycle2"/>
    <dgm:cxn modelId="{5B2B63A9-862D-42AF-8000-B20A60899067}" type="presParOf" srcId="{422F1422-3977-46F9-8E27-A59939692342}" destId="{264EDBF1-432D-4EEA-9578-48DBC921EBF6}" srcOrd="3" destOrd="0" presId="urn:microsoft.com/office/officeart/2005/8/layout/cycle2"/>
    <dgm:cxn modelId="{AAD2B847-FD56-4D1E-9F7B-B98FE08F1BCE}" type="presParOf" srcId="{264EDBF1-432D-4EEA-9578-48DBC921EBF6}" destId="{D7AE17A2-E432-4DA5-BBD4-C35D78E7EC73}" srcOrd="0" destOrd="0" presId="urn:microsoft.com/office/officeart/2005/8/layout/cycle2"/>
    <dgm:cxn modelId="{40B450CA-A276-4823-9B05-092580463C43}" type="presParOf" srcId="{422F1422-3977-46F9-8E27-A59939692342}" destId="{A1699EFB-62E7-43A6-9249-F339B3D3B274}" srcOrd="4" destOrd="0" presId="urn:microsoft.com/office/officeart/2005/8/layout/cycle2"/>
    <dgm:cxn modelId="{9E4874D1-E871-44FC-BF2F-8A219B137B21}" type="presParOf" srcId="{422F1422-3977-46F9-8E27-A59939692342}" destId="{40700BF8-20AC-4B47-AC29-773EF440A142}" srcOrd="5" destOrd="0" presId="urn:microsoft.com/office/officeart/2005/8/layout/cycle2"/>
    <dgm:cxn modelId="{4193D04B-780D-4F22-97F6-112A09F3688C}" type="presParOf" srcId="{40700BF8-20AC-4B47-AC29-773EF440A142}" destId="{C3E75D20-8213-4FD4-BBDC-EFBE43F4B4A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CAC6F3-CD0C-40BD-8C6B-4F0F5539CB2F}">
      <dsp:nvSpPr>
        <dsp:cNvPr id="0" name=""/>
        <dsp:cNvSpPr/>
      </dsp:nvSpPr>
      <dsp:spPr>
        <a:xfrm>
          <a:off x="2024804" y="3"/>
          <a:ext cx="4669635" cy="1286698"/>
        </a:xfrm>
        <a:prstGeom prst="ellipse">
          <a:avLst/>
        </a:prstGeom>
        <a:solidFill>
          <a:srgbClr val="3A536D"/>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Prior Beliefs/Information </a:t>
          </a:r>
          <a:endParaRPr lang="en-GB" sz="1800" kern="1200" dirty="0"/>
        </a:p>
      </dsp:txBody>
      <dsp:txXfrm>
        <a:off x="2708656" y="188436"/>
        <a:ext cx="3301931" cy="909832"/>
      </dsp:txXfrm>
    </dsp:sp>
    <dsp:sp modelId="{C2B6FC49-02F4-4DF5-AC87-C7C17263DA41}">
      <dsp:nvSpPr>
        <dsp:cNvPr id="0" name=""/>
        <dsp:cNvSpPr/>
      </dsp:nvSpPr>
      <dsp:spPr>
        <a:xfrm rot="2024936">
          <a:off x="5367543" y="1250475"/>
          <a:ext cx="451419" cy="434260"/>
        </a:xfrm>
        <a:prstGeom prst="rightArrow">
          <a:avLst>
            <a:gd name="adj1" fmla="val 60000"/>
            <a:gd name="adj2" fmla="val 50000"/>
          </a:avLst>
        </a:prstGeom>
        <a:solidFill>
          <a:srgbClr val="818EA7"/>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GB" sz="1600" kern="1200"/>
        </a:p>
      </dsp:txBody>
      <dsp:txXfrm>
        <a:off x="5378520" y="1301139"/>
        <a:ext cx="321141" cy="260556"/>
      </dsp:txXfrm>
    </dsp:sp>
    <dsp:sp modelId="{D1018E19-9B02-4418-A053-7BC666B5FDD3}">
      <dsp:nvSpPr>
        <dsp:cNvPr id="0" name=""/>
        <dsp:cNvSpPr/>
      </dsp:nvSpPr>
      <dsp:spPr>
        <a:xfrm>
          <a:off x="4945247" y="1639838"/>
          <a:ext cx="3737319" cy="1286698"/>
        </a:xfrm>
        <a:prstGeom prst="ellipse">
          <a:avLst/>
        </a:prstGeom>
        <a:solidFill>
          <a:srgbClr val="3A536D"/>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Collect Evidence </a:t>
          </a:r>
          <a:endParaRPr lang="en-GB" sz="1800" kern="1200" dirty="0"/>
        </a:p>
      </dsp:txBody>
      <dsp:txXfrm>
        <a:off x="5492565" y="1828271"/>
        <a:ext cx="2642683" cy="909832"/>
      </dsp:txXfrm>
    </dsp:sp>
    <dsp:sp modelId="{264EDBF1-432D-4EEA-9578-48DBC921EBF6}">
      <dsp:nvSpPr>
        <dsp:cNvPr id="0" name=""/>
        <dsp:cNvSpPr/>
      </dsp:nvSpPr>
      <dsp:spPr>
        <a:xfrm rot="10800001">
          <a:off x="4094317" y="2066056"/>
          <a:ext cx="601323" cy="434260"/>
        </a:xfrm>
        <a:prstGeom prst="rightArrow">
          <a:avLst>
            <a:gd name="adj1" fmla="val 60000"/>
            <a:gd name="adj2" fmla="val 50000"/>
          </a:avLst>
        </a:prstGeom>
        <a:solidFill>
          <a:srgbClr val="818EA7"/>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GB" sz="1600" kern="1200"/>
        </a:p>
      </dsp:txBody>
      <dsp:txXfrm rot="10800000">
        <a:off x="4224595" y="2152908"/>
        <a:ext cx="471045" cy="260556"/>
      </dsp:txXfrm>
    </dsp:sp>
    <dsp:sp modelId="{A1699EFB-62E7-43A6-9249-F339B3D3B274}">
      <dsp:nvSpPr>
        <dsp:cNvPr id="0" name=""/>
        <dsp:cNvSpPr/>
      </dsp:nvSpPr>
      <dsp:spPr>
        <a:xfrm>
          <a:off x="0" y="1639837"/>
          <a:ext cx="3810674" cy="1286698"/>
        </a:xfrm>
        <a:prstGeom prst="ellipse">
          <a:avLst/>
        </a:prstGeom>
        <a:solidFill>
          <a:srgbClr val="3A536D"/>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Update Beliefs </a:t>
          </a:r>
          <a:endParaRPr lang="en-GB" sz="1800" kern="1200" dirty="0"/>
        </a:p>
      </dsp:txBody>
      <dsp:txXfrm>
        <a:off x="558060" y="1828270"/>
        <a:ext cx="2694554" cy="909832"/>
      </dsp:txXfrm>
    </dsp:sp>
    <dsp:sp modelId="{40700BF8-20AC-4B47-AC29-773EF440A142}">
      <dsp:nvSpPr>
        <dsp:cNvPr id="0" name=""/>
        <dsp:cNvSpPr/>
      </dsp:nvSpPr>
      <dsp:spPr>
        <a:xfrm rot="19575065">
          <a:off x="2881907" y="1263485"/>
          <a:ext cx="449223" cy="434260"/>
        </a:xfrm>
        <a:prstGeom prst="rightArrow">
          <a:avLst>
            <a:gd name="adj1" fmla="val 60000"/>
            <a:gd name="adj2" fmla="val 50000"/>
          </a:avLst>
        </a:prstGeom>
        <a:solidFill>
          <a:srgbClr val="818EA7"/>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GB" sz="1600" kern="1200"/>
        </a:p>
      </dsp:txBody>
      <dsp:txXfrm>
        <a:off x="2892884" y="1386525"/>
        <a:ext cx="318945" cy="260556"/>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FDE73E-E92A-4F21-B6FB-A058BD64BA53}" type="datetimeFigureOut">
              <a:rPr lang="en-CA" smtClean="0"/>
              <a:t>2020-10-06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4A7F89-1B99-4027-8BE7-8CD2B76CCB89}" type="slidenum">
              <a:rPr lang="en-CA" smtClean="0"/>
              <a:t>‹#›</a:t>
            </a:fld>
            <a:endParaRPr lang="en-CA"/>
          </a:p>
        </p:txBody>
      </p:sp>
    </p:spTree>
    <p:extLst>
      <p:ext uri="{BB962C8B-B14F-4D97-AF65-F5344CB8AC3E}">
        <p14:creationId xmlns:p14="http://schemas.microsoft.com/office/powerpoint/2010/main" val="1241371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Hey everyone, my name is William and I’m with Rebekah today to introduce to you the basics of Bayesian inference. For the first half of this workshop, you will be familiarized with Bayesian thinking, its components, as well as how it’s different from traditional significance testing. For the second half, Rebekah will walk you through how Bayesian hypothesis testing can be conducted. </a:t>
            </a:r>
            <a:endParaRPr lang="en-CA" dirty="0"/>
          </a:p>
        </p:txBody>
      </p:sp>
      <p:sp>
        <p:nvSpPr>
          <p:cNvPr id="4" name="Slide Number Placeholder 3"/>
          <p:cNvSpPr>
            <a:spLocks noGrp="1"/>
          </p:cNvSpPr>
          <p:nvPr>
            <p:ph type="sldNum" sz="quarter" idx="5"/>
          </p:nvPr>
        </p:nvSpPr>
        <p:spPr/>
        <p:txBody>
          <a:bodyPr/>
          <a:lstStyle/>
          <a:p>
            <a:fld id="{DB4A7F89-1B99-4027-8BE7-8CD2B76CCB89}" type="slidenum">
              <a:rPr lang="en-CA" smtClean="0"/>
              <a:t>1</a:t>
            </a:fld>
            <a:endParaRPr lang="en-CA"/>
          </a:p>
        </p:txBody>
      </p:sp>
    </p:spTree>
    <p:extLst>
      <p:ext uri="{BB962C8B-B14F-4D97-AF65-F5344CB8AC3E}">
        <p14:creationId xmlns:p14="http://schemas.microsoft.com/office/powerpoint/2010/main" val="774007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to begin, Bayesian inference is the process of updating the probability of a hypothesis as we discover more evidence and information. In simpler terms, you can think of it as a cycle of updating beliefs as you gain more facts and knowledge about the world, which is something we do everyday. </a:t>
            </a:r>
            <a:endParaRPr lang="en-GB" dirty="0"/>
          </a:p>
        </p:txBody>
      </p:sp>
      <p:sp>
        <p:nvSpPr>
          <p:cNvPr id="4" name="Slide Number Placeholder 3"/>
          <p:cNvSpPr>
            <a:spLocks noGrp="1"/>
          </p:cNvSpPr>
          <p:nvPr>
            <p:ph type="sldNum" sz="quarter" idx="5"/>
          </p:nvPr>
        </p:nvSpPr>
        <p:spPr/>
        <p:txBody>
          <a:bodyPr/>
          <a:lstStyle/>
          <a:p>
            <a:fld id="{1E59B11D-1AB7-4118-9549-6E64FB4C92AA}" type="slidenum">
              <a:rPr lang="en-GB" smtClean="0"/>
              <a:t>2</a:t>
            </a:fld>
            <a:endParaRPr lang="en-GB"/>
          </a:p>
        </p:txBody>
      </p:sp>
    </p:spTree>
    <p:extLst>
      <p:ext uri="{BB962C8B-B14F-4D97-AF65-F5344CB8AC3E}">
        <p14:creationId xmlns:p14="http://schemas.microsoft.com/office/powerpoint/2010/main" val="3846156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Bayes theorem, which outlines all the components that we need. So first you need your prior belief about the probability of a hypothesis, and the likelihood of the data, as well as a </a:t>
            </a:r>
            <a:r>
              <a:rPr lang="en-US"/>
              <a:t>normalization term to </a:t>
            </a:r>
            <a:r>
              <a:rPr lang="en-US" dirty="0"/>
              <a:t>frame the output as a probability within 0 to 1. Finally, there’s the posterior, which represents your updated belief. Essentially, the theorem is a m</a:t>
            </a:r>
            <a:r>
              <a:rPr lang="en-US" altLang="zh-CN" dirty="0"/>
              <a:t>athematical model that gives us a way to integrate all the information we need in order to update our beliefs, and it’s been shown repeatedly in research as the optimal way to assess real-world uncertainty. </a:t>
            </a:r>
            <a:endParaRPr lang="en-GB" dirty="0"/>
          </a:p>
        </p:txBody>
      </p:sp>
      <p:sp>
        <p:nvSpPr>
          <p:cNvPr id="4" name="Slide Number Placeholder 3"/>
          <p:cNvSpPr>
            <a:spLocks noGrp="1"/>
          </p:cNvSpPr>
          <p:nvPr>
            <p:ph type="sldNum" sz="quarter" idx="5"/>
          </p:nvPr>
        </p:nvSpPr>
        <p:spPr/>
        <p:txBody>
          <a:bodyPr/>
          <a:lstStyle/>
          <a:p>
            <a:fld id="{1E59B11D-1AB7-4118-9549-6E64FB4C92AA}" type="slidenum">
              <a:rPr lang="en-GB" smtClean="0"/>
              <a:t>3</a:t>
            </a:fld>
            <a:endParaRPr lang="en-GB"/>
          </a:p>
        </p:txBody>
      </p:sp>
    </p:spTree>
    <p:extLst>
      <p:ext uri="{BB962C8B-B14F-4D97-AF65-F5344CB8AC3E}">
        <p14:creationId xmlns:p14="http://schemas.microsoft.com/office/powerpoint/2010/main" val="1890304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very simple example to demonstrate how Bayesian thinking can be applied to the real world. So, say if you were told that a new test for a virus is 95% accurate, you might wonder, if I then test positive, does that mean I have a 95% chance of having the virus? </a:t>
            </a:r>
          </a:p>
          <a:p>
            <a:endParaRPr lang="en-US" dirty="0"/>
          </a:p>
          <a:p>
            <a:r>
              <a:rPr lang="en-US" dirty="0"/>
              <a:t>So let's use Bayes’ theorem to figure it out. First, you plug in your prior knowledge, which is the proportion of the entire population who has the virus. Let’s assume it’s about 1%. Then, we put in the likelihood, which is the probability of testing positive given you have the virus. After normalizing it, you get the posterior, which is what we’re interested in. Once you plug in the numbers, the theorem tells us that given I tested positive, there’s only a 16% chance that I actually have the virus. That is much lower than what we originally thought, right? </a:t>
            </a:r>
            <a:endParaRPr lang="en-CA" dirty="0"/>
          </a:p>
        </p:txBody>
      </p:sp>
      <p:sp>
        <p:nvSpPr>
          <p:cNvPr id="4" name="Slide Number Placeholder 3"/>
          <p:cNvSpPr>
            <a:spLocks noGrp="1"/>
          </p:cNvSpPr>
          <p:nvPr>
            <p:ph type="sldNum" sz="quarter" idx="5"/>
          </p:nvPr>
        </p:nvSpPr>
        <p:spPr/>
        <p:txBody>
          <a:bodyPr/>
          <a:lstStyle/>
          <a:p>
            <a:fld id="{DB4A7F89-1B99-4027-8BE7-8CD2B76CCB89}" type="slidenum">
              <a:rPr lang="en-CA" smtClean="0"/>
              <a:t>5</a:t>
            </a:fld>
            <a:endParaRPr lang="en-CA"/>
          </a:p>
        </p:txBody>
      </p:sp>
    </p:spTree>
    <p:extLst>
      <p:ext uri="{BB962C8B-B14F-4D97-AF65-F5344CB8AC3E}">
        <p14:creationId xmlns:p14="http://schemas.microsoft.com/office/powerpoint/2010/main" val="259821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each of the three elements are represented as probability distributions. And these are some examples that outline the relationships. It’s clear that the posterior (in black) changes shape depending on the relative strengths of our prior belief and the data that we collect. Here’s what I mean. In graph a., if you use an informative prior, meaning you have a pretty strong sense of what the outcome would look like, your updated belief will not sway too far from your prior belief. On the other hand, when you use a uniform prior, where every outcome is equally likely, your updated belief will just be exactly the same as your data because you had no preference. However, this type of prior would be avoided in research because even when you don’t really know what the result would be, intuitively you have a sense of which effects are just too extreme to be probable. </a:t>
            </a:r>
          </a:p>
          <a:p>
            <a:endParaRPr lang="en-US" dirty="0"/>
          </a:p>
          <a:p>
            <a:r>
              <a:rPr lang="en-US" dirty="0"/>
              <a:t>Uniform priors are actually used quite a lot in practice. Usually when you collect a ton of data, your prior ends up not mattering as much anymore. There’s been arguments that statistically, a uniform prior doesn’t make much sense. And there are some proposed solutions such as using a hierarchical model where we also learn the prior as well as the parameters. But the takeaway is just that the prior is important, but not so much if you have a lot of data. And uniform priors probably don’t make sense unless you really know nothing about the target domain, but they are widely used.</a:t>
            </a:r>
            <a:endParaRPr lang="en-GB" dirty="0"/>
          </a:p>
        </p:txBody>
      </p:sp>
      <p:sp>
        <p:nvSpPr>
          <p:cNvPr id="4" name="Slide Number Placeholder 3"/>
          <p:cNvSpPr>
            <a:spLocks noGrp="1"/>
          </p:cNvSpPr>
          <p:nvPr>
            <p:ph type="sldNum" sz="quarter" idx="5"/>
          </p:nvPr>
        </p:nvSpPr>
        <p:spPr/>
        <p:txBody>
          <a:bodyPr/>
          <a:lstStyle/>
          <a:p>
            <a:fld id="{1E59B11D-1AB7-4118-9549-6E64FB4C92AA}" type="slidenum">
              <a:rPr lang="en-GB" smtClean="0"/>
              <a:t>6</a:t>
            </a:fld>
            <a:endParaRPr lang="en-GB"/>
          </a:p>
        </p:txBody>
      </p:sp>
    </p:spTree>
    <p:extLst>
      <p:ext uri="{BB962C8B-B14F-4D97-AF65-F5344CB8AC3E}">
        <p14:creationId xmlns:p14="http://schemas.microsoft.com/office/powerpoint/2010/main" val="3869895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we’re going to discuss some of the big differences between traditional frequentist testing and Bayesian inference: </a:t>
            </a:r>
          </a:p>
          <a:p>
            <a:pPr marL="228600" indent="-228600">
              <a:buAutoNum type="arabicPeriod"/>
            </a:pPr>
            <a:r>
              <a:rPr lang="en-US" dirty="0"/>
              <a:t>Firstly, the concept of probability is defined differently. For frequentists, they see probability as a long-run frequency, and that there is one, true parameter value out there in the world which we can estimate through repeated sampling. On the other hand, Bayesians think of the parameter value as an abstraction, a random variable that is distributed where we can be more certain in some values over others. </a:t>
            </a:r>
          </a:p>
          <a:p>
            <a:pPr marL="0" indent="0">
              <a:buNone/>
            </a:pPr>
            <a:r>
              <a:rPr lang="en-US" dirty="0"/>
              <a:t>2. And this connects with the next point, which is the difference in the question that they ask. While frequentists hold the parameter value as fixed and see the data as random, for Bayesians it’s the inverse, and that only the data in front of you is real and fixed.  </a:t>
            </a:r>
          </a:p>
          <a:p>
            <a:pPr marL="0" indent="0">
              <a:buNone/>
            </a:pPr>
            <a:r>
              <a:rPr lang="en-US" dirty="0"/>
              <a:t>3. As for hypothesis testing, there's a longstanding criticism of the asymmetry of null hypothesis testing, where you can never state positive evidence in favor of the null, and essentially the imbalance makes it easier to reject the null when there isn’t substantial evidence against it. Meanwhile, Bayesian analysis provides concrete probabilities for each hypothesis or model that you have, which you can then use for comparisons. And this is something Rebekah will touch on in a bit. </a:t>
            </a:r>
          </a:p>
          <a:p>
            <a:pPr marL="0" indent="0">
              <a:buNone/>
            </a:pPr>
            <a:r>
              <a:rPr lang="en-US" dirty="0"/>
              <a:t>4. Lastly, a very important distinction that we must make is between the concepts of confidence, and credible intervals (continue to next slide)</a:t>
            </a:r>
          </a:p>
        </p:txBody>
      </p:sp>
      <p:sp>
        <p:nvSpPr>
          <p:cNvPr id="4" name="Slide Number Placeholder 3"/>
          <p:cNvSpPr>
            <a:spLocks noGrp="1"/>
          </p:cNvSpPr>
          <p:nvPr>
            <p:ph type="sldNum" sz="quarter" idx="5"/>
          </p:nvPr>
        </p:nvSpPr>
        <p:spPr/>
        <p:txBody>
          <a:bodyPr/>
          <a:lstStyle/>
          <a:p>
            <a:fld id="{DB4A7F89-1B99-4027-8BE7-8CD2B76CCB89}" type="slidenum">
              <a:rPr lang="en-CA" smtClean="0"/>
              <a:t>8</a:t>
            </a:fld>
            <a:endParaRPr lang="en-CA"/>
          </a:p>
        </p:txBody>
      </p:sp>
    </p:spTree>
    <p:extLst>
      <p:ext uri="{BB962C8B-B14F-4D97-AF65-F5344CB8AC3E}">
        <p14:creationId xmlns:p14="http://schemas.microsoft.com/office/powerpoint/2010/main" val="3517100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a cool figure to visualize the conceptual difference. On the top, we have the credible interval, which estimates a range of possible effects within one fixed interval, thus we can say we are 95% certain that the true effect is somewhere within this specific interval. Meanwhile, frequentists would have to engage in a sort of backwards reasoning by generating a number of intervals through repeated sampling and claim that 95% of these samples will have contained the one true, fixed parameter value. And so, Bayesian analysis makes the more straightforward probabilistic claim about an effect which frequentists cannot make. </a:t>
            </a:r>
            <a:endParaRPr lang="en-GB" dirty="0"/>
          </a:p>
        </p:txBody>
      </p:sp>
      <p:sp>
        <p:nvSpPr>
          <p:cNvPr id="4" name="Slide Number Placeholder 3"/>
          <p:cNvSpPr>
            <a:spLocks noGrp="1"/>
          </p:cNvSpPr>
          <p:nvPr>
            <p:ph type="sldNum" sz="quarter" idx="5"/>
          </p:nvPr>
        </p:nvSpPr>
        <p:spPr/>
        <p:txBody>
          <a:bodyPr/>
          <a:lstStyle/>
          <a:p>
            <a:fld id="{1E59B11D-1AB7-4118-9549-6E64FB4C92AA}" type="slidenum">
              <a:rPr lang="en-GB" smtClean="0"/>
              <a:t>9</a:t>
            </a:fld>
            <a:endParaRPr lang="en-GB"/>
          </a:p>
        </p:txBody>
      </p:sp>
    </p:spTree>
    <p:extLst>
      <p:ext uri="{BB962C8B-B14F-4D97-AF65-F5344CB8AC3E}">
        <p14:creationId xmlns:p14="http://schemas.microsoft.com/office/powerpoint/2010/main" val="4115943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D19FD66-4EEC-4C2D-9459-7173A178AEE6}" type="datetimeFigureOut">
              <a:rPr lang="en-CA" smtClean="0"/>
              <a:t>2020-10-06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0BF59F57-2FCD-48AB-A451-3DDE13603B34}" type="slidenum">
              <a:rPr lang="en-CA" smtClean="0"/>
              <a:t>‹#›</a:t>
            </a:fld>
            <a:endParaRPr lang="en-CA"/>
          </a:p>
        </p:txBody>
      </p:sp>
    </p:spTree>
    <p:extLst>
      <p:ext uri="{BB962C8B-B14F-4D97-AF65-F5344CB8AC3E}">
        <p14:creationId xmlns:p14="http://schemas.microsoft.com/office/powerpoint/2010/main" val="78101837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19FD66-4EEC-4C2D-9459-7173A178AEE6}" type="datetimeFigureOut">
              <a:rPr lang="en-CA" smtClean="0"/>
              <a:t>2020-10-06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BF59F57-2FCD-48AB-A451-3DDE13603B34}" type="slidenum">
              <a:rPr lang="en-CA" smtClean="0"/>
              <a:t>‹#›</a:t>
            </a:fld>
            <a:endParaRPr lang="en-CA"/>
          </a:p>
        </p:txBody>
      </p:sp>
    </p:spTree>
    <p:extLst>
      <p:ext uri="{BB962C8B-B14F-4D97-AF65-F5344CB8AC3E}">
        <p14:creationId xmlns:p14="http://schemas.microsoft.com/office/powerpoint/2010/main" val="1943991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19FD66-4EEC-4C2D-9459-7173A178AEE6}" type="datetimeFigureOut">
              <a:rPr lang="en-CA" smtClean="0"/>
              <a:t>2020-10-06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BF59F57-2FCD-48AB-A451-3DDE13603B34}" type="slidenum">
              <a:rPr lang="en-CA" smtClean="0"/>
              <a:t>‹#›</a:t>
            </a:fld>
            <a:endParaRPr lang="en-CA"/>
          </a:p>
        </p:txBody>
      </p:sp>
    </p:spTree>
    <p:extLst>
      <p:ext uri="{BB962C8B-B14F-4D97-AF65-F5344CB8AC3E}">
        <p14:creationId xmlns:p14="http://schemas.microsoft.com/office/powerpoint/2010/main" val="963604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19FD66-4EEC-4C2D-9459-7173A178AEE6}" type="datetimeFigureOut">
              <a:rPr lang="en-CA" smtClean="0"/>
              <a:t>2020-10-06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0BF59F57-2FCD-48AB-A451-3DDE13603B34}" type="slidenum">
              <a:rPr lang="en-CA" smtClean="0"/>
              <a:t>‹#›</a:t>
            </a:fld>
            <a:endParaRPr lang="en-CA"/>
          </a:p>
        </p:txBody>
      </p:sp>
    </p:spTree>
    <p:extLst>
      <p:ext uri="{BB962C8B-B14F-4D97-AF65-F5344CB8AC3E}">
        <p14:creationId xmlns:p14="http://schemas.microsoft.com/office/powerpoint/2010/main" val="3266781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4D19FD66-4EEC-4C2D-9459-7173A178AEE6}" type="datetimeFigureOut">
              <a:rPr lang="en-CA" smtClean="0"/>
              <a:t>2020-10-06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0BF59F57-2FCD-48AB-A451-3DDE13603B34}" type="slidenum">
              <a:rPr lang="en-CA" smtClean="0"/>
              <a:t>‹#›</a:t>
            </a:fld>
            <a:endParaRPr lang="en-CA"/>
          </a:p>
        </p:txBody>
      </p:sp>
    </p:spTree>
    <p:extLst>
      <p:ext uri="{BB962C8B-B14F-4D97-AF65-F5344CB8AC3E}">
        <p14:creationId xmlns:p14="http://schemas.microsoft.com/office/powerpoint/2010/main" val="91805717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D19FD66-4EEC-4C2D-9459-7173A178AEE6}" type="datetimeFigureOut">
              <a:rPr lang="en-CA" smtClean="0"/>
              <a:t>2020-10-06</a:t>
            </a:fld>
            <a:endParaRPr lang="en-CA"/>
          </a:p>
        </p:txBody>
      </p:sp>
      <p:sp>
        <p:nvSpPr>
          <p:cNvPr id="9" name="Footer Placeholder 8"/>
          <p:cNvSpPr>
            <a:spLocks noGrp="1"/>
          </p:cNvSpPr>
          <p:nvPr>
            <p:ph type="ftr" sz="quarter" idx="11"/>
          </p:nvPr>
        </p:nvSpPr>
        <p:spPr/>
        <p:txBody>
          <a:bodyPr/>
          <a:lstStyle/>
          <a:p>
            <a:endParaRPr lang="en-CA"/>
          </a:p>
        </p:txBody>
      </p:sp>
      <p:sp>
        <p:nvSpPr>
          <p:cNvPr id="10" name="Slide Number Placeholder 9"/>
          <p:cNvSpPr>
            <a:spLocks noGrp="1"/>
          </p:cNvSpPr>
          <p:nvPr>
            <p:ph type="sldNum" sz="quarter" idx="12"/>
          </p:nvPr>
        </p:nvSpPr>
        <p:spPr/>
        <p:txBody>
          <a:bodyPr/>
          <a:lstStyle/>
          <a:p>
            <a:fld id="{0BF59F57-2FCD-48AB-A451-3DDE13603B34}" type="slidenum">
              <a:rPr lang="en-CA" smtClean="0"/>
              <a:t>‹#›</a:t>
            </a:fld>
            <a:endParaRPr lang="en-CA"/>
          </a:p>
        </p:txBody>
      </p:sp>
    </p:spTree>
    <p:extLst>
      <p:ext uri="{BB962C8B-B14F-4D97-AF65-F5344CB8AC3E}">
        <p14:creationId xmlns:p14="http://schemas.microsoft.com/office/powerpoint/2010/main" val="3595819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D19FD66-4EEC-4C2D-9459-7173A178AEE6}" type="datetimeFigureOut">
              <a:rPr lang="en-CA" smtClean="0"/>
              <a:t>2020-10-06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0BF59F57-2FCD-48AB-A451-3DDE13603B34}" type="slidenum">
              <a:rPr lang="en-CA" smtClean="0"/>
              <a:t>‹#›</a:t>
            </a:fld>
            <a:endParaRPr lang="en-CA"/>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04284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19FD66-4EEC-4C2D-9459-7173A178AEE6}" type="datetimeFigureOut">
              <a:rPr lang="en-CA" smtClean="0"/>
              <a:t>2020-10-06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0BF59F57-2FCD-48AB-A451-3DDE13603B34}" type="slidenum">
              <a:rPr lang="en-CA" smtClean="0"/>
              <a:t>‹#›</a:t>
            </a:fld>
            <a:endParaRPr lang="en-CA"/>
          </a:p>
        </p:txBody>
      </p:sp>
    </p:spTree>
    <p:extLst>
      <p:ext uri="{BB962C8B-B14F-4D97-AF65-F5344CB8AC3E}">
        <p14:creationId xmlns:p14="http://schemas.microsoft.com/office/powerpoint/2010/main" val="1663115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19FD66-4EEC-4C2D-9459-7173A178AEE6}" type="datetimeFigureOut">
              <a:rPr lang="en-CA" smtClean="0"/>
              <a:t>2020-10-06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0BF59F57-2FCD-48AB-A451-3DDE13603B34}" type="slidenum">
              <a:rPr lang="en-CA" smtClean="0"/>
              <a:t>‹#›</a:t>
            </a:fld>
            <a:endParaRPr lang="en-CA"/>
          </a:p>
        </p:txBody>
      </p:sp>
    </p:spTree>
    <p:extLst>
      <p:ext uri="{BB962C8B-B14F-4D97-AF65-F5344CB8AC3E}">
        <p14:creationId xmlns:p14="http://schemas.microsoft.com/office/powerpoint/2010/main" val="1945365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4D19FD66-4EEC-4C2D-9459-7173A178AEE6}" type="datetimeFigureOut">
              <a:rPr lang="en-CA" smtClean="0"/>
              <a:t>2020-10-06</a:t>
            </a:fld>
            <a:endParaRPr lang="en-CA"/>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CA"/>
          </a:p>
        </p:txBody>
      </p:sp>
      <p:sp>
        <p:nvSpPr>
          <p:cNvPr id="11" name="Slide Number Placeholder 10"/>
          <p:cNvSpPr>
            <a:spLocks noGrp="1"/>
          </p:cNvSpPr>
          <p:nvPr>
            <p:ph type="sldNum" sz="quarter" idx="12"/>
          </p:nvPr>
        </p:nvSpPr>
        <p:spPr/>
        <p:txBody>
          <a:bodyPr/>
          <a:lstStyle/>
          <a:p>
            <a:fld id="{0BF59F57-2FCD-48AB-A451-3DDE13603B34}" type="slidenum">
              <a:rPr lang="en-CA" smtClean="0"/>
              <a:t>‹#›</a:t>
            </a:fld>
            <a:endParaRPr lang="en-CA"/>
          </a:p>
        </p:txBody>
      </p:sp>
    </p:spTree>
    <p:extLst>
      <p:ext uri="{BB962C8B-B14F-4D97-AF65-F5344CB8AC3E}">
        <p14:creationId xmlns:p14="http://schemas.microsoft.com/office/powerpoint/2010/main" val="2435182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D19FD66-4EEC-4C2D-9459-7173A178AEE6}" type="datetimeFigureOut">
              <a:rPr lang="en-CA" smtClean="0"/>
              <a:t>2020-10-06</a:t>
            </a:fld>
            <a:endParaRPr lang="en-CA"/>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CA"/>
          </a:p>
        </p:txBody>
      </p:sp>
      <p:sp>
        <p:nvSpPr>
          <p:cNvPr id="10" name="Slide Number Placeholder 9"/>
          <p:cNvSpPr>
            <a:spLocks noGrp="1"/>
          </p:cNvSpPr>
          <p:nvPr>
            <p:ph type="sldNum" sz="quarter" idx="12"/>
          </p:nvPr>
        </p:nvSpPr>
        <p:spPr/>
        <p:txBody>
          <a:bodyPr/>
          <a:lstStyle/>
          <a:p>
            <a:fld id="{0BF59F57-2FCD-48AB-A451-3DDE13603B34}" type="slidenum">
              <a:rPr lang="en-CA" smtClean="0"/>
              <a:t>‹#›</a:t>
            </a:fld>
            <a:endParaRPr lang="en-CA"/>
          </a:p>
        </p:txBody>
      </p:sp>
    </p:spTree>
    <p:extLst>
      <p:ext uri="{BB962C8B-B14F-4D97-AF65-F5344CB8AC3E}">
        <p14:creationId xmlns:p14="http://schemas.microsoft.com/office/powerpoint/2010/main" val="2502453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D19FD66-4EEC-4C2D-9459-7173A178AEE6}" type="datetimeFigureOut">
              <a:rPr lang="en-CA" smtClean="0"/>
              <a:t>2020-10-06</a:t>
            </a:fld>
            <a:endParaRPr lang="en-CA"/>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CA"/>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BF59F57-2FCD-48AB-A451-3DDE13603B34}" type="slidenum">
              <a:rPr lang="en-CA" smtClean="0"/>
              <a:t>‹#›</a:t>
            </a:fld>
            <a:endParaRPr lang="en-CA"/>
          </a:p>
        </p:txBody>
      </p:sp>
    </p:spTree>
    <p:extLst>
      <p:ext uri="{BB962C8B-B14F-4D97-AF65-F5344CB8AC3E}">
        <p14:creationId xmlns:p14="http://schemas.microsoft.com/office/powerpoint/2010/main" val="256201735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A4DB3-4FAC-40EB-9D1E-B7B1BCD073A3}"/>
              </a:ext>
            </a:extLst>
          </p:cNvPr>
          <p:cNvSpPr>
            <a:spLocks noGrp="1"/>
          </p:cNvSpPr>
          <p:nvPr>
            <p:ph type="ctrTitle"/>
          </p:nvPr>
        </p:nvSpPr>
        <p:spPr>
          <a:xfrm>
            <a:off x="862235" y="1783080"/>
            <a:ext cx="10286660" cy="1645920"/>
          </a:xfrm>
        </p:spPr>
        <p:txBody>
          <a:bodyPr>
            <a:normAutofit/>
          </a:bodyPr>
          <a:lstStyle/>
          <a:p>
            <a:r>
              <a:rPr lang="en-US" sz="3600" dirty="0"/>
              <a:t>Introduction to Bayesian Inference</a:t>
            </a:r>
            <a:endParaRPr lang="en-CA" sz="3600" dirty="0"/>
          </a:p>
        </p:txBody>
      </p:sp>
      <p:sp>
        <p:nvSpPr>
          <p:cNvPr id="3" name="Subtitle 2">
            <a:extLst>
              <a:ext uri="{FF2B5EF4-FFF2-40B4-BE49-F238E27FC236}">
                <a16:creationId xmlns:a16="http://schemas.microsoft.com/office/drawing/2014/main" id="{C7479F1C-6C3C-4280-A296-73C2CC52D649}"/>
              </a:ext>
            </a:extLst>
          </p:cNvPr>
          <p:cNvSpPr>
            <a:spLocks noGrp="1"/>
          </p:cNvSpPr>
          <p:nvPr>
            <p:ph type="subTitle" idx="1"/>
          </p:nvPr>
        </p:nvSpPr>
        <p:spPr>
          <a:xfrm>
            <a:off x="2604759" y="3959895"/>
            <a:ext cx="6801612" cy="1239894"/>
          </a:xfrm>
        </p:spPr>
        <p:txBody>
          <a:bodyPr>
            <a:normAutofit lnSpcReduction="10000"/>
          </a:bodyPr>
          <a:lstStyle/>
          <a:p>
            <a:r>
              <a:rPr lang="en-US" dirty="0"/>
              <a:t>Rebekah </a:t>
            </a:r>
            <a:r>
              <a:rPr lang="en-US" dirty="0" err="1"/>
              <a:t>Gelp</a:t>
            </a:r>
            <a:r>
              <a:rPr lang="en-CA" b="0" i="0" dirty="0">
                <a:effectLst/>
                <a:latin typeface="Arial" panose="020B0604020202020204" pitchFamily="34" charset="0"/>
              </a:rPr>
              <a:t>í</a:t>
            </a:r>
            <a:r>
              <a:rPr lang="en-US" b="0" i="0" dirty="0">
                <a:effectLst/>
                <a:latin typeface="Arial" panose="020B0604020202020204" pitchFamily="34" charset="0"/>
              </a:rPr>
              <a:t> &amp; </a:t>
            </a:r>
            <a:r>
              <a:rPr lang="en-US" dirty="0"/>
              <a:t>William Ai</a:t>
            </a:r>
          </a:p>
          <a:p>
            <a:r>
              <a:rPr lang="en-US" dirty="0"/>
              <a:t>Early Cognition Lab </a:t>
            </a:r>
          </a:p>
          <a:p>
            <a:r>
              <a:rPr lang="en-US" dirty="0"/>
              <a:t>Department of Psychology, University of Toronto</a:t>
            </a:r>
            <a:endParaRPr lang="en-CA" dirty="0"/>
          </a:p>
        </p:txBody>
      </p:sp>
    </p:spTree>
    <p:extLst>
      <p:ext uri="{BB962C8B-B14F-4D97-AF65-F5344CB8AC3E}">
        <p14:creationId xmlns:p14="http://schemas.microsoft.com/office/powerpoint/2010/main" val="1630827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AC71E-943A-4A95-96FA-42FFA8410A6D}"/>
              </a:ext>
            </a:extLst>
          </p:cNvPr>
          <p:cNvSpPr>
            <a:spLocks noGrp="1"/>
          </p:cNvSpPr>
          <p:nvPr>
            <p:ph type="title"/>
          </p:nvPr>
        </p:nvSpPr>
        <p:spPr>
          <a:xfrm>
            <a:off x="2231136" y="207947"/>
            <a:ext cx="7729728" cy="1188720"/>
          </a:xfrm>
        </p:spPr>
        <p:txBody>
          <a:bodyPr/>
          <a:lstStyle/>
          <a:p>
            <a:r>
              <a:rPr lang="en-CA" dirty="0"/>
              <a:t>Understanding check</a:t>
            </a:r>
          </a:p>
        </p:txBody>
      </p:sp>
      <p:sp>
        <p:nvSpPr>
          <p:cNvPr id="3" name="Content Placeholder 2">
            <a:extLst>
              <a:ext uri="{FF2B5EF4-FFF2-40B4-BE49-F238E27FC236}">
                <a16:creationId xmlns:a16="http://schemas.microsoft.com/office/drawing/2014/main" id="{FBF705BD-67B0-43A0-8624-75233E185CBA}"/>
              </a:ext>
            </a:extLst>
          </p:cNvPr>
          <p:cNvSpPr>
            <a:spLocks noGrp="1"/>
          </p:cNvSpPr>
          <p:nvPr>
            <p:ph idx="1"/>
          </p:nvPr>
        </p:nvSpPr>
        <p:spPr>
          <a:xfrm>
            <a:off x="2231136" y="1396667"/>
            <a:ext cx="7729728" cy="863057"/>
          </a:xfrm>
        </p:spPr>
        <p:txBody>
          <a:bodyPr/>
          <a:lstStyle/>
          <a:p>
            <a:r>
              <a:rPr lang="en-CA" dirty="0"/>
              <a:t>Find an 80% credible and confidence interval for diseases based on first symptom. (Parameter = Disease, Data = Symptom)</a:t>
            </a:r>
          </a:p>
        </p:txBody>
      </p:sp>
      <p:graphicFrame>
        <p:nvGraphicFramePr>
          <p:cNvPr id="4" name="Table 4">
            <a:extLst>
              <a:ext uri="{FF2B5EF4-FFF2-40B4-BE49-F238E27FC236}">
                <a16:creationId xmlns:a16="http://schemas.microsoft.com/office/drawing/2014/main" id="{738787FF-C31F-4B8D-924A-369483C0B310}"/>
              </a:ext>
            </a:extLst>
          </p:cNvPr>
          <p:cNvGraphicFramePr>
            <a:graphicFrameLocks noGrp="1"/>
          </p:cNvGraphicFramePr>
          <p:nvPr>
            <p:extLst>
              <p:ext uri="{D42A27DB-BD31-4B8C-83A1-F6EECF244321}">
                <p14:modId xmlns:p14="http://schemas.microsoft.com/office/powerpoint/2010/main" val="36292337"/>
              </p:ext>
            </p:extLst>
          </p:nvPr>
        </p:nvGraphicFramePr>
        <p:xfrm>
          <a:off x="161158" y="2474837"/>
          <a:ext cx="8128000" cy="21234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954395992"/>
                    </a:ext>
                  </a:extLst>
                </a:gridCol>
                <a:gridCol w="1625600">
                  <a:extLst>
                    <a:ext uri="{9D8B030D-6E8A-4147-A177-3AD203B41FA5}">
                      <a16:colId xmlns:a16="http://schemas.microsoft.com/office/drawing/2014/main" val="3334094748"/>
                    </a:ext>
                  </a:extLst>
                </a:gridCol>
                <a:gridCol w="1625600">
                  <a:extLst>
                    <a:ext uri="{9D8B030D-6E8A-4147-A177-3AD203B41FA5}">
                      <a16:colId xmlns:a16="http://schemas.microsoft.com/office/drawing/2014/main" val="3538566938"/>
                    </a:ext>
                  </a:extLst>
                </a:gridCol>
                <a:gridCol w="1625600">
                  <a:extLst>
                    <a:ext uri="{9D8B030D-6E8A-4147-A177-3AD203B41FA5}">
                      <a16:colId xmlns:a16="http://schemas.microsoft.com/office/drawing/2014/main" val="3400876240"/>
                    </a:ext>
                  </a:extLst>
                </a:gridCol>
                <a:gridCol w="1625600">
                  <a:extLst>
                    <a:ext uri="{9D8B030D-6E8A-4147-A177-3AD203B41FA5}">
                      <a16:colId xmlns:a16="http://schemas.microsoft.com/office/drawing/2014/main" val="1577969233"/>
                    </a:ext>
                  </a:extLst>
                </a:gridCol>
              </a:tblGrid>
              <a:tr h="370840">
                <a:tc>
                  <a:txBody>
                    <a:bodyPr/>
                    <a:lstStyle/>
                    <a:p>
                      <a:endParaRPr lang="en-CA" dirty="0"/>
                    </a:p>
                  </a:txBody>
                  <a:tcPr/>
                </a:tc>
                <a:tc>
                  <a:txBody>
                    <a:bodyPr/>
                    <a:lstStyle/>
                    <a:p>
                      <a:r>
                        <a:rPr lang="en-CA" dirty="0"/>
                        <a:t>Cold</a:t>
                      </a:r>
                    </a:p>
                  </a:txBody>
                  <a:tcPr/>
                </a:tc>
                <a:tc>
                  <a:txBody>
                    <a:bodyPr/>
                    <a:lstStyle/>
                    <a:p>
                      <a:r>
                        <a:rPr lang="en-CA" dirty="0"/>
                        <a:t>Flu</a:t>
                      </a:r>
                    </a:p>
                  </a:txBody>
                  <a:tcPr/>
                </a:tc>
                <a:tc>
                  <a:txBody>
                    <a:bodyPr/>
                    <a:lstStyle/>
                    <a:p>
                      <a:r>
                        <a:rPr lang="en-CA" dirty="0"/>
                        <a:t>Food Poisoning</a:t>
                      </a:r>
                    </a:p>
                  </a:txBody>
                  <a:tcPr/>
                </a:tc>
                <a:tc>
                  <a:txBody>
                    <a:bodyPr/>
                    <a:lstStyle/>
                    <a:p>
                      <a:r>
                        <a:rPr lang="en-CA" dirty="0"/>
                        <a:t>Malaria</a:t>
                      </a:r>
                    </a:p>
                  </a:txBody>
                  <a:tcPr/>
                </a:tc>
                <a:extLst>
                  <a:ext uri="{0D108BD9-81ED-4DB2-BD59-A6C34878D82A}">
                    <a16:rowId xmlns:a16="http://schemas.microsoft.com/office/drawing/2014/main" val="944310692"/>
                  </a:ext>
                </a:extLst>
              </a:tr>
              <a:tr h="370840">
                <a:tc>
                  <a:txBody>
                    <a:bodyPr/>
                    <a:lstStyle/>
                    <a:p>
                      <a:r>
                        <a:rPr lang="en-CA" dirty="0"/>
                        <a:t>Fever</a:t>
                      </a:r>
                    </a:p>
                  </a:txBody>
                  <a:tcPr/>
                </a:tc>
                <a:tc>
                  <a:txBody>
                    <a:bodyPr/>
                    <a:lstStyle/>
                    <a:p>
                      <a:r>
                        <a:rPr lang="en-CA" dirty="0"/>
                        <a:t>10%</a:t>
                      </a:r>
                    </a:p>
                  </a:txBody>
                  <a:tcPr/>
                </a:tc>
                <a:tc>
                  <a:txBody>
                    <a:bodyPr/>
                    <a:lstStyle/>
                    <a:p>
                      <a:r>
                        <a:rPr lang="en-CA" dirty="0"/>
                        <a:t>80%</a:t>
                      </a:r>
                    </a:p>
                  </a:txBody>
                  <a:tcPr/>
                </a:tc>
                <a:tc>
                  <a:txBody>
                    <a:bodyPr/>
                    <a:lstStyle/>
                    <a:p>
                      <a:r>
                        <a:rPr lang="en-CA" dirty="0"/>
                        <a:t>10%</a:t>
                      </a:r>
                    </a:p>
                  </a:txBody>
                  <a:tcPr/>
                </a:tc>
                <a:tc>
                  <a:txBody>
                    <a:bodyPr/>
                    <a:lstStyle/>
                    <a:p>
                      <a:r>
                        <a:rPr lang="en-CA" dirty="0"/>
                        <a:t>38%</a:t>
                      </a:r>
                    </a:p>
                  </a:txBody>
                  <a:tcPr/>
                </a:tc>
                <a:extLst>
                  <a:ext uri="{0D108BD9-81ED-4DB2-BD59-A6C34878D82A}">
                    <a16:rowId xmlns:a16="http://schemas.microsoft.com/office/drawing/2014/main" val="4151407985"/>
                  </a:ext>
                </a:extLst>
              </a:tr>
              <a:tr h="370840">
                <a:tc>
                  <a:txBody>
                    <a:bodyPr/>
                    <a:lstStyle/>
                    <a:p>
                      <a:r>
                        <a:rPr lang="en-CA" dirty="0"/>
                        <a:t>Headache</a:t>
                      </a:r>
                    </a:p>
                  </a:txBody>
                  <a:tcPr/>
                </a:tc>
                <a:tc>
                  <a:txBody>
                    <a:bodyPr/>
                    <a:lstStyle/>
                    <a:p>
                      <a:r>
                        <a:rPr lang="en-CA" dirty="0"/>
                        <a:t>68%</a:t>
                      </a:r>
                    </a:p>
                  </a:txBody>
                  <a:tcPr/>
                </a:tc>
                <a:tc>
                  <a:txBody>
                    <a:bodyPr/>
                    <a:lstStyle/>
                    <a:p>
                      <a:r>
                        <a:rPr lang="en-CA" dirty="0"/>
                        <a:t>10%</a:t>
                      </a:r>
                    </a:p>
                  </a:txBody>
                  <a:tcPr/>
                </a:tc>
                <a:tc>
                  <a:txBody>
                    <a:bodyPr/>
                    <a:lstStyle/>
                    <a:p>
                      <a:r>
                        <a:rPr lang="en-CA" dirty="0"/>
                        <a:t>10%</a:t>
                      </a:r>
                    </a:p>
                  </a:txBody>
                  <a:tcPr/>
                </a:tc>
                <a:tc>
                  <a:txBody>
                    <a:bodyPr/>
                    <a:lstStyle/>
                    <a:p>
                      <a:r>
                        <a:rPr lang="en-CA" dirty="0"/>
                        <a:t>12%</a:t>
                      </a:r>
                    </a:p>
                  </a:txBody>
                  <a:tcPr/>
                </a:tc>
                <a:extLst>
                  <a:ext uri="{0D108BD9-81ED-4DB2-BD59-A6C34878D82A}">
                    <a16:rowId xmlns:a16="http://schemas.microsoft.com/office/drawing/2014/main" val="949521255"/>
                  </a:ext>
                </a:extLst>
              </a:tr>
              <a:tr h="370840">
                <a:tc>
                  <a:txBody>
                    <a:bodyPr/>
                    <a:lstStyle/>
                    <a:p>
                      <a:r>
                        <a:rPr lang="en-CA" dirty="0"/>
                        <a:t>Joint Pain</a:t>
                      </a:r>
                    </a:p>
                  </a:txBody>
                  <a:tcPr/>
                </a:tc>
                <a:tc>
                  <a:txBody>
                    <a:bodyPr/>
                    <a:lstStyle/>
                    <a:p>
                      <a:r>
                        <a:rPr lang="en-CA" dirty="0"/>
                        <a:t>18%</a:t>
                      </a:r>
                    </a:p>
                  </a:txBody>
                  <a:tcPr/>
                </a:tc>
                <a:tc>
                  <a:txBody>
                    <a:bodyPr/>
                    <a:lstStyle/>
                    <a:p>
                      <a:r>
                        <a:rPr lang="en-CA" dirty="0"/>
                        <a:t>10%</a:t>
                      </a:r>
                    </a:p>
                  </a:txBody>
                  <a:tcPr/>
                </a:tc>
                <a:tc>
                  <a:txBody>
                    <a:bodyPr/>
                    <a:lstStyle/>
                    <a:p>
                      <a:r>
                        <a:rPr lang="en-CA" dirty="0"/>
                        <a:t>20%</a:t>
                      </a:r>
                    </a:p>
                  </a:txBody>
                  <a:tcPr/>
                </a:tc>
                <a:tc>
                  <a:txBody>
                    <a:bodyPr/>
                    <a:lstStyle/>
                    <a:p>
                      <a:r>
                        <a:rPr lang="en-CA" dirty="0"/>
                        <a:t>50%</a:t>
                      </a:r>
                    </a:p>
                  </a:txBody>
                  <a:tcPr/>
                </a:tc>
                <a:extLst>
                  <a:ext uri="{0D108BD9-81ED-4DB2-BD59-A6C34878D82A}">
                    <a16:rowId xmlns:a16="http://schemas.microsoft.com/office/drawing/2014/main" val="531121261"/>
                  </a:ext>
                </a:extLst>
              </a:tr>
              <a:tr h="370840">
                <a:tc>
                  <a:txBody>
                    <a:bodyPr/>
                    <a:lstStyle/>
                    <a:p>
                      <a:r>
                        <a:rPr lang="en-CA" dirty="0"/>
                        <a:t>Nausea</a:t>
                      </a:r>
                    </a:p>
                  </a:txBody>
                  <a:tcPr/>
                </a:tc>
                <a:tc>
                  <a:txBody>
                    <a:bodyPr/>
                    <a:lstStyle/>
                    <a:p>
                      <a:r>
                        <a:rPr lang="en-CA" dirty="0"/>
                        <a:t>4%</a:t>
                      </a:r>
                    </a:p>
                  </a:txBody>
                  <a:tcPr/>
                </a:tc>
                <a:tc>
                  <a:txBody>
                    <a:bodyPr/>
                    <a:lstStyle/>
                    <a:p>
                      <a:r>
                        <a:rPr lang="en-CA" dirty="0"/>
                        <a:t>0%</a:t>
                      </a:r>
                    </a:p>
                  </a:txBody>
                  <a:tcPr/>
                </a:tc>
                <a:tc>
                  <a:txBody>
                    <a:bodyPr/>
                    <a:lstStyle/>
                    <a:p>
                      <a:r>
                        <a:rPr lang="en-CA" dirty="0"/>
                        <a:t>60%</a:t>
                      </a:r>
                    </a:p>
                  </a:txBody>
                  <a:tcPr/>
                </a:tc>
                <a:tc>
                  <a:txBody>
                    <a:bodyPr/>
                    <a:lstStyle/>
                    <a:p>
                      <a:r>
                        <a:rPr lang="en-CA" dirty="0"/>
                        <a:t>0%</a:t>
                      </a:r>
                    </a:p>
                  </a:txBody>
                  <a:tcPr/>
                </a:tc>
                <a:extLst>
                  <a:ext uri="{0D108BD9-81ED-4DB2-BD59-A6C34878D82A}">
                    <a16:rowId xmlns:a16="http://schemas.microsoft.com/office/drawing/2014/main" val="1467571143"/>
                  </a:ext>
                </a:extLst>
              </a:tr>
            </a:tbl>
          </a:graphicData>
        </a:graphic>
      </p:graphicFrame>
      <p:sp>
        <p:nvSpPr>
          <p:cNvPr id="6" name="Rectangle 5">
            <a:extLst>
              <a:ext uri="{FF2B5EF4-FFF2-40B4-BE49-F238E27FC236}">
                <a16:creationId xmlns:a16="http://schemas.microsoft.com/office/drawing/2014/main" id="{B226F2D2-B71C-43E2-909E-BB64609E4A30}"/>
              </a:ext>
            </a:extLst>
          </p:cNvPr>
          <p:cNvSpPr/>
          <p:nvPr/>
        </p:nvSpPr>
        <p:spPr>
          <a:xfrm>
            <a:off x="161158" y="1997949"/>
            <a:ext cx="6096000" cy="369332"/>
          </a:xfrm>
          <a:prstGeom prst="rect">
            <a:avLst/>
          </a:prstGeom>
        </p:spPr>
        <p:txBody>
          <a:bodyPr>
            <a:spAutoFit/>
          </a:bodyPr>
          <a:lstStyle/>
          <a:p>
            <a:r>
              <a:rPr lang="en-CA" dirty="0"/>
              <a:t>Normalized based on disease (columns add up to 100%)</a:t>
            </a:r>
          </a:p>
        </p:txBody>
      </p:sp>
      <p:graphicFrame>
        <p:nvGraphicFramePr>
          <p:cNvPr id="7" name="Table 4">
            <a:extLst>
              <a:ext uri="{FF2B5EF4-FFF2-40B4-BE49-F238E27FC236}">
                <a16:creationId xmlns:a16="http://schemas.microsoft.com/office/drawing/2014/main" id="{D5B738FA-A821-48C7-A680-6CEE11236738}"/>
              </a:ext>
            </a:extLst>
          </p:cNvPr>
          <p:cNvGraphicFramePr>
            <a:graphicFrameLocks noGrp="1"/>
          </p:cNvGraphicFramePr>
          <p:nvPr>
            <p:extLst>
              <p:ext uri="{D42A27DB-BD31-4B8C-83A1-F6EECF244321}">
                <p14:modId xmlns:p14="http://schemas.microsoft.com/office/powerpoint/2010/main" val="2684034398"/>
              </p:ext>
            </p:extLst>
          </p:nvPr>
        </p:nvGraphicFramePr>
        <p:xfrm>
          <a:off x="3540233" y="4705833"/>
          <a:ext cx="8128000" cy="2123440"/>
        </p:xfrm>
        <a:graphic>
          <a:graphicData uri="http://schemas.openxmlformats.org/drawingml/2006/table">
            <a:tbl>
              <a:tblPr firstRow="1" bandRow="1">
                <a:tableStyleId>{21E4AEA4-8DFA-4A89-87EB-49C32662AFE0}</a:tableStyleId>
              </a:tblPr>
              <a:tblGrid>
                <a:gridCol w="1625600">
                  <a:extLst>
                    <a:ext uri="{9D8B030D-6E8A-4147-A177-3AD203B41FA5}">
                      <a16:colId xmlns:a16="http://schemas.microsoft.com/office/drawing/2014/main" val="954395992"/>
                    </a:ext>
                  </a:extLst>
                </a:gridCol>
                <a:gridCol w="1625600">
                  <a:extLst>
                    <a:ext uri="{9D8B030D-6E8A-4147-A177-3AD203B41FA5}">
                      <a16:colId xmlns:a16="http://schemas.microsoft.com/office/drawing/2014/main" val="3334094748"/>
                    </a:ext>
                  </a:extLst>
                </a:gridCol>
                <a:gridCol w="1625600">
                  <a:extLst>
                    <a:ext uri="{9D8B030D-6E8A-4147-A177-3AD203B41FA5}">
                      <a16:colId xmlns:a16="http://schemas.microsoft.com/office/drawing/2014/main" val="3538566938"/>
                    </a:ext>
                  </a:extLst>
                </a:gridCol>
                <a:gridCol w="1625600">
                  <a:extLst>
                    <a:ext uri="{9D8B030D-6E8A-4147-A177-3AD203B41FA5}">
                      <a16:colId xmlns:a16="http://schemas.microsoft.com/office/drawing/2014/main" val="3400876240"/>
                    </a:ext>
                  </a:extLst>
                </a:gridCol>
                <a:gridCol w="1625600">
                  <a:extLst>
                    <a:ext uri="{9D8B030D-6E8A-4147-A177-3AD203B41FA5}">
                      <a16:colId xmlns:a16="http://schemas.microsoft.com/office/drawing/2014/main" val="1577969233"/>
                    </a:ext>
                  </a:extLst>
                </a:gridCol>
              </a:tblGrid>
              <a:tr h="370840">
                <a:tc>
                  <a:txBody>
                    <a:bodyPr/>
                    <a:lstStyle/>
                    <a:p>
                      <a:endParaRPr lang="en-CA" dirty="0"/>
                    </a:p>
                  </a:txBody>
                  <a:tcPr/>
                </a:tc>
                <a:tc>
                  <a:txBody>
                    <a:bodyPr/>
                    <a:lstStyle/>
                    <a:p>
                      <a:r>
                        <a:rPr lang="en-CA" dirty="0"/>
                        <a:t>Cold</a:t>
                      </a:r>
                    </a:p>
                  </a:txBody>
                  <a:tcPr/>
                </a:tc>
                <a:tc>
                  <a:txBody>
                    <a:bodyPr/>
                    <a:lstStyle/>
                    <a:p>
                      <a:r>
                        <a:rPr lang="en-CA" dirty="0"/>
                        <a:t>Flu</a:t>
                      </a:r>
                    </a:p>
                  </a:txBody>
                  <a:tcPr/>
                </a:tc>
                <a:tc>
                  <a:txBody>
                    <a:bodyPr/>
                    <a:lstStyle/>
                    <a:p>
                      <a:r>
                        <a:rPr lang="en-CA" dirty="0"/>
                        <a:t>Food Poisoning</a:t>
                      </a:r>
                    </a:p>
                  </a:txBody>
                  <a:tcPr/>
                </a:tc>
                <a:tc>
                  <a:txBody>
                    <a:bodyPr/>
                    <a:lstStyle/>
                    <a:p>
                      <a:r>
                        <a:rPr lang="en-CA" dirty="0"/>
                        <a:t>Malaria</a:t>
                      </a:r>
                    </a:p>
                  </a:txBody>
                  <a:tcPr/>
                </a:tc>
                <a:extLst>
                  <a:ext uri="{0D108BD9-81ED-4DB2-BD59-A6C34878D82A}">
                    <a16:rowId xmlns:a16="http://schemas.microsoft.com/office/drawing/2014/main" val="944310692"/>
                  </a:ext>
                </a:extLst>
              </a:tr>
              <a:tr h="370840">
                <a:tc>
                  <a:txBody>
                    <a:bodyPr/>
                    <a:lstStyle/>
                    <a:p>
                      <a:r>
                        <a:rPr lang="en-CA" dirty="0"/>
                        <a:t>Fever</a:t>
                      </a:r>
                    </a:p>
                  </a:txBody>
                  <a:tcPr/>
                </a:tc>
                <a:tc>
                  <a:txBody>
                    <a:bodyPr/>
                    <a:lstStyle/>
                    <a:p>
                      <a:r>
                        <a:rPr lang="en-CA" dirty="0"/>
                        <a:t>7%</a:t>
                      </a:r>
                    </a:p>
                  </a:txBody>
                  <a:tcPr/>
                </a:tc>
                <a:tc>
                  <a:txBody>
                    <a:bodyPr/>
                    <a:lstStyle/>
                    <a:p>
                      <a:r>
                        <a:rPr lang="en-CA" dirty="0"/>
                        <a:t>58%</a:t>
                      </a:r>
                    </a:p>
                  </a:txBody>
                  <a:tcPr/>
                </a:tc>
                <a:tc>
                  <a:txBody>
                    <a:bodyPr/>
                    <a:lstStyle/>
                    <a:p>
                      <a:r>
                        <a:rPr lang="en-CA" dirty="0"/>
                        <a:t>7%</a:t>
                      </a:r>
                    </a:p>
                  </a:txBody>
                  <a:tcPr/>
                </a:tc>
                <a:tc>
                  <a:txBody>
                    <a:bodyPr/>
                    <a:lstStyle/>
                    <a:p>
                      <a:r>
                        <a:rPr lang="en-CA" dirty="0"/>
                        <a:t>28%</a:t>
                      </a:r>
                    </a:p>
                  </a:txBody>
                  <a:tcPr/>
                </a:tc>
                <a:extLst>
                  <a:ext uri="{0D108BD9-81ED-4DB2-BD59-A6C34878D82A}">
                    <a16:rowId xmlns:a16="http://schemas.microsoft.com/office/drawing/2014/main" val="4151407985"/>
                  </a:ext>
                </a:extLst>
              </a:tr>
              <a:tr h="370840">
                <a:tc>
                  <a:txBody>
                    <a:bodyPr/>
                    <a:lstStyle/>
                    <a:p>
                      <a:r>
                        <a:rPr lang="en-CA" dirty="0"/>
                        <a:t>Headache</a:t>
                      </a:r>
                    </a:p>
                  </a:txBody>
                  <a:tcPr/>
                </a:tc>
                <a:tc>
                  <a:txBody>
                    <a:bodyPr/>
                    <a:lstStyle/>
                    <a:p>
                      <a:r>
                        <a:rPr lang="en-CA" dirty="0"/>
                        <a:t>68%</a:t>
                      </a:r>
                    </a:p>
                  </a:txBody>
                  <a:tcPr/>
                </a:tc>
                <a:tc>
                  <a:txBody>
                    <a:bodyPr/>
                    <a:lstStyle/>
                    <a:p>
                      <a:r>
                        <a:rPr lang="en-CA" dirty="0"/>
                        <a:t>10%</a:t>
                      </a:r>
                    </a:p>
                  </a:txBody>
                  <a:tcPr/>
                </a:tc>
                <a:tc>
                  <a:txBody>
                    <a:bodyPr/>
                    <a:lstStyle/>
                    <a:p>
                      <a:r>
                        <a:rPr lang="en-CA" dirty="0"/>
                        <a:t>10%</a:t>
                      </a:r>
                    </a:p>
                  </a:txBody>
                  <a:tcPr/>
                </a:tc>
                <a:tc>
                  <a:txBody>
                    <a:bodyPr/>
                    <a:lstStyle/>
                    <a:p>
                      <a:r>
                        <a:rPr lang="en-CA" dirty="0"/>
                        <a:t>12%</a:t>
                      </a:r>
                    </a:p>
                  </a:txBody>
                  <a:tcPr/>
                </a:tc>
                <a:extLst>
                  <a:ext uri="{0D108BD9-81ED-4DB2-BD59-A6C34878D82A}">
                    <a16:rowId xmlns:a16="http://schemas.microsoft.com/office/drawing/2014/main" val="949521255"/>
                  </a:ext>
                </a:extLst>
              </a:tr>
              <a:tr h="370840">
                <a:tc>
                  <a:txBody>
                    <a:bodyPr/>
                    <a:lstStyle/>
                    <a:p>
                      <a:r>
                        <a:rPr lang="en-CA" dirty="0"/>
                        <a:t>Joint Pain</a:t>
                      </a:r>
                    </a:p>
                  </a:txBody>
                  <a:tcPr/>
                </a:tc>
                <a:tc>
                  <a:txBody>
                    <a:bodyPr/>
                    <a:lstStyle/>
                    <a:p>
                      <a:r>
                        <a:rPr lang="en-CA" dirty="0"/>
                        <a:t>18%</a:t>
                      </a:r>
                    </a:p>
                  </a:txBody>
                  <a:tcPr/>
                </a:tc>
                <a:tc>
                  <a:txBody>
                    <a:bodyPr/>
                    <a:lstStyle/>
                    <a:p>
                      <a:r>
                        <a:rPr lang="en-CA" dirty="0"/>
                        <a:t>10%</a:t>
                      </a:r>
                    </a:p>
                  </a:txBody>
                  <a:tcPr/>
                </a:tc>
                <a:tc>
                  <a:txBody>
                    <a:bodyPr/>
                    <a:lstStyle/>
                    <a:p>
                      <a:r>
                        <a:rPr lang="en-CA" dirty="0"/>
                        <a:t>20%</a:t>
                      </a:r>
                    </a:p>
                  </a:txBody>
                  <a:tcPr/>
                </a:tc>
                <a:tc>
                  <a:txBody>
                    <a:bodyPr/>
                    <a:lstStyle/>
                    <a:p>
                      <a:r>
                        <a:rPr lang="en-CA" dirty="0"/>
                        <a:t>51%</a:t>
                      </a:r>
                    </a:p>
                  </a:txBody>
                  <a:tcPr/>
                </a:tc>
                <a:extLst>
                  <a:ext uri="{0D108BD9-81ED-4DB2-BD59-A6C34878D82A}">
                    <a16:rowId xmlns:a16="http://schemas.microsoft.com/office/drawing/2014/main" val="531121261"/>
                  </a:ext>
                </a:extLst>
              </a:tr>
              <a:tr h="370840">
                <a:tc>
                  <a:txBody>
                    <a:bodyPr/>
                    <a:lstStyle/>
                    <a:p>
                      <a:r>
                        <a:rPr lang="en-CA" dirty="0"/>
                        <a:t>Nausea</a:t>
                      </a:r>
                    </a:p>
                  </a:txBody>
                  <a:tcPr/>
                </a:tc>
                <a:tc>
                  <a:txBody>
                    <a:bodyPr/>
                    <a:lstStyle/>
                    <a:p>
                      <a:r>
                        <a:rPr lang="en-CA" dirty="0"/>
                        <a:t>6%</a:t>
                      </a:r>
                    </a:p>
                  </a:txBody>
                  <a:tcPr/>
                </a:tc>
                <a:tc>
                  <a:txBody>
                    <a:bodyPr/>
                    <a:lstStyle/>
                    <a:p>
                      <a:r>
                        <a:rPr lang="en-CA" dirty="0"/>
                        <a:t>0%</a:t>
                      </a:r>
                    </a:p>
                  </a:txBody>
                  <a:tcPr/>
                </a:tc>
                <a:tc>
                  <a:txBody>
                    <a:bodyPr/>
                    <a:lstStyle/>
                    <a:p>
                      <a:r>
                        <a:rPr lang="en-CA" dirty="0"/>
                        <a:t>94%</a:t>
                      </a:r>
                    </a:p>
                  </a:txBody>
                  <a:tcPr/>
                </a:tc>
                <a:tc>
                  <a:txBody>
                    <a:bodyPr/>
                    <a:lstStyle/>
                    <a:p>
                      <a:r>
                        <a:rPr lang="en-CA" dirty="0"/>
                        <a:t>0%</a:t>
                      </a:r>
                    </a:p>
                  </a:txBody>
                  <a:tcPr/>
                </a:tc>
                <a:extLst>
                  <a:ext uri="{0D108BD9-81ED-4DB2-BD59-A6C34878D82A}">
                    <a16:rowId xmlns:a16="http://schemas.microsoft.com/office/drawing/2014/main" val="1467571143"/>
                  </a:ext>
                </a:extLst>
              </a:tr>
            </a:tbl>
          </a:graphicData>
        </a:graphic>
      </p:graphicFrame>
      <p:sp>
        <p:nvSpPr>
          <p:cNvPr id="8" name="Rectangle 7">
            <a:extLst>
              <a:ext uri="{FF2B5EF4-FFF2-40B4-BE49-F238E27FC236}">
                <a16:creationId xmlns:a16="http://schemas.microsoft.com/office/drawing/2014/main" id="{F4CFD7B4-E28F-48F0-A7FA-2239EEA06847}"/>
              </a:ext>
            </a:extLst>
          </p:cNvPr>
          <p:cNvSpPr/>
          <p:nvPr/>
        </p:nvSpPr>
        <p:spPr>
          <a:xfrm>
            <a:off x="8501116" y="3951946"/>
            <a:ext cx="3251200" cy="646331"/>
          </a:xfrm>
          <a:prstGeom prst="rect">
            <a:avLst/>
          </a:prstGeom>
        </p:spPr>
        <p:txBody>
          <a:bodyPr wrap="square">
            <a:spAutoFit/>
          </a:bodyPr>
          <a:lstStyle/>
          <a:p>
            <a:r>
              <a:rPr lang="en-CA" dirty="0"/>
              <a:t>Normalized based on symptom (rows add up to 100%)</a:t>
            </a:r>
          </a:p>
        </p:txBody>
      </p:sp>
    </p:spTree>
    <p:extLst>
      <p:ext uri="{BB962C8B-B14F-4D97-AF65-F5344CB8AC3E}">
        <p14:creationId xmlns:p14="http://schemas.microsoft.com/office/powerpoint/2010/main" val="1360135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AC71E-943A-4A95-96FA-42FFA8410A6D}"/>
              </a:ext>
            </a:extLst>
          </p:cNvPr>
          <p:cNvSpPr>
            <a:spLocks noGrp="1"/>
          </p:cNvSpPr>
          <p:nvPr>
            <p:ph type="title"/>
          </p:nvPr>
        </p:nvSpPr>
        <p:spPr>
          <a:xfrm>
            <a:off x="2231136" y="207947"/>
            <a:ext cx="7729728" cy="1188720"/>
          </a:xfrm>
        </p:spPr>
        <p:txBody>
          <a:bodyPr/>
          <a:lstStyle/>
          <a:p>
            <a:r>
              <a:rPr lang="en-CA" dirty="0"/>
              <a:t>Understanding check</a:t>
            </a:r>
          </a:p>
        </p:txBody>
      </p:sp>
      <p:sp>
        <p:nvSpPr>
          <p:cNvPr id="3" name="Content Placeholder 2">
            <a:extLst>
              <a:ext uri="{FF2B5EF4-FFF2-40B4-BE49-F238E27FC236}">
                <a16:creationId xmlns:a16="http://schemas.microsoft.com/office/drawing/2014/main" id="{FBF705BD-67B0-43A0-8624-75233E185CBA}"/>
              </a:ext>
            </a:extLst>
          </p:cNvPr>
          <p:cNvSpPr>
            <a:spLocks noGrp="1"/>
          </p:cNvSpPr>
          <p:nvPr>
            <p:ph idx="1"/>
          </p:nvPr>
        </p:nvSpPr>
        <p:spPr>
          <a:xfrm>
            <a:off x="2231136" y="1458864"/>
            <a:ext cx="7729728" cy="863057"/>
          </a:xfrm>
        </p:spPr>
        <p:txBody>
          <a:bodyPr/>
          <a:lstStyle/>
          <a:p>
            <a:r>
              <a:rPr lang="en-CA" dirty="0"/>
              <a:t>Confidence interval: Hold parameter constant, vary data</a:t>
            </a:r>
          </a:p>
        </p:txBody>
      </p:sp>
      <p:graphicFrame>
        <p:nvGraphicFramePr>
          <p:cNvPr id="4" name="Table 4">
            <a:extLst>
              <a:ext uri="{FF2B5EF4-FFF2-40B4-BE49-F238E27FC236}">
                <a16:creationId xmlns:a16="http://schemas.microsoft.com/office/drawing/2014/main" id="{738787FF-C31F-4B8D-924A-369483C0B310}"/>
              </a:ext>
            </a:extLst>
          </p:cNvPr>
          <p:cNvGraphicFramePr>
            <a:graphicFrameLocks noGrp="1"/>
          </p:cNvGraphicFramePr>
          <p:nvPr>
            <p:extLst>
              <p:ext uri="{D42A27DB-BD31-4B8C-83A1-F6EECF244321}">
                <p14:modId xmlns:p14="http://schemas.microsoft.com/office/powerpoint/2010/main" val="3617144958"/>
              </p:ext>
            </p:extLst>
          </p:nvPr>
        </p:nvGraphicFramePr>
        <p:xfrm>
          <a:off x="2231136" y="2614143"/>
          <a:ext cx="8128000" cy="21234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954395992"/>
                    </a:ext>
                  </a:extLst>
                </a:gridCol>
                <a:gridCol w="1625600">
                  <a:extLst>
                    <a:ext uri="{9D8B030D-6E8A-4147-A177-3AD203B41FA5}">
                      <a16:colId xmlns:a16="http://schemas.microsoft.com/office/drawing/2014/main" val="3334094748"/>
                    </a:ext>
                  </a:extLst>
                </a:gridCol>
                <a:gridCol w="1625600">
                  <a:extLst>
                    <a:ext uri="{9D8B030D-6E8A-4147-A177-3AD203B41FA5}">
                      <a16:colId xmlns:a16="http://schemas.microsoft.com/office/drawing/2014/main" val="3538566938"/>
                    </a:ext>
                  </a:extLst>
                </a:gridCol>
                <a:gridCol w="1625600">
                  <a:extLst>
                    <a:ext uri="{9D8B030D-6E8A-4147-A177-3AD203B41FA5}">
                      <a16:colId xmlns:a16="http://schemas.microsoft.com/office/drawing/2014/main" val="3400876240"/>
                    </a:ext>
                  </a:extLst>
                </a:gridCol>
                <a:gridCol w="1625600">
                  <a:extLst>
                    <a:ext uri="{9D8B030D-6E8A-4147-A177-3AD203B41FA5}">
                      <a16:colId xmlns:a16="http://schemas.microsoft.com/office/drawing/2014/main" val="1577969233"/>
                    </a:ext>
                  </a:extLst>
                </a:gridCol>
              </a:tblGrid>
              <a:tr h="370840">
                <a:tc>
                  <a:txBody>
                    <a:bodyPr/>
                    <a:lstStyle/>
                    <a:p>
                      <a:endParaRPr lang="en-CA" dirty="0"/>
                    </a:p>
                  </a:txBody>
                  <a:tcPr/>
                </a:tc>
                <a:tc>
                  <a:txBody>
                    <a:bodyPr/>
                    <a:lstStyle/>
                    <a:p>
                      <a:r>
                        <a:rPr lang="en-CA" dirty="0"/>
                        <a:t>Cold</a:t>
                      </a:r>
                    </a:p>
                  </a:txBody>
                  <a:tcPr/>
                </a:tc>
                <a:tc>
                  <a:txBody>
                    <a:bodyPr/>
                    <a:lstStyle/>
                    <a:p>
                      <a:r>
                        <a:rPr lang="en-CA" dirty="0"/>
                        <a:t>Flu</a:t>
                      </a:r>
                    </a:p>
                  </a:txBody>
                  <a:tcPr/>
                </a:tc>
                <a:tc>
                  <a:txBody>
                    <a:bodyPr/>
                    <a:lstStyle/>
                    <a:p>
                      <a:r>
                        <a:rPr lang="en-CA" dirty="0"/>
                        <a:t>Food Poisoning</a:t>
                      </a:r>
                    </a:p>
                  </a:txBody>
                  <a:tcPr/>
                </a:tc>
                <a:tc>
                  <a:txBody>
                    <a:bodyPr/>
                    <a:lstStyle/>
                    <a:p>
                      <a:r>
                        <a:rPr lang="en-CA" dirty="0"/>
                        <a:t>Malaria</a:t>
                      </a:r>
                    </a:p>
                  </a:txBody>
                  <a:tcPr/>
                </a:tc>
                <a:extLst>
                  <a:ext uri="{0D108BD9-81ED-4DB2-BD59-A6C34878D82A}">
                    <a16:rowId xmlns:a16="http://schemas.microsoft.com/office/drawing/2014/main" val="944310692"/>
                  </a:ext>
                </a:extLst>
              </a:tr>
              <a:tr h="370840">
                <a:tc>
                  <a:txBody>
                    <a:bodyPr/>
                    <a:lstStyle/>
                    <a:p>
                      <a:r>
                        <a:rPr lang="en-CA" dirty="0"/>
                        <a:t>Fever</a:t>
                      </a:r>
                    </a:p>
                  </a:txBody>
                  <a:tcPr/>
                </a:tc>
                <a:tc>
                  <a:txBody>
                    <a:bodyPr/>
                    <a:lstStyle/>
                    <a:p>
                      <a:r>
                        <a:rPr lang="en-CA" dirty="0"/>
                        <a:t>10%</a:t>
                      </a:r>
                    </a:p>
                  </a:txBody>
                  <a:tcPr/>
                </a:tc>
                <a:tc>
                  <a:txBody>
                    <a:bodyPr/>
                    <a:lstStyle/>
                    <a:p>
                      <a:r>
                        <a:rPr lang="en-CA" dirty="0"/>
                        <a:t>80%</a:t>
                      </a:r>
                    </a:p>
                  </a:txBody>
                  <a:tcPr/>
                </a:tc>
                <a:tc>
                  <a:txBody>
                    <a:bodyPr/>
                    <a:lstStyle/>
                    <a:p>
                      <a:r>
                        <a:rPr lang="en-CA" dirty="0"/>
                        <a:t>10%</a:t>
                      </a:r>
                    </a:p>
                  </a:txBody>
                  <a:tcPr/>
                </a:tc>
                <a:tc>
                  <a:txBody>
                    <a:bodyPr/>
                    <a:lstStyle/>
                    <a:p>
                      <a:r>
                        <a:rPr lang="en-CA" dirty="0"/>
                        <a:t>38%</a:t>
                      </a:r>
                    </a:p>
                  </a:txBody>
                  <a:tcPr/>
                </a:tc>
                <a:extLst>
                  <a:ext uri="{0D108BD9-81ED-4DB2-BD59-A6C34878D82A}">
                    <a16:rowId xmlns:a16="http://schemas.microsoft.com/office/drawing/2014/main" val="4151407985"/>
                  </a:ext>
                </a:extLst>
              </a:tr>
              <a:tr h="370840">
                <a:tc>
                  <a:txBody>
                    <a:bodyPr/>
                    <a:lstStyle/>
                    <a:p>
                      <a:r>
                        <a:rPr lang="en-CA" dirty="0"/>
                        <a:t>Headache</a:t>
                      </a:r>
                    </a:p>
                  </a:txBody>
                  <a:tcPr/>
                </a:tc>
                <a:tc>
                  <a:txBody>
                    <a:bodyPr/>
                    <a:lstStyle/>
                    <a:p>
                      <a:r>
                        <a:rPr lang="en-CA" dirty="0"/>
                        <a:t>68%</a:t>
                      </a:r>
                    </a:p>
                  </a:txBody>
                  <a:tcPr/>
                </a:tc>
                <a:tc>
                  <a:txBody>
                    <a:bodyPr/>
                    <a:lstStyle/>
                    <a:p>
                      <a:r>
                        <a:rPr lang="en-CA" dirty="0"/>
                        <a:t>10%</a:t>
                      </a:r>
                    </a:p>
                  </a:txBody>
                  <a:tcPr/>
                </a:tc>
                <a:tc>
                  <a:txBody>
                    <a:bodyPr/>
                    <a:lstStyle/>
                    <a:p>
                      <a:r>
                        <a:rPr lang="en-CA" dirty="0"/>
                        <a:t>10%</a:t>
                      </a:r>
                    </a:p>
                  </a:txBody>
                  <a:tcPr/>
                </a:tc>
                <a:tc>
                  <a:txBody>
                    <a:bodyPr/>
                    <a:lstStyle/>
                    <a:p>
                      <a:r>
                        <a:rPr lang="en-CA" dirty="0"/>
                        <a:t>12%</a:t>
                      </a:r>
                    </a:p>
                  </a:txBody>
                  <a:tcPr/>
                </a:tc>
                <a:extLst>
                  <a:ext uri="{0D108BD9-81ED-4DB2-BD59-A6C34878D82A}">
                    <a16:rowId xmlns:a16="http://schemas.microsoft.com/office/drawing/2014/main" val="949521255"/>
                  </a:ext>
                </a:extLst>
              </a:tr>
              <a:tr h="370840">
                <a:tc>
                  <a:txBody>
                    <a:bodyPr/>
                    <a:lstStyle/>
                    <a:p>
                      <a:r>
                        <a:rPr lang="en-CA" dirty="0"/>
                        <a:t>Joint Pain</a:t>
                      </a:r>
                    </a:p>
                  </a:txBody>
                  <a:tcPr/>
                </a:tc>
                <a:tc>
                  <a:txBody>
                    <a:bodyPr/>
                    <a:lstStyle/>
                    <a:p>
                      <a:r>
                        <a:rPr lang="en-CA" dirty="0"/>
                        <a:t>18%</a:t>
                      </a:r>
                    </a:p>
                  </a:txBody>
                  <a:tcPr/>
                </a:tc>
                <a:tc>
                  <a:txBody>
                    <a:bodyPr/>
                    <a:lstStyle/>
                    <a:p>
                      <a:r>
                        <a:rPr lang="en-CA" dirty="0"/>
                        <a:t>10%</a:t>
                      </a:r>
                    </a:p>
                  </a:txBody>
                  <a:tcPr/>
                </a:tc>
                <a:tc>
                  <a:txBody>
                    <a:bodyPr/>
                    <a:lstStyle/>
                    <a:p>
                      <a:r>
                        <a:rPr lang="en-CA" dirty="0"/>
                        <a:t>20%</a:t>
                      </a:r>
                    </a:p>
                  </a:txBody>
                  <a:tcPr/>
                </a:tc>
                <a:tc>
                  <a:txBody>
                    <a:bodyPr/>
                    <a:lstStyle/>
                    <a:p>
                      <a:r>
                        <a:rPr lang="en-CA" dirty="0"/>
                        <a:t>50%</a:t>
                      </a:r>
                    </a:p>
                  </a:txBody>
                  <a:tcPr/>
                </a:tc>
                <a:extLst>
                  <a:ext uri="{0D108BD9-81ED-4DB2-BD59-A6C34878D82A}">
                    <a16:rowId xmlns:a16="http://schemas.microsoft.com/office/drawing/2014/main" val="531121261"/>
                  </a:ext>
                </a:extLst>
              </a:tr>
              <a:tr h="370840">
                <a:tc>
                  <a:txBody>
                    <a:bodyPr/>
                    <a:lstStyle/>
                    <a:p>
                      <a:r>
                        <a:rPr lang="en-CA" dirty="0"/>
                        <a:t>Nausea</a:t>
                      </a:r>
                    </a:p>
                  </a:txBody>
                  <a:tcPr/>
                </a:tc>
                <a:tc>
                  <a:txBody>
                    <a:bodyPr/>
                    <a:lstStyle/>
                    <a:p>
                      <a:r>
                        <a:rPr lang="en-CA" dirty="0"/>
                        <a:t>4%</a:t>
                      </a:r>
                    </a:p>
                  </a:txBody>
                  <a:tcPr/>
                </a:tc>
                <a:tc>
                  <a:txBody>
                    <a:bodyPr/>
                    <a:lstStyle/>
                    <a:p>
                      <a:r>
                        <a:rPr lang="en-CA" dirty="0"/>
                        <a:t>0%</a:t>
                      </a:r>
                    </a:p>
                  </a:txBody>
                  <a:tcPr/>
                </a:tc>
                <a:tc>
                  <a:txBody>
                    <a:bodyPr/>
                    <a:lstStyle/>
                    <a:p>
                      <a:r>
                        <a:rPr lang="en-CA" dirty="0"/>
                        <a:t>60%</a:t>
                      </a:r>
                    </a:p>
                  </a:txBody>
                  <a:tcPr/>
                </a:tc>
                <a:tc>
                  <a:txBody>
                    <a:bodyPr/>
                    <a:lstStyle/>
                    <a:p>
                      <a:r>
                        <a:rPr lang="en-CA" dirty="0"/>
                        <a:t>0%</a:t>
                      </a:r>
                    </a:p>
                  </a:txBody>
                  <a:tcPr/>
                </a:tc>
                <a:extLst>
                  <a:ext uri="{0D108BD9-81ED-4DB2-BD59-A6C34878D82A}">
                    <a16:rowId xmlns:a16="http://schemas.microsoft.com/office/drawing/2014/main" val="1467571143"/>
                  </a:ext>
                </a:extLst>
              </a:tr>
            </a:tbl>
          </a:graphicData>
        </a:graphic>
      </p:graphicFrame>
      <p:sp>
        <p:nvSpPr>
          <p:cNvPr id="6" name="Rectangle 5">
            <a:extLst>
              <a:ext uri="{FF2B5EF4-FFF2-40B4-BE49-F238E27FC236}">
                <a16:creationId xmlns:a16="http://schemas.microsoft.com/office/drawing/2014/main" id="{B226F2D2-B71C-43E2-909E-BB64609E4A30}"/>
              </a:ext>
            </a:extLst>
          </p:cNvPr>
          <p:cNvSpPr/>
          <p:nvPr/>
        </p:nvSpPr>
        <p:spPr>
          <a:xfrm>
            <a:off x="2231136" y="2137255"/>
            <a:ext cx="6096000" cy="369332"/>
          </a:xfrm>
          <a:prstGeom prst="rect">
            <a:avLst/>
          </a:prstGeom>
        </p:spPr>
        <p:txBody>
          <a:bodyPr>
            <a:spAutoFit/>
          </a:bodyPr>
          <a:lstStyle/>
          <a:p>
            <a:r>
              <a:rPr lang="en-CA" dirty="0"/>
              <a:t>Normalized based on disease (columns add up to 100%)</a:t>
            </a:r>
          </a:p>
        </p:txBody>
      </p:sp>
      <p:sp>
        <p:nvSpPr>
          <p:cNvPr id="5" name="Oval 4">
            <a:extLst>
              <a:ext uri="{FF2B5EF4-FFF2-40B4-BE49-F238E27FC236}">
                <a16:creationId xmlns:a16="http://schemas.microsoft.com/office/drawing/2014/main" id="{058CDDBE-1F8A-4914-9F5A-E242A7B94F2B}"/>
              </a:ext>
            </a:extLst>
          </p:cNvPr>
          <p:cNvSpPr/>
          <p:nvPr/>
        </p:nvSpPr>
        <p:spPr>
          <a:xfrm>
            <a:off x="3888268" y="3568306"/>
            <a:ext cx="651641" cy="4282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a:extLst>
              <a:ext uri="{FF2B5EF4-FFF2-40B4-BE49-F238E27FC236}">
                <a16:creationId xmlns:a16="http://schemas.microsoft.com/office/drawing/2014/main" id="{FE0674BB-A7D0-41F6-AE3F-AA9F9ED9E204}"/>
              </a:ext>
            </a:extLst>
          </p:cNvPr>
          <p:cNvSpPr/>
          <p:nvPr/>
        </p:nvSpPr>
        <p:spPr>
          <a:xfrm>
            <a:off x="3888267" y="3951934"/>
            <a:ext cx="651641" cy="4282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a:extLst>
              <a:ext uri="{FF2B5EF4-FFF2-40B4-BE49-F238E27FC236}">
                <a16:creationId xmlns:a16="http://schemas.microsoft.com/office/drawing/2014/main" id="{27DB9377-7D29-43C5-9973-BFBFA744BC61}"/>
              </a:ext>
            </a:extLst>
          </p:cNvPr>
          <p:cNvSpPr/>
          <p:nvPr/>
        </p:nvSpPr>
        <p:spPr>
          <a:xfrm>
            <a:off x="5417523" y="3159453"/>
            <a:ext cx="651641" cy="4282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a:extLst>
              <a:ext uri="{FF2B5EF4-FFF2-40B4-BE49-F238E27FC236}">
                <a16:creationId xmlns:a16="http://schemas.microsoft.com/office/drawing/2014/main" id="{F8CA8DD1-E474-4443-84C4-2617DEF68A43}"/>
              </a:ext>
            </a:extLst>
          </p:cNvPr>
          <p:cNvSpPr/>
          <p:nvPr/>
        </p:nvSpPr>
        <p:spPr>
          <a:xfrm>
            <a:off x="7086915" y="4380231"/>
            <a:ext cx="651641" cy="4282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a:extLst>
              <a:ext uri="{FF2B5EF4-FFF2-40B4-BE49-F238E27FC236}">
                <a16:creationId xmlns:a16="http://schemas.microsoft.com/office/drawing/2014/main" id="{83A5DF00-6DA9-44C6-8B6C-5529AC0E6E9D}"/>
              </a:ext>
            </a:extLst>
          </p:cNvPr>
          <p:cNvSpPr/>
          <p:nvPr/>
        </p:nvSpPr>
        <p:spPr>
          <a:xfrm>
            <a:off x="7086914" y="3951933"/>
            <a:ext cx="651641" cy="4282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a:extLst>
              <a:ext uri="{FF2B5EF4-FFF2-40B4-BE49-F238E27FC236}">
                <a16:creationId xmlns:a16="http://schemas.microsoft.com/office/drawing/2014/main" id="{53F3D837-CB46-4350-BD7B-5D68198CBF55}"/>
              </a:ext>
            </a:extLst>
          </p:cNvPr>
          <p:cNvSpPr/>
          <p:nvPr/>
        </p:nvSpPr>
        <p:spPr>
          <a:xfrm>
            <a:off x="8721273" y="3181787"/>
            <a:ext cx="651641" cy="4282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Oval 13">
            <a:extLst>
              <a:ext uri="{FF2B5EF4-FFF2-40B4-BE49-F238E27FC236}">
                <a16:creationId xmlns:a16="http://schemas.microsoft.com/office/drawing/2014/main" id="{7C8C30A2-4BCF-409C-BDAF-7EFB1CB22DF4}"/>
              </a:ext>
            </a:extLst>
          </p:cNvPr>
          <p:cNvSpPr/>
          <p:nvPr/>
        </p:nvSpPr>
        <p:spPr>
          <a:xfrm>
            <a:off x="8666968" y="3977814"/>
            <a:ext cx="651641" cy="4282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Content Placeholder 2">
            <a:extLst>
              <a:ext uri="{FF2B5EF4-FFF2-40B4-BE49-F238E27FC236}">
                <a16:creationId xmlns:a16="http://schemas.microsoft.com/office/drawing/2014/main" id="{03CE951F-531F-422F-B25C-F5A0EE6A6A08}"/>
              </a:ext>
            </a:extLst>
          </p:cNvPr>
          <p:cNvSpPr txBox="1">
            <a:spLocks/>
          </p:cNvSpPr>
          <p:nvPr/>
        </p:nvSpPr>
        <p:spPr>
          <a:xfrm>
            <a:off x="722902" y="5142720"/>
            <a:ext cx="9237962" cy="171527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CA" dirty="0"/>
              <a:t>Fever -&gt; {Flu, Malaria}</a:t>
            </a:r>
          </a:p>
          <a:p>
            <a:r>
              <a:rPr lang="en-CA" dirty="0"/>
              <a:t>Headache -&gt; {Cold}</a:t>
            </a:r>
          </a:p>
          <a:p>
            <a:r>
              <a:rPr lang="en-CA" dirty="0"/>
              <a:t>Joint Pain -&gt; {Cold, Food Poisoning, Malaria}</a:t>
            </a:r>
          </a:p>
          <a:p>
            <a:r>
              <a:rPr lang="en-CA" dirty="0"/>
              <a:t>Nausea -&gt; {Food Poisoning}</a:t>
            </a:r>
          </a:p>
        </p:txBody>
      </p:sp>
    </p:spTree>
    <p:extLst>
      <p:ext uri="{BB962C8B-B14F-4D97-AF65-F5344CB8AC3E}">
        <p14:creationId xmlns:p14="http://schemas.microsoft.com/office/powerpoint/2010/main" val="530396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AC71E-943A-4A95-96FA-42FFA8410A6D}"/>
              </a:ext>
            </a:extLst>
          </p:cNvPr>
          <p:cNvSpPr>
            <a:spLocks noGrp="1"/>
          </p:cNvSpPr>
          <p:nvPr>
            <p:ph type="title"/>
          </p:nvPr>
        </p:nvSpPr>
        <p:spPr>
          <a:xfrm>
            <a:off x="2231136" y="207947"/>
            <a:ext cx="7729728" cy="1188720"/>
          </a:xfrm>
        </p:spPr>
        <p:txBody>
          <a:bodyPr/>
          <a:lstStyle/>
          <a:p>
            <a:r>
              <a:rPr lang="en-CA" dirty="0"/>
              <a:t>Understanding check</a:t>
            </a:r>
          </a:p>
        </p:txBody>
      </p:sp>
      <p:sp>
        <p:nvSpPr>
          <p:cNvPr id="3" name="Content Placeholder 2">
            <a:extLst>
              <a:ext uri="{FF2B5EF4-FFF2-40B4-BE49-F238E27FC236}">
                <a16:creationId xmlns:a16="http://schemas.microsoft.com/office/drawing/2014/main" id="{FBF705BD-67B0-43A0-8624-75233E185CBA}"/>
              </a:ext>
            </a:extLst>
          </p:cNvPr>
          <p:cNvSpPr>
            <a:spLocks noGrp="1"/>
          </p:cNvSpPr>
          <p:nvPr>
            <p:ph idx="1"/>
          </p:nvPr>
        </p:nvSpPr>
        <p:spPr>
          <a:xfrm>
            <a:off x="2231136" y="1396667"/>
            <a:ext cx="7729728" cy="863057"/>
          </a:xfrm>
        </p:spPr>
        <p:txBody>
          <a:bodyPr/>
          <a:lstStyle/>
          <a:p>
            <a:r>
              <a:rPr lang="en-CA" dirty="0"/>
              <a:t>Credible interval: Hold data constant, vary parameter</a:t>
            </a:r>
          </a:p>
        </p:txBody>
      </p:sp>
      <p:sp>
        <p:nvSpPr>
          <p:cNvPr id="8" name="Rectangle 7">
            <a:extLst>
              <a:ext uri="{FF2B5EF4-FFF2-40B4-BE49-F238E27FC236}">
                <a16:creationId xmlns:a16="http://schemas.microsoft.com/office/drawing/2014/main" id="{F4CFD7B4-E28F-48F0-A7FA-2239EEA06847}"/>
              </a:ext>
            </a:extLst>
          </p:cNvPr>
          <p:cNvSpPr/>
          <p:nvPr/>
        </p:nvSpPr>
        <p:spPr>
          <a:xfrm>
            <a:off x="2016233" y="1828195"/>
            <a:ext cx="5456622" cy="369332"/>
          </a:xfrm>
          <a:prstGeom prst="rect">
            <a:avLst/>
          </a:prstGeom>
        </p:spPr>
        <p:txBody>
          <a:bodyPr wrap="square">
            <a:spAutoFit/>
          </a:bodyPr>
          <a:lstStyle/>
          <a:p>
            <a:r>
              <a:rPr lang="en-CA" dirty="0"/>
              <a:t>Normalized based on symptom (rows add up to 100%)</a:t>
            </a:r>
          </a:p>
        </p:txBody>
      </p:sp>
      <p:sp>
        <p:nvSpPr>
          <p:cNvPr id="9" name="Content Placeholder 2">
            <a:extLst>
              <a:ext uri="{FF2B5EF4-FFF2-40B4-BE49-F238E27FC236}">
                <a16:creationId xmlns:a16="http://schemas.microsoft.com/office/drawing/2014/main" id="{8918CEC4-5017-421E-815D-A47636FB47A8}"/>
              </a:ext>
            </a:extLst>
          </p:cNvPr>
          <p:cNvSpPr txBox="1">
            <a:spLocks/>
          </p:cNvSpPr>
          <p:nvPr/>
        </p:nvSpPr>
        <p:spPr>
          <a:xfrm>
            <a:off x="1477019" y="4660473"/>
            <a:ext cx="9237962" cy="171527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CA" dirty="0"/>
              <a:t>Fever -&gt; {Flu, Malaria}</a:t>
            </a:r>
          </a:p>
          <a:p>
            <a:r>
              <a:rPr lang="en-CA" dirty="0"/>
              <a:t>Headache -&gt; {Cold, Malaria}</a:t>
            </a:r>
          </a:p>
          <a:p>
            <a:r>
              <a:rPr lang="en-CA" dirty="0"/>
              <a:t>Joint Pain -&gt; {Flu, Food Poisoning, Malaria}</a:t>
            </a:r>
          </a:p>
          <a:p>
            <a:r>
              <a:rPr lang="en-CA" dirty="0"/>
              <a:t>Nausea -&gt; {Food Poisoning}</a:t>
            </a:r>
          </a:p>
        </p:txBody>
      </p:sp>
      <p:graphicFrame>
        <p:nvGraphicFramePr>
          <p:cNvPr id="10" name="Table 4">
            <a:extLst>
              <a:ext uri="{FF2B5EF4-FFF2-40B4-BE49-F238E27FC236}">
                <a16:creationId xmlns:a16="http://schemas.microsoft.com/office/drawing/2014/main" id="{736381D4-B393-4CA2-9250-06C3E1739125}"/>
              </a:ext>
            </a:extLst>
          </p:cNvPr>
          <p:cNvGraphicFramePr>
            <a:graphicFrameLocks noGrp="1"/>
          </p:cNvGraphicFramePr>
          <p:nvPr>
            <p:extLst>
              <p:ext uri="{D42A27DB-BD31-4B8C-83A1-F6EECF244321}">
                <p14:modId xmlns:p14="http://schemas.microsoft.com/office/powerpoint/2010/main" val="20455292"/>
              </p:ext>
            </p:extLst>
          </p:nvPr>
        </p:nvGraphicFramePr>
        <p:xfrm>
          <a:off x="1921640" y="2308608"/>
          <a:ext cx="8128000" cy="2123440"/>
        </p:xfrm>
        <a:graphic>
          <a:graphicData uri="http://schemas.openxmlformats.org/drawingml/2006/table">
            <a:tbl>
              <a:tblPr firstRow="1" bandRow="1">
                <a:tableStyleId>{21E4AEA4-8DFA-4A89-87EB-49C32662AFE0}</a:tableStyleId>
              </a:tblPr>
              <a:tblGrid>
                <a:gridCol w="1625600">
                  <a:extLst>
                    <a:ext uri="{9D8B030D-6E8A-4147-A177-3AD203B41FA5}">
                      <a16:colId xmlns:a16="http://schemas.microsoft.com/office/drawing/2014/main" val="954395992"/>
                    </a:ext>
                  </a:extLst>
                </a:gridCol>
                <a:gridCol w="1625600">
                  <a:extLst>
                    <a:ext uri="{9D8B030D-6E8A-4147-A177-3AD203B41FA5}">
                      <a16:colId xmlns:a16="http://schemas.microsoft.com/office/drawing/2014/main" val="3334094748"/>
                    </a:ext>
                  </a:extLst>
                </a:gridCol>
                <a:gridCol w="1625600">
                  <a:extLst>
                    <a:ext uri="{9D8B030D-6E8A-4147-A177-3AD203B41FA5}">
                      <a16:colId xmlns:a16="http://schemas.microsoft.com/office/drawing/2014/main" val="3538566938"/>
                    </a:ext>
                  </a:extLst>
                </a:gridCol>
                <a:gridCol w="1625600">
                  <a:extLst>
                    <a:ext uri="{9D8B030D-6E8A-4147-A177-3AD203B41FA5}">
                      <a16:colId xmlns:a16="http://schemas.microsoft.com/office/drawing/2014/main" val="3400876240"/>
                    </a:ext>
                  </a:extLst>
                </a:gridCol>
                <a:gridCol w="1625600">
                  <a:extLst>
                    <a:ext uri="{9D8B030D-6E8A-4147-A177-3AD203B41FA5}">
                      <a16:colId xmlns:a16="http://schemas.microsoft.com/office/drawing/2014/main" val="1577969233"/>
                    </a:ext>
                  </a:extLst>
                </a:gridCol>
              </a:tblGrid>
              <a:tr h="370840">
                <a:tc>
                  <a:txBody>
                    <a:bodyPr/>
                    <a:lstStyle/>
                    <a:p>
                      <a:endParaRPr lang="en-CA" dirty="0"/>
                    </a:p>
                  </a:txBody>
                  <a:tcPr/>
                </a:tc>
                <a:tc>
                  <a:txBody>
                    <a:bodyPr/>
                    <a:lstStyle/>
                    <a:p>
                      <a:r>
                        <a:rPr lang="en-CA" dirty="0"/>
                        <a:t>Cold</a:t>
                      </a:r>
                    </a:p>
                  </a:txBody>
                  <a:tcPr/>
                </a:tc>
                <a:tc>
                  <a:txBody>
                    <a:bodyPr/>
                    <a:lstStyle/>
                    <a:p>
                      <a:r>
                        <a:rPr lang="en-CA" dirty="0"/>
                        <a:t>Flu</a:t>
                      </a:r>
                    </a:p>
                  </a:txBody>
                  <a:tcPr/>
                </a:tc>
                <a:tc>
                  <a:txBody>
                    <a:bodyPr/>
                    <a:lstStyle/>
                    <a:p>
                      <a:r>
                        <a:rPr lang="en-CA" dirty="0"/>
                        <a:t>Food Poisoning</a:t>
                      </a:r>
                    </a:p>
                  </a:txBody>
                  <a:tcPr/>
                </a:tc>
                <a:tc>
                  <a:txBody>
                    <a:bodyPr/>
                    <a:lstStyle/>
                    <a:p>
                      <a:r>
                        <a:rPr lang="en-CA" dirty="0"/>
                        <a:t>Malaria</a:t>
                      </a:r>
                    </a:p>
                  </a:txBody>
                  <a:tcPr/>
                </a:tc>
                <a:extLst>
                  <a:ext uri="{0D108BD9-81ED-4DB2-BD59-A6C34878D82A}">
                    <a16:rowId xmlns:a16="http://schemas.microsoft.com/office/drawing/2014/main" val="944310692"/>
                  </a:ext>
                </a:extLst>
              </a:tr>
              <a:tr h="370840">
                <a:tc>
                  <a:txBody>
                    <a:bodyPr/>
                    <a:lstStyle/>
                    <a:p>
                      <a:r>
                        <a:rPr lang="en-CA" dirty="0"/>
                        <a:t>Fever</a:t>
                      </a:r>
                    </a:p>
                  </a:txBody>
                  <a:tcPr/>
                </a:tc>
                <a:tc>
                  <a:txBody>
                    <a:bodyPr/>
                    <a:lstStyle/>
                    <a:p>
                      <a:r>
                        <a:rPr lang="en-CA" dirty="0"/>
                        <a:t>7%</a:t>
                      </a:r>
                    </a:p>
                  </a:txBody>
                  <a:tcPr/>
                </a:tc>
                <a:tc>
                  <a:txBody>
                    <a:bodyPr/>
                    <a:lstStyle/>
                    <a:p>
                      <a:r>
                        <a:rPr lang="en-CA" dirty="0"/>
                        <a:t>58%</a:t>
                      </a:r>
                    </a:p>
                  </a:txBody>
                  <a:tcPr/>
                </a:tc>
                <a:tc>
                  <a:txBody>
                    <a:bodyPr/>
                    <a:lstStyle/>
                    <a:p>
                      <a:r>
                        <a:rPr lang="en-CA" dirty="0"/>
                        <a:t>7%</a:t>
                      </a:r>
                    </a:p>
                  </a:txBody>
                  <a:tcPr/>
                </a:tc>
                <a:tc>
                  <a:txBody>
                    <a:bodyPr/>
                    <a:lstStyle/>
                    <a:p>
                      <a:r>
                        <a:rPr lang="en-CA" dirty="0"/>
                        <a:t>28%</a:t>
                      </a:r>
                    </a:p>
                  </a:txBody>
                  <a:tcPr/>
                </a:tc>
                <a:extLst>
                  <a:ext uri="{0D108BD9-81ED-4DB2-BD59-A6C34878D82A}">
                    <a16:rowId xmlns:a16="http://schemas.microsoft.com/office/drawing/2014/main" val="4151407985"/>
                  </a:ext>
                </a:extLst>
              </a:tr>
              <a:tr h="370840">
                <a:tc>
                  <a:txBody>
                    <a:bodyPr/>
                    <a:lstStyle/>
                    <a:p>
                      <a:r>
                        <a:rPr lang="en-CA" dirty="0"/>
                        <a:t>Headache</a:t>
                      </a:r>
                    </a:p>
                  </a:txBody>
                  <a:tcPr/>
                </a:tc>
                <a:tc>
                  <a:txBody>
                    <a:bodyPr/>
                    <a:lstStyle/>
                    <a:p>
                      <a:r>
                        <a:rPr lang="en-CA" dirty="0"/>
                        <a:t>68%</a:t>
                      </a:r>
                    </a:p>
                  </a:txBody>
                  <a:tcPr/>
                </a:tc>
                <a:tc>
                  <a:txBody>
                    <a:bodyPr/>
                    <a:lstStyle/>
                    <a:p>
                      <a:r>
                        <a:rPr lang="en-CA" dirty="0"/>
                        <a:t>10%</a:t>
                      </a:r>
                    </a:p>
                  </a:txBody>
                  <a:tcPr/>
                </a:tc>
                <a:tc>
                  <a:txBody>
                    <a:bodyPr/>
                    <a:lstStyle/>
                    <a:p>
                      <a:r>
                        <a:rPr lang="en-CA" dirty="0"/>
                        <a:t>10%</a:t>
                      </a:r>
                    </a:p>
                  </a:txBody>
                  <a:tcPr/>
                </a:tc>
                <a:tc>
                  <a:txBody>
                    <a:bodyPr/>
                    <a:lstStyle/>
                    <a:p>
                      <a:r>
                        <a:rPr lang="en-CA" dirty="0"/>
                        <a:t>12%</a:t>
                      </a:r>
                    </a:p>
                  </a:txBody>
                  <a:tcPr/>
                </a:tc>
                <a:extLst>
                  <a:ext uri="{0D108BD9-81ED-4DB2-BD59-A6C34878D82A}">
                    <a16:rowId xmlns:a16="http://schemas.microsoft.com/office/drawing/2014/main" val="949521255"/>
                  </a:ext>
                </a:extLst>
              </a:tr>
              <a:tr h="370840">
                <a:tc>
                  <a:txBody>
                    <a:bodyPr/>
                    <a:lstStyle/>
                    <a:p>
                      <a:r>
                        <a:rPr lang="en-CA" dirty="0"/>
                        <a:t>Joint Pain</a:t>
                      </a:r>
                    </a:p>
                  </a:txBody>
                  <a:tcPr/>
                </a:tc>
                <a:tc>
                  <a:txBody>
                    <a:bodyPr/>
                    <a:lstStyle/>
                    <a:p>
                      <a:r>
                        <a:rPr lang="en-CA" dirty="0"/>
                        <a:t>18%</a:t>
                      </a:r>
                    </a:p>
                  </a:txBody>
                  <a:tcPr/>
                </a:tc>
                <a:tc>
                  <a:txBody>
                    <a:bodyPr/>
                    <a:lstStyle/>
                    <a:p>
                      <a:r>
                        <a:rPr lang="en-CA" dirty="0"/>
                        <a:t>10%</a:t>
                      </a:r>
                    </a:p>
                  </a:txBody>
                  <a:tcPr/>
                </a:tc>
                <a:tc>
                  <a:txBody>
                    <a:bodyPr/>
                    <a:lstStyle/>
                    <a:p>
                      <a:r>
                        <a:rPr lang="en-CA" dirty="0"/>
                        <a:t>20%</a:t>
                      </a:r>
                    </a:p>
                  </a:txBody>
                  <a:tcPr/>
                </a:tc>
                <a:tc>
                  <a:txBody>
                    <a:bodyPr/>
                    <a:lstStyle/>
                    <a:p>
                      <a:r>
                        <a:rPr lang="en-CA" dirty="0"/>
                        <a:t>51%</a:t>
                      </a:r>
                    </a:p>
                  </a:txBody>
                  <a:tcPr/>
                </a:tc>
                <a:extLst>
                  <a:ext uri="{0D108BD9-81ED-4DB2-BD59-A6C34878D82A}">
                    <a16:rowId xmlns:a16="http://schemas.microsoft.com/office/drawing/2014/main" val="531121261"/>
                  </a:ext>
                </a:extLst>
              </a:tr>
              <a:tr h="370840">
                <a:tc>
                  <a:txBody>
                    <a:bodyPr/>
                    <a:lstStyle/>
                    <a:p>
                      <a:r>
                        <a:rPr lang="en-CA" dirty="0"/>
                        <a:t>Nausea</a:t>
                      </a:r>
                    </a:p>
                  </a:txBody>
                  <a:tcPr/>
                </a:tc>
                <a:tc>
                  <a:txBody>
                    <a:bodyPr/>
                    <a:lstStyle/>
                    <a:p>
                      <a:r>
                        <a:rPr lang="en-CA" dirty="0"/>
                        <a:t>6%</a:t>
                      </a:r>
                    </a:p>
                  </a:txBody>
                  <a:tcPr/>
                </a:tc>
                <a:tc>
                  <a:txBody>
                    <a:bodyPr/>
                    <a:lstStyle/>
                    <a:p>
                      <a:r>
                        <a:rPr lang="en-CA" dirty="0"/>
                        <a:t>0%</a:t>
                      </a:r>
                    </a:p>
                  </a:txBody>
                  <a:tcPr/>
                </a:tc>
                <a:tc>
                  <a:txBody>
                    <a:bodyPr/>
                    <a:lstStyle/>
                    <a:p>
                      <a:r>
                        <a:rPr lang="en-CA" dirty="0"/>
                        <a:t>94%</a:t>
                      </a:r>
                    </a:p>
                  </a:txBody>
                  <a:tcPr/>
                </a:tc>
                <a:tc>
                  <a:txBody>
                    <a:bodyPr/>
                    <a:lstStyle/>
                    <a:p>
                      <a:r>
                        <a:rPr lang="en-CA" dirty="0"/>
                        <a:t>0%</a:t>
                      </a:r>
                    </a:p>
                  </a:txBody>
                  <a:tcPr/>
                </a:tc>
                <a:extLst>
                  <a:ext uri="{0D108BD9-81ED-4DB2-BD59-A6C34878D82A}">
                    <a16:rowId xmlns:a16="http://schemas.microsoft.com/office/drawing/2014/main" val="1467571143"/>
                  </a:ext>
                </a:extLst>
              </a:tr>
            </a:tbl>
          </a:graphicData>
        </a:graphic>
      </p:graphicFrame>
      <p:sp>
        <p:nvSpPr>
          <p:cNvPr id="11" name="Oval 10">
            <a:extLst>
              <a:ext uri="{FF2B5EF4-FFF2-40B4-BE49-F238E27FC236}">
                <a16:creationId xmlns:a16="http://schemas.microsoft.com/office/drawing/2014/main" id="{6537D4BA-5AAB-42A0-86B7-E58D1C00EF9D}"/>
              </a:ext>
            </a:extLst>
          </p:cNvPr>
          <p:cNvSpPr/>
          <p:nvPr/>
        </p:nvSpPr>
        <p:spPr>
          <a:xfrm>
            <a:off x="5144814" y="2895319"/>
            <a:ext cx="651641" cy="4282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a:extLst>
              <a:ext uri="{FF2B5EF4-FFF2-40B4-BE49-F238E27FC236}">
                <a16:creationId xmlns:a16="http://schemas.microsoft.com/office/drawing/2014/main" id="{DFF7EA8B-8554-47C7-B4C0-5EB00EACB20B}"/>
              </a:ext>
            </a:extLst>
          </p:cNvPr>
          <p:cNvSpPr/>
          <p:nvPr/>
        </p:nvSpPr>
        <p:spPr>
          <a:xfrm>
            <a:off x="8367988" y="2895319"/>
            <a:ext cx="651641" cy="4282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a:extLst>
              <a:ext uri="{FF2B5EF4-FFF2-40B4-BE49-F238E27FC236}">
                <a16:creationId xmlns:a16="http://schemas.microsoft.com/office/drawing/2014/main" id="{6DF5E08B-A130-42D0-AA43-C0BA80FC26AE}"/>
              </a:ext>
            </a:extLst>
          </p:cNvPr>
          <p:cNvSpPr/>
          <p:nvPr/>
        </p:nvSpPr>
        <p:spPr>
          <a:xfrm>
            <a:off x="8367988" y="3235386"/>
            <a:ext cx="651641" cy="4282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Oval 13">
            <a:extLst>
              <a:ext uri="{FF2B5EF4-FFF2-40B4-BE49-F238E27FC236}">
                <a16:creationId xmlns:a16="http://schemas.microsoft.com/office/drawing/2014/main" id="{570BF999-AB92-4391-8DA2-4E7FC3DC2F9F}"/>
              </a:ext>
            </a:extLst>
          </p:cNvPr>
          <p:cNvSpPr/>
          <p:nvPr/>
        </p:nvSpPr>
        <p:spPr>
          <a:xfrm>
            <a:off x="8390762" y="3619568"/>
            <a:ext cx="651641" cy="4282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Oval 14">
            <a:extLst>
              <a:ext uri="{FF2B5EF4-FFF2-40B4-BE49-F238E27FC236}">
                <a16:creationId xmlns:a16="http://schemas.microsoft.com/office/drawing/2014/main" id="{D86B5AD8-1AE6-4188-9108-93D539B81B18}"/>
              </a:ext>
            </a:extLst>
          </p:cNvPr>
          <p:cNvSpPr/>
          <p:nvPr/>
        </p:nvSpPr>
        <p:spPr>
          <a:xfrm>
            <a:off x="6821214" y="3663683"/>
            <a:ext cx="651641" cy="4282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Oval 15">
            <a:extLst>
              <a:ext uri="{FF2B5EF4-FFF2-40B4-BE49-F238E27FC236}">
                <a16:creationId xmlns:a16="http://schemas.microsoft.com/office/drawing/2014/main" id="{2DBA1B2F-EF40-4C20-8F55-3A70E08C5BEB}"/>
              </a:ext>
            </a:extLst>
          </p:cNvPr>
          <p:cNvSpPr/>
          <p:nvPr/>
        </p:nvSpPr>
        <p:spPr>
          <a:xfrm>
            <a:off x="5162336" y="3619567"/>
            <a:ext cx="651641" cy="4282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a:extLst>
              <a:ext uri="{FF2B5EF4-FFF2-40B4-BE49-F238E27FC236}">
                <a16:creationId xmlns:a16="http://schemas.microsoft.com/office/drawing/2014/main" id="{9167B0AB-54F8-4F79-A6E2-ED45398EC37F}"/>
              </a:ext>
            </a:extLst>
          </p:cNvPr>
          <p:cNvSpPr/>
          <p:nvPr/>
        </p:nvSpPr>
        <p:spPr>
          <a:xfrm>
            <a:off x="6821214" y="4087345"/>
            <a:ext cx="651641" cy="4282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Oval 17">
            <a:extLst>
              <a:ext uri="{FF2B5EF4-FFF2-40B4-BE49-F238E27FC236}">
                <a16:creationId xmlns:a16="http://schemas.microsoft.com/office/drawing/2014/main" id="{774061F1-6FAF-45FE-8F58-A93CA0CB68D2}"/>
              </a:ext>
            </a:extLst>
          </p:cNvPr>
          <p:cNvSpPr/>
          <p:nvPr/>
        </p:nvSpPr>
        <p:spPr>
          <a:xfrm>
            <a:off x="3457911" y="3323649"/>
            <a:ext cx="651641" cy="4282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89317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B940A88-CE33-45BE-BD34-03D164DC4AD1}"/>
              </a:ext>
            </a:extLst>
          </p:cNvPr>
          <p:cNvSpPr>
            <a:spLocks noGrp="1"/>
          </p:cNvSpPr>
          <p:nvPr>
            <p:ph type="title"/>
          </p:nvPr>
        </p:nvSpPr>
        <p:spPr>
          <a:xfrm>
            <a:off x="880870" y="551446"/>
            <a:ext cx="7742039" cy="1041907"/>
          </a:xfrm>
        </p:spPr>
        <p:txBody>
          <a:bodyPr>
            <a:normAutofit/>
          </a:bodyPr>
          <a:lstStyle/>
          <a:p>
            <a:r>
              <a:rPr lang="en-US" dirty="0">
                <a:solidFill>
                  <a:schemeClr val="tx2">
                    <a:lumMod val="75000"/>
                  </a:schemeClr>
                </a:solidFill>
              </a:rPr>
              <a:t>What is Bayesian Inference? </a:t>
            </a:r>
            <a:endParaRPr lang="en-GB" dirty="0">
              <a:solidFill>
                <a:schemeClr val="tx2">
                  <a:lumMod val="75000"/>
                </a:schemeClr>
              </a:solidFill>
            </a:endParaRPr>
          </a:p>
        </p:txBody>
      </p:sp>
      <p:sp>
        <p:nvSpPr>
          <p:cNvPr id="3" name="Content Placeholder 2">
            <a:extLst>
              <a:ext uri="{FF2B5EF4-FFF2-40B4-BE49-F238E27FC236}">
                <a16:creationId xmlns:a16="http://schemas.microsoft.com/office/drawing/2014/main" id="{1C7C110B-7DDD-452B-B7E7-2E98E6E5F088}"/>
              </a:ext>
            </a:extLst>
          </p:cNvPr>
          <p:cNvSpPr>
            <a:spLocks noGrp="1"/>
          </p:cNvSpPr>
          <p:nvPr>
            <p:ph idx="1"/>
          </p:nvPr>
        </p:nvSpPr>
        <p:spPr>
          <a:xfrm>
            <a:off x="870822" y="1787576"/>
            <a:ext cx="10472929" cy="3101983"/>
          </a:xfrm>
        </p:spPr>
        <p:txBody>
          <a:bodyPr>
            <a:normAutofit/>
          </a:bodyPr>
          <a:lstStyle/>
          <a:p>
            <a:r>
              <a:rPr lang="en-US" sz="2400" dirty="0"/>
              <a:t>Bayesian inference = updating the probability of a hypothesis as we discover more evidence and information</a:t>
            </a:r>
            <a:r>
              <a:rPr lang="en-US" sz="2400" baseline="30000" dirty="0"/>
              <a:t>1</a:t>
            </a:r>
            <a:endParaRPr lang="en-US" sz="2400" dirty="0"/>
          </a:p>
        </p:txBody>
      </p:sp>
      <p:graphicFrame>
        <p:nvGraphicFramePr>
          <p:cNvPr id="5" name="Diagram 4">
            <a:extLst>
              <a:ext uri="{FF2B5EF4-FFF2-40B4-BE49-F238E27FC236}">
                <a16:creationId xmlns:a16="http://schemas.microsoft.com/office/drawing/2014/main" id="{0A90BB6F-05BD-4CBE-833B-773B048257D4}"/>
              </a:ext>
            </a:extLst>
          </p:cNvPr>
          <p:cNvGraphicFramePr/>
          <p:nvPr>
            <p:extLst>
              <p:ext uri="{D42A27DB-BD31-4B8C-83A1-F6EECF244321}">
                <p14:modId xmlns:p14="http://schemas.microsoft.com/office/powerpoint/2010/main" val="4268008117"/>
              </p:ext>
            </p:extLst>
          </p:nvPr>
        </p:nvGraphicFramePr>
        <p:xfrm>
          <a:off x="2937933" y="3048000"/>
          <a:ext cx="8682567" cy="29591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7DCD6DE5-EEC8-43DB-BF83-F97E7A898B38}"/>
              </a:ext>
            </a:extLst>
          </p:cNvPr>
          <p:cNvSpPr txBox="1"/>
          <p:nvPr/>
        </p:nvSpPr>
        <p:spPr>
          <a:xfrm>
            <a:off x="9017000" y="6218767"/>
            <a:ext cx="2762295" cy="369332"/>
          </a:xfrm>
          <a:prstGeom prst="rect">
            <a:avLst/>
          </a:prstGeom>
          <a:noFill/>
        </p:spPr>
        <p:txBody>
          <a:bodyPr wrap="none" rtlCol="0">
            <a:spAutoFit/>
          </a:bodyPr>
          <a:lstStyle/>
          <a:p>
            <a:r>
              <a:rPr lang="en-US" baseline="30000" dirty="0"/>
              <a:t>1</a:t>
            </a:r>
            <a:r>
              <a:rPr lang="sv-SE" b="0" i="0" dirty="0">
                <a:solidFill>
                  <a:srgbClr val="333333"/>
                </a:solidFill>
                <a:effectLst/>
                <a:latin typeface="arial" panose="020B0604020202020204" pitchFamily="34" charset="0"/>
              </a:rPr>
              <a:t>Zyphur &amp; Oswald (2015)</a:t>
            </a:r>
            <a:endParaRPr lang="en-US" sz="1800" baseline="30000" dirty="0"/>
          </a:p>
        </p:txBody>
      </p:sp>
    </p:spTree>
    <p:extLst>
      <p:ext uri="{BB962C8B-B14F-4D97-AF65-F5344CB8AC3E}">
        <p14:creationId xmlns:p14="http://schemas.microsoft.com/office/powerpoint/2010/main" val="443243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C6563-A5C2-4E03-8405-9FF91492FD52}"/>
              </a:ext>
            </a:extLst>
          </p:cNvPr>
          <p:cNvSpPr>
            <a:spLocks noGrp="1"/>
          </p:cNvSpPr>
          <p:nvPr>
            <p:ph type="title"/>
          </p:nvPr>
        </p:nvSpPr>
        <p:spPr>
          <a:xfrm>
            <a:off x="576461" y="518186"/>
            <a:ext cx="5729090" cy="1041907"/>
          </a:xfrm>
        </p:spPr>
        <p:txBody>
          <a:bodyPr/>
          <a:lstStyle/>
          <a:p>
            <a:r>
              <a:rPr lang="en-US" dirty="0">
                <a:solidFill>
                  <a:schemeClr val="tx2">
                    <a:lumMod val="75000"/>
                  </a:schemeClr>
                </a:solidFill>
              </a:rPr>
              <a:t>Bayes’ Theorem</a:t>
            </a:r>
            <a:endParaRPr lang="en-GB" dirty="0">
              <a:solidFill>
                <a:schemeClr val="tx2">
                  <a:lumMod val="75000"/>
                </a:schemeClr>
              </a:solidFill>
            </a:endParaRPr>
          </a:p>
        </p:txBody>
      </p:sp>
      <p:cxnSp>
        <p:nvCxnSpPr>
          <p:cNvPr id="7" name="Straight Arrow Connector 6">
            <a:extLst>
              <a:ext uri="{FF2B5EF4-FFF2-40B4-BE49-F238E27FC236}">
                <a16:creationId xmlns:a16="http://schemas.microsoft.com/office/drawing/2014/main" id="{7A8897BD-94E2-4D0C-BE2C-DDFA0458E0D8}"/>
              </a:ext>
            </a:extLst>
          </p:cNvPr>
          <p:cNvCxnSpPr>
            <a:cxnSpLocks/>
          </p:cNvCxnSpPr>
          <p:nvPr/>
        </p:nvCxnSpPr>
        <p:spPr>
          <a:xfrm flipV="1">
            <a:off x="8164408" y="2251895"/>
            <a:ext cx="0" cy="6978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DBE3AB5-7029-4219-ACB2-72D5574EFF03}"/>
              </a:ext>
            </a:extLst>
          </p:cNvPr>
          <p:cNvCxnSpPr>
            <a:cxnSpLocks/>
          </p:cNvCxnSpPr>
          <p:nvPr/>
        </p:nvCxnSpPr>
        <p:spPr>
          <a:xfrm flipV="1">
            <a:off x="9505528" y="2261685"/>
            <a:ext cx="0" cy="6880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8BC1728-AADD-4F06-82BD-35CB1B4B05F7}"/>
              </a:ext>
            </a:extLst>
          </p:cNvPr>
          <p:cNvCxnSpPr>
            <a:cxnSpLocks/>
          </p:cNvCxnSpPr>
          <p:nvPr/>
        </p:nvCxnSpPr>
        <p:spPr>
          <a:xfrm>
            <a:off x="8679797" y="4541092"/>
            <a:ext cx="0" cy="71681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76E1A5D-512E-4E6E-9BA5-7B017F97D9C2}"/>
              </a:ext>
            </a:extLst>
          </p:cNvPr>
          <p:cNvCxnSpPr>
            <a:cxnSpLocks/>
          </p:cNvCxnSpPr>
          <p:nvPr/>
        </p:nvCxnSpPr>
        <p:spPr>
          <a:xfrm>
            <a:off x="3869851" y="3694475"/>
            <a:ext cx="111774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4DA95C4-CC45-4AF1-8DFE-C39A2F0D980B}"/>
              </a:ext>
            </a:extLst>
          </p:cNvPr>
          <p:cNvSpPr txBox="1"/>
          <p:nvPr/>
        </p:nvSpPr>
        <p:spPr>
          <a:xfrm>
            <a:off x="7330846" y="1671687"/>
            <a:ext cx="1667123" cy="523220"/>
          </a:xfrm>
          <a:prstGeom prst="rect">
            <a:avLst/>
          </a:prstGeom>
          <a:noFill/>
        </p:spPr>
        <p:txBody>
          <a:bodyPr wrap="none" rtlCol="0">
            <a:spAutoFit/>
          </a:bodyPr>
          <a:lstStyle/>
          <a:p>
            <a:r>
              <a:rPr lang="en-US" sz="2800" dirty="0"/>
              <a:t>Likelihood</a:t>
            </a:r>
            <a:endParaRPr lang="en-GB" sz="2800" dirty="0"/>
          </a:p>
        </p:txBody>
      </p:sp>
      <p:sp>
        <p:nvSpPr>
          <p:cNvPr id="18" name="TextBox 17">
            <a:extLst>
              <a:ext uri="{FF2B5EF4-FFF2-40B4-BE49-F238E27FC236}">
                <a16:creationId xmlns:a16="http://schemas.microsoft.com/office/drawing/2014/main" id="{5C21D7B2-8EB0-4024-AAE0-EB71E67A33E0}"/>
              </a:ext>
            </a:extLst>
          </p:cNvPr>
          <p:cNvSpPr txBox="1"/>
          <p:nvPr/>
        </p:nvSpPr>
        <p:spPr>
          <a:xfrm>
            <a:off x="3117401" y="2550757"/>
            <a:ext cx="1504899" cy="523220"/>
          </a:xfrm>
          <a:prstGeom prst="rect">
            <a:avLst/>
          </a:prstGeom>
          <a:noFill/>
        </p:spPr>
        <p:txBody>
          <a:bodyPr wrap="none" rtlCol="0">
            <a:spAutoFit/>
          </a:bodyPr>
          <a:lstStyle/>
          <a:p>
            <a:r>
              <a:rPr lang="en-US" sz="2800" dirty="0"/>
              <a:t>Posterior</a:t>
            </a:r>
            <a:endParaRPr lang="en-GB" sz="2800" dirty="0"/>
          </a:p>
        </p:txBody>
      </p:sp>
      <p:sp>
        <p:nvSpPr>
          <p:cNvPr id="20" name="TextBox 19">
            <a:extLst>
              <a:ext uri="{FF2B5EF4-FFF2-40B4-BE49-F238E27FC236}">
                <a16:creationId xmlns:a16="http://schemas.microsoft.com/office/drawing/2014/main" id="{01D50BC0-3FAA-4399-94BD-896E0F7E919B}"/>
              </a:ext>
            </a:extLst>
          </p:cNvPr>
          <p:cNvSpPr txBox="1"/>
          <p:nvPr/>
        </p:nvSpPr>
        <p:spPr>
          <a:xfrm>
            <a:off x="9059732" y="1671687"/>
            <a:ext cx="891591" cy="523220"/>
          </a:xfrm>
          <a:prstGeom prst="rect">
            <a:avLst/>
          </a:prstGeom>
          <a:noFill/>
        </p:spPr>
        <p:txBody>
          <a:bodyPr wrap="none" rtlCol="0">
            <a:spAutoFit/>
          </a:bodyPr>
          <a:lstStyle/>
          <a:p>
            <a:r>
              <a:rPr lang="en-US" sz="2800" dirty="0"/>
              <a:t>Prior</a:t>
            </a:r>
            <a:endParaRPr lang="en-GB" sz="2800" dirty="0"/>
          </a:p>
        </p:txBody>
      </p:sp>
      <p:sp>
        <p:nvSpPr>
          <p:cNvPr id="22" name="TextBox 21">
            <a:extLst>
              <a:ext uri="{FF2B5EF4-FFF2-40B4-BE49-F238E27FC236}">
                <a16:creationId xmlns:a16="http://schemas.microsoft.com/office/drawing/2014/main" id="{8A425291-1899-4FB6-AB90-89E15C5FA27D}"/>
              </a:ext>
            </a:extLst>
          </p:cNvPr>
          <p:cNvSpPr txBox="1"/>
          <p:nvPr/>
        </p:nvSpPr>
        <p:spPr>
          <a:xfrm>
            <a:off x="7167363" y="5333461"/>
            <a:ext cx="3024867" cy="523220"/>
          </a:xfrm>
          <a:prstGeom prst="rect">
            <a:avLst/>
          </a:prstGeom>
          <a:noFill/>
        </p:spPr>
        <p:txBody>
          <a:bodyPr wrap="none" rtlCol="0">
            <a:spAutoFit/>
          </a:bodyPr>
          <a:lstStyle/>
          <a:p>
            <a:r>
              <a:rPr lang="en-US" sz="2800" dirty="0"/>
              <a:t>Normalization term</a:t>
            </a:r>
            <a:endParaRPr lang="en-GB" sz="2800" dirty="0"/>
          </a:p>
        </p:txBody>
      </p:sp>
      <p:cxnSp>
        <p:nvCxnSpPr>
          <p:cNvPr id="26" name="Straight Connector 25">
            <a:extLst>
              <a:ext uri="{FF2B5EF4-FFF2-40B4-BE49-F238E27FC236}">
                <a16:creationId xmlns:a16="http://schemas.microsoft.com/office/drawing/2014/main" id="{354F2F22-861D-43CB-8FBB-C88FF7B6312E}"/>
              </a:ext>
            </a:extLst>
          </p:cNvPr>
          <p:cNvCxnSpPr>
            <a:cxnSpLocks/>
          </p:cNvCxnSpPr>
          <p:nvPr/>
        </p:nvCxnSpPr>
        <p:spPr>
          <a:xfrm flipV="1">
            <a:off x="3869851" y="3159903"/>
            <a:ext cx="0" cy="5345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CF1E0DE-D332-49CD-B2C0-2B081B4F0DFA}"/>
                  </a:ext>
                </a:extLst>
              </p:cNvPr>
              <p:cNvSpPr txBox="1"/>
              <p:nvPr/>
            </p:nvSpPr>
            <p:spPr>
              <a:xfrm>
                <a:off x="4350206" y="3042566"/>
                <a:ext cx="6559093" cy="13038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𝑃</m:t>
                      </m:r>
                      <m:d>
                        <m:dPr>
                          <m:ctrlPr>
                            <a:rPr lang="en-US" sz="4000" b="0" i="1" smtClean="0">
                              <a:latin typeface="Cambria Math" panose="02040503050406030204" pitchFamily="18" charset="0"/>
                              <a:ea typeface="Cambria Math" panose="02040503050406030204" pitchFamily="18" charset="0"/>
                            </a:rPr>
                          </m:ctrlPr>
                        </m:dPr>
                        <m:e>
                          <m:r>
                            <a:rPr lang="en-US" sz="4000" b="0" i="1" smtClean="0">
                              <a:latin typeface="Cambria Math" panose="02040503050406030204" pitchFamily="18" charset="0"/>
                              <a:ea typeface="Cambria Math" panose="02040503050406030204" pitchFamily="18" charset="0"/>
                            </a:rPr>
                            <m:t>𝜃</m:t>
                          </m:r>
                        </m:e>
                        <m:e>
                          <m:r>
                            <a:rPr lang="en-US" sz="4000" b="0" i="1" smtClean="0">
                              <a:latin typeface="Cambria Math" panose="02040503050406030204" pitchFamily="18" charset="0"/>
                              <a:ea typeface="Cambria Math" panose="02040503050406030204" pitchFamily="18" charset="0"/>
                            </a:rPr>
                            <m:t>𝐷</m:t>
                          </m:r>
                        </m:e>
                      </m:d>
                      <m:r>
                        <a:rPr lang="en-US" sz="4000" b="0" i="1" smtClean="0">
                          <a:latin typeface="Cambria Math" panose="02040503050406030204" pitchFamily="18" charset="0"/>
                          <a:ea typeface="Cambria Math" panose="02040503050406030204" pitchFamily="18" charset="0"/>
                        </a:rPr>
                        <m:t>=</m:t>
                      </m:r>
                      <m:f>
                        <m:fPr>
                          <m:ctrlPr>
                            <a:rPr lang="en-US" sz="4000" b="0" i="1" smtClean="0">
                              <a:latin typeface="Cambria Math" panose="02040503050406030204" pitchFamily="18" charset="0"/>
                              <a:ea typeface="Cambria Math" panose="02040503050406030204" pitchFamily="18" charset="0"/>
                            </a:rPr>
                          </m:ctrlPr>
                        </m:fPr>
                        <m:num>
                          <m:r>
                            <a:rPr lang="en-US" sz="4000" b="0" i="1" smtClean="0">
                              <a:latin typeface="Cambria Math" panose="02040503050406030204" pitchFamily="18" charset="0"/>
                              <a:ea typeface="Cambria Math" panose="02040503050406030204" pitchFamily="18" charset="0"/>
                            </a:rPr>
                            <m:t>𝑃</m:t>
                          </m:r>
                          <m:d>
                            <m:dPr>
                              <m:ctrlPr>
                                <a:rPr lang="en-US" sz="4000" i="1">
                                  <a:latin typeface="Cambria Math" panose="02040503050406030204" pitchFamily="18" charset="0"/>
                                  <a:ea typeface="Cambria Math" panose="02040503050406030204" pitchFamily="18" charset="0"/>
                                </a:rPr>
                              </m:ctrlPr>
                            </m:dPr>
                            <m:e>
                              <m:r>
                                <a:rPr lang="en-US" sz="4000" b="0" i="1" smtClean="0">
                                  <a:latin typeface="Cambria Math" panose="02040503050406030204" pitchFamily="18" charset="0"/>
                                  <a:ea typeface="Cambria Math" panose="02040503050406030204" pitchFamily="18" charset="0"/>
                                </a:rPr>
                                <m:t>𝐷</m:t>
                              </m:r>
                            </m:e>
                            <m:e>
                              <m:r>
                                <a:rPr lang="en-US" sz="4000" i="1">
                                  <a:latin typeface="Cambria Math" panose="02040503050406030204" pitchFamily="18" charset="0"/>
                                  <a:ea typeface="Cambria Math" panose="02040503050406030204" pitchFamily="18" charset="0"/>
                                </a:rPr>
                                <m:t>𝜃</m:t>
                              </m:r>
                            </m:e>
                          </m:d>
                          <m:r>
                            <a:rPr lang="en-US" sz="4000" b="0" i="1" smtClean="0">
                              <a:latin typeface="Cambria Math" panose="02040503050406030204" pitchFamily="18" charset="0"/>
                              <a:ea typeface="Cambria Math" panose="02040503050406030204" pitchFamily="18" charset="0"/>
                            </a:rPr>
                            <m:t>𝑃</m:t>
                          </m:r>
                          <m:r>
                            <a:rPr lang="en-US" sz="4000" b="0" i="1" smtClean="0">
                              <a:latin typeface="Cambria Math" panose="02040503050406030204" pitchFamily="18" charset="0"/>
                              <a:ea typeface="Cambria Math" panose="02040503050406030204" pitchFamily="18" charset="0"/>
                            </a:rPr>
                            <m:t>(</m:t>
                          </m:r>
                          <m:r>
                            <a:rPr lang="en-US" sz="4000" i="1">
                              <a:latin typeface="Cambria Math" panose="02040503050406030204" pitchFamily="18" charset="0"/>
                              <a:ea typeface="Cambria Math" panose="02040503050406030204" pitchFamily="18" charset="0"/>
                            </a:rPr>
                            <m:t>𝜃</m:t>
                          </m:r>
                          <m:r>
                            <a:rPr lang="en-US" sz="4000" b="0" i="1" smtClean="0">
                              <a:latin typeface="Cambria Math" panose="02040503050406030204" pitchFamily="18" charset="0"/>
                              <a:ea typeface="Cambria Math" panose="02040503050406030204" pitchFamily="18" charset="0"/>
                            </a:rPr>
                            <m:t>)</m:t>
                          </m:r>
                        </m:num>
                        <m:den>
                          <m:r>
                            <a:rPr lang="en-US" sz="4000" b="0" i="1" smtClean="0">
                              <a:latin typeface="Cambria Math" panose="02040503050406030204" pitchFamily="18" charset="0"/>
                              <a:ea typeface="Cambria Math" panose="02040503050406030204" pitchFamily="18" charset="0"/>
                            </a:rPr>
                            <m:t>𝑃</m:t>
                          </m:r>
                          <m:r>
                            <a:rPr lang="en-US" sz="4000" b="0" i="1" smtClean="0">
                              <a:latin typeface="Cambria Math" panose="02040503050406030204" pitchFamily="18" charset="0"/>
                              <a:ea typeface="Cambria Math" panose="02040503050406030204" pitchFamily="18" charset="0"/>
                            </a:rPr>
                            <m:t>(</m:t>
                          </m:r>
                          <m:r>
                            <a:rPr lang="en-US" sz="4000" b="0" i="1" smtClean="0">
                              <a:latin typeface="Cambria Math" panose="02040503050406030204" pitchFamily="18" charset="0"/>
                              <a:ea typeface="Cambria Math" panose="02040503050406030204" pitchFamily="18" charset="0"/>
                            </a:rPr>
                            <m:t>𝐷</m:t>
                          </m:r>
                          <m:r>
                            <a:rPr lang="en-US" sz="4000" b="0" i="1" smtClean="0">
                              <a:latin typeface="Cambria Math" panose="02040503050406030204" pitchFamily="18" charset="0"/>
                              <a:ea typeface="Cambria Math" panose="02040503050406030204" pitchFamily="18" charset="0"/>
                            </a:rPr>
                            <m:t>)</m:t>
                          </m:r>
                        </m:den>
                      </m:f>
                    </m:oMath>
                  </m:oMathPara>
                </a14:m>
                <a:endParaRPr lang="en-GB" sz="4000" dirty="0"/>
              </a:p>
            </p:txBody>
          </p:sp>
        </mc:Choice>
        <mc:Fallback xmlns="">
          <p:sp>
            <p:nvSpPr>
              <p:cNvPr id="3" name="TextBox 2">
                <a:extLst>
                  <a:ext uri="{FF2B5EF4-FFF2-40B4-BE49-F238E27FC236}">
                    <a16:creationId xmlns:a16="http://schemas.microsoft.com/office/drawing/2014/main" id="{8CF1E0DE-D332-49CD-B2C0-2B081B4F0DFA}"/>
                  </a:ext>
                </a:extLst>
              </p:cNvPr>
              <p:cNvSpPr txBox="1">
                <a:spLocks noRot="1" noChangeAspect="1" noMove="1" noResize="1" noEditPoints="1" noAdjustHandles="1" noChangeArrowheads="1" noChangeShapeType="1" noTextEdit="1"/>
              </p:cNvSpPr>
              <p:nvPr/>
            </p:nvSpPr>
            <p:spPr>
              <a:xfrm>
                <a:off x="4350206" y="3042566"/>
                <a:ext cx="6559093" cy="1303818"/>
              </a:xfrm>
              <a:prstGeom prst="rect">
                <a:avLst/>
              </a:prstGeom>
              <a:blipFill>
                <a:blip r:embed="rId3"/>
                <a:stretch>
                  <a:fillRect/>
                </a:stretch>
              </a:blipFill>
            </p:spPr>
            <p:txBody>
              <a:bodyPr/>
              <a:lstStyle/>
              <a:p>
                <a:r>
                  <a:rPr lang="en-GB">
                    <a:noFill/>
                  </a:rPr>
                  <a:t> </a:t>
                </a:r>
              </a:p>
            </p:txBody>
          </p:sp>
        </mc:Fallback>
      </mc:AlternateContent>
      <p:sp>
        <p:nvSpPr>
          <p:cNvPr id="4" name="Oval 3">
            <a:extLst>
              <a:ext uri="{FF2B5EF4-FFF2-40B4-BE49-F238E27FC236}">
                <a16:creationId xmlns:a16="http://schemas.microsoft.com/office/drawing/2014/main" id="{864B4FD5-0E80-43D4-A5C3-E08B3DDF31EF}"/>
              </a:ext>
            </a:extLst>
          </p:cNvPr>
          <p:cNvSpPr/>
          <p:nvPr/>
        </p:nvSpPr>
        <p:spPr>
          <a:xfrm>
            <a:off x="6975155" y="1658447"/>
            <a:ext cx="2145957" cy="552348"/>
          </a:xfrm>
          <a:prstGeom prst="ellipse">
            <a:avLst/>
          </a:prstGeom>
          <a:no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3F8524B4-3F17-4339-B68E-93A99022FF08}"/>
              </a:ext>
            </a:extLst>
          </p:cNvPr>
          <p:cNvSpPr/>
          <p:nvPr/>
        </p:nvSpPr>
        <p:spPr>
          <a:xfrm>
            <a:off x="8463239" y="1657123"/>
            <a:ext cx="2145957" cy="552348"/>
          </a:xfrm>
          <a:prstGeom prst="ellipse">
            <a:avLst/>
          </a:prstGeom>
          <a:no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6C39D60A-1717-4FC3-BDD2-8389E89F3AA9}"/>
              </a:ext>
            </a:extLst>
          </p:cNvPr>
          <p:cNvSpPr/>
          <p:nvPr/>
        </p:nvSpPr>
        <p:spPr>
          <a:xfrm>
            <a:off x="2686470" y="2528879"/>
            <a:ext cx="2301121" cy="610139"/>
          </a:xfrm>
          <a:prstGeom prst="ellipse">
            <a:avLst/>
          </a:prstGeom>
          <a:no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4370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10" grpId="0" animBg="1"/>
      <p:bldP spid="10"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63292-0076-4D80-836B-32583098B0D1}"/>
              </a:ext>
            </a:extLst>
          </p:cNvPr>
          <p:cNvSpPr>
            <a:spLocks noGrp="1"/>
          </p:cNvSpPr>
          <p:nvPr>
            <p:ph type="title"/>
          </p:nvPr>
        </p:nvSpPr>
        <p:spPr/>
        <p:txBody>
          <a:bodyPr/>
          <a:lstStyle/>
          <a:p>
            <a:r>
              <a:rPr lang="en-CA" dirty="0"/>
              <a:t>Understanding check</a:t>
            </a:r>
          </a:p>
        </p:txBody>
      </p:sp>
      <p:sp>
        <p:nvSpPr>
          <p:cNvPr id="3" name="Content Placeholder 2">
            <a:extLst>
              <a:ext uri="{FF2B5EF4-FFF2-40B4-BE49-F238E27FC236}">
                <a16:creationId xmlns:a16="http://schemas.microsoft.com/office/drawing/2014/main" id="{69E3A5A6-AB4A-4E45-AADC-7D8AE2449A48}"/>
              </a:ext>
            </a:extLst>
          </p:cNvPr>
          <p:cNvSpPr>
            <a:spLocks noGrp="1"/>
          </p:cNvSpPr>
          <p:nvPr>
            <p:ph idx="1"/>
          </p:nvPr>
        </p:nvSpPr>
        <p:spPr/>
        <p:txBody>
          <a:bodyPr>
            <a:normAutofit/>
          </a:bodyPr>
          <a:lstStyle/>
          <a:p>
            <a:r>
              <a:rPr lang="en-CA" sz="2800" dirty="0"/>
              <a:t>We decide that something (the data, or the hypothesis) is totally impossible and has probability 0. What’s the problem with this in relation to Bayes theorem?</a:t>
            </a:r>
          </a:p>
        </p:txBody>
      </p:sp>
    </p:spTree>
    <p:extLst>
      <p:ext uri="{BB962C8B-B14F-4D97-AF65-F5344CB8AC3E}">
        <p14:creationId xmlns:p14="http://schemas.microsoft.com/office/powerpoint/2010/main" val="2795415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6AF17-B1EC-48CF-9D69-36155CE4FE54}"/>
              </a:ext>
            </a:extLst>
          </p:cNvPr>
          <p:cNvSpPr>
            <a:spLocks noGrp="1"/>
          </p:cNvSpPr>
          <p:nvPr>
            <p:ph type="title"/>
          </p:nvPr>
        </p:nvSpPr>
        <p:spPr>
          <a:xfrm>
            <a:off x="815452" y="523613"/>
            <a:ext cx="8167468" cy="1188720"/>
          </a:xfrm>
        </p:spPr>
        <p:txBody>
          <a:bodyPr/>
          <a:lstStyle/>
          <a:p>
            <a:r>
              <a:rPr lang="en-US" dirty="0"/>
              <a:t>Bayesian Application</a:t>
            </a:r>
            <a:endParaRPr lang="en-CA" dirty="0"/>
          </a:p>
        </p:txBody>
      </p:sp>
      <p:sp>
        <p:nvSpPr>
          <p:cNvPr id="3" name="TextBox 2">
            <a:extLst>
              <a:ext uri="{FF2B5EF4-FFF2-40B4-BE49-F238E27FC236}">
                <a16:creationId xmlns:a16="http://schemas.microsoft.com/office/drawing/2014/main" id="{A6D7AF06-C687-460D-89BB-68EF0B7E3373}"/>
              </a:ext>
            </a:extLst>
          </p:cNvPr>
          <p:cNvSpPr txBox="1"/>
          <p:nvPr/>
        </p:nvSpPr>
        <p:spPr>
          <a:xfrm>
            <a:off x="747422" y="1882393"/>
            <a:ext cx="9240735" cy="830997"/>
          </a:xfrm>
          <a:prstGeom prst="rect">
            <a:avLst/>
          </a:prstGeom>
          <a:noFill/>
        </p:spPr>
        <p:txBody>
          <a:bodyPr wrap="none" rtlCol="0">
            <a:spAutoFit/>
          </a:bodyPr>
          <a:lstStyle/>
          <a:p>
            <a:r>
              <a:rPr lang="en-US" sz="2400" dirty="0"/>
              <a:t>A new test for a virus is 95% accurate</a:t>
            </a:r>
          </a:p>
          <a:p>
            <a:r>
              <a:rPr lang="en-US" sz="2400" dirty="0"/>
              <a:t>If I </a:t>
            </a:r>
            <a:r>
              <a:rPr lang="en-US" sz="2400" dirty="0">
                <a:solidFill>
                  <a:schemeClr val="accent3">
                    <a:lumMod val="75000"/>
                  </a:schemeClr>
                </a:solidFill>
              </a:rPr>
              <a:t>test positive</a:t>
            </a:r>
            <a:r>
              <a:rPr lang="en-US" sz="2400" dirty="0"/>
              <a:t>, does that mean I have a </a:t>
            </a:r>
            <a:r>
              <a:rPr lang="en-US" sz="2400" dirty="0">
                <a:solidFill>
                  <a:schemeClr val="accent3">
                    <a:lumMod val="75000"/>
                  </a:schemeClr>
                </a:solidFill>
              </a:rPr>
              <a:t>95% chance of having the virus? </a:t>
            </a:r>
            <a:endParaRPr lang="en-CA" sz="2400" dirty="0">
              <a:solidFill>
                <a:schemeClr val="accent3">
                  <a:lumMod val="75000"/>
                </a:schemeClr>
              </a:solidFill>
            </a:endParaRPr>
          </a:p>
        </p:txBody>
      </p:sp>
      <p:cxnSp>
        <p:nvCxnSpPr>
          <p:cNvPr id="6" name="Straight Arrow Connector 5">
            <a:extLst>
              <a:ext uri="{FF2B5EF4-FFF2-40B4-BE49-F238E27FC236}">
                <a16:creationId xmlns:a16="http://schemas.microsoft.com/office/drawing/2014/main" id="{E3B35C7B-5F9F-49D2-9D9B-2036B237E1DC}"/>
              </a:ext>
            </a:extLst>
          </p:cNvPr>
          <p:cNvCxnSpPr>
            <a:cxnSpLocks/>
          </p:cNvCxnSpPr>
          <p:nvPr/>
        </p:nvCxnSpPr>
        <p:spPr>
          <a:xfrm flipV="1">
            <a:off x="7006281" y="3919921"/>
            <a:ext cx="0" cy="6978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805CC0A-AE2C-494B-B9C6-48481FB9F9EC}"/>
              </a:ext>
            </a:extLst>
          </p:cNvPr>
          <p:cNvCxnSpPr>
            <a:cxnSpLocks/>
          </p:cNvCxnSpPr>
          <p:nvPr/>
        </p:nvCxnSpPr>
        <p:spPr>
          <a:xfrm flipV="1">
            <a:off x="9035470" y="3929711"/>
            <a:ext cx="0" cy="6880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F961DFF-58B4-4053-96F5-76C0154999E4}"/>
              </a:ext>
            </a:extLst>
          </p:cNvPr>
          <p:cNvCxnSpPr>
            <a:cxnSpLocks/>
          </p:cNvCxnSpPr>
          <p:nvPr/>
        </p:nvCxnSpPr>
        <p:spPr>
          <a:xfrm>
            <a:off x="3208874" y="5362501"/>
            <a:ext cx="111774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2F1D671-E018-4105-8337-A3491591F77B}"/>
              </a:ext>
            </a:extLst>
          </p:cNvPr>
          <p:cNvCxnSpPr>
            <a:cxnSpLocks/>
          </p:cNvCxnSpPr>
          <p:nvPr/>
        </p:nvCxnSpPr>
        <p:spPr>
          <a:xfrm flipV="1">
            <a:off x="3208874" y="4827929"/>
            <a:ext cx="0" cy="5345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5EDC515-C540-4F81-A6EA-ACF333C81CE6}"/>
                  </a:ext>
                </a:extLst>
              </p:cNvPr>
              <p:cNvSpPr txBox="1"/>
              <p:nvPr/>
            </p:nvSpPr>
            <p:spPr>
              <a:xfrm>
                <a:off x="3689229" y="4710592"/>
                <a:ext cx="6559093" cy="131875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𝑃</m:t>
                      </m:r>
                      <m:d>
                        <m:dPr>
                          <m:ctrlPr>
                            <a:rPr lang="en-US" sz="4000" b="0" i="1" smtClean="0">
                              <a:latin typeface="Cambria Math" panose="02040503050406030204" pitchFamily="18" charset="0"/>
                              <a:ea typeface="Cambria Math" panose="02040503050406030204" pitchFamily="18" charset="0"/>
                            </a:rPr>
                          </m:ctrlPr>
                        </m:dPr>
                        <m:e>
                          <m:r>
                            <a:rPr lang="en-US" sz="4000" b="0" i="1" smtClean="0">
                              <a:latin typeface="Cambria Math" panose="02040503050406030204" pitchFamily="18" charset="0"/>
                              <a:ea typeface="Cambria Math" panose="02040503050406030204" pitchFamily="18" charset="0"/>
                            </a:rPr>
                            <m:t>𝑉</m:t>
                          </m:r>
                        </m:e>
                        <m:e>
                          <m:r>
                            <a:rPr lang="en-US" sz="4000" b="0" i="1" smtClean="0">
                              <a:latin typeface="Cambria Math" panose="02040503050406030204" pitchFamily="18" charset="0"/>
                              <a:ea typeface="Cambria Math" panose="02040503050406030204" pitchFamily="18" charset="0"/>
                            </a:rPr>
                            <m:t>+</m:t>
                          </m:r>
                        </m:e>
                      </m:d>
                      <m:r>
                        <a:rPr lang="en-US" sz="4000" b="0" i="1" smtClean="0">
                          <a:latin typeface="Cambria Math" panose="02040503050406030204" pitchFamily="18" charset="0"/>
                          <a:ea typeface="Cambria Math" panose="02040503050406030204" pitchFamily="18" charset="0"/>
                        </a:rPr>
                        <m:t>=</m:t>
                      </m:r>
                      <m:f>
                        <m:fPr>
                          <m:ctrlPr>
                            <a:rPr lang="en-US" sz="4000" b="0" i="1" smtClean="0">
                              <a:latin typeface="Cambria Math" panose="02040503050406030204" pitchFamily="18" charset="0"/>
                              <a:ea typeface="Cambria Math" panose="02040503050406030204" pitchFamily="18" charset="0"/>
                            </a:rPr>
                          </m:ctrlPr>
                        </m:fPr>
                        <m:num>
                          <m:r>
                            <a:rPr lang="en-US" sz="4000" b="0" i="1" smtClean="0">
                              <a:latin typeface="Cambria Math" panose="02040503050406030204" pitchFamily="18" charset="0"/>
                              <a:ea typeface="Cambria Math" panose="02040503050406030204" pitchFamily="18" charset="0"/>
                            </a:rPr>
                            <m:t>𝑃</m:t>
                          </m:r>
                          <m:d>
                            <m:dPr>
                              <m:ctrlPr>
                                <a:rPr lang="en-US" sz="4000" i="1">
                                  <a:latin typeface="Cambria Math" panose="02040503050406030204" pitchFamily="18" charset="0"/>
                                  <a:ea typeface="Cambria Math" panose="02040503050406030204" pitchFamily="18" charset="0"/>
                                </a:rPr>
                              </m:ctrlPr>
                            </m:dPr>
                            <m:e>
                              <m:r>
                                <a:rPr lang="en-US" sz="4000" b="0" i="1" smtClean="0">
                                  <a:latin typeface="Cambria Math" panose="02040503050406030204" pitchFamily="18" charset="0"/>
                                  <a:ea typeface="Cambria Math" panose="02040503050406030204" pitchFamily="18" charset="0"/>
                                </a:rPr>
                                <m:t>+</m:t>
                              </m:r>
                            </m:e>
                            <m:e>
                              <m:r>
                                <a:rPr lang="en-US" sz="4000" b="0" i="1" smtClean="0">
                                  <a:latin typeface="Cambria Math" panose="02040503050406030204" pitchFamily="18" charset="0"/>
                                  <a:ea typeface="Cambria Math" panose="02040503050406030204" pitchFamily="18" charset="0"/>
                                </a:rPr>
                                <m:t>𝑉</m:t>
                              </m:r>
                            </m:e>
                          </m:d>
                          <m:r>
                            <a:rPr lang="en-US" sz="4000" b="0" i="1" smtClean="0">
                              <a:latin typeface="Cambria Math" panose="02040503050406030204" pitchFamily="18" charset="0"/>
                              <a:ea typeface="Cambria Math" panose="02040503050406030204" pitchFamily="18" charset="0"/>
                            </a:rPr>
                            <m:t>𝑃</m:t>
                          </m:r>
                          <m:r>
                            <a:rPr lang="en-US" sz="4000" b="0" i="1" smtClean="0">
                              <a:latin typeface="Cambria Math" panose="02040503050406030204" pitchFamily="18" charset="0"/>
                              <a:ea typeface="Cambria Math" panose="02040503050406030204" pitchFamily="18" charset="0"/>
                            </a:rPr>
                            <m:t>(</m:t>
                          </m:r>
                          <m:r>
                            <a:rPr lang="en-US" sz="4000" b="0" i="1" smtClean="0">
                              <a:latin typeface="Cambria Math" panose="02040503050406030204" pitchFamily="18" charset="0"/>
                              <a:ea typeface="Cambria Math" panose="02040503050406030204" pitchFamily="18" charset="0"/>
                            </a:rPr>
                            <m:t>𝑉</m:t>
                          </m:r>
                          <m:r>
                            <a:rPr lang="en-US" sz="4000" b="0" i="1" smtClean="0">
                              <a:latin typeface="Cambria Math" panose="02040503050406030204" pitchFamily="18" charset="0"/>
                              <a:ea typeface="Cambria Math" panose="02040503050406030204" pitchFamily="18" charset="0"/>
                            </a:rPr>
                            <m:t>)</m:t>
                          </m:r>
                        </m:num>
                        <m:den>
                          <m:r>
                            <a:rPr lang="en-US" sz="4000" b="0" i="1" smtClean="0">
                              <a:latin typeface="Cambria Math" panose="02040503050406030204" pitchFamily="18" charset="0"/>
                              <a:ea typeface="Cambria Math" panose="02040503050406030204" pitchFamily="18" charset="0"/>
                            </a:rPr>
                            <m:t>𝑃</m:t>
                          </m:r>
                          <m:r>
                            <a:rPr lang="en-US" sz="4000" b="0" i="1" smtClean="0">
                              <a:latin typeface="Cambria Math" panose="02040503050406030204" pitchFamily="18" charset="0"/>
                              <a:ea typeface="Cambria Math" panose="02040503050406030204" pitchFamily="18" charset="0"/>
                            </a:rPr>
                            <m:t>(+)</m:t>
                          </m:r>
                        </m:den>
                      </m:f>
                    </m:oMath>
                  </m:oMathPara>
                </a14:m>
                <a:endParaRPr lang="en-GB" sz="4000" dirty="0"/>
              </a:p>
            </p:txBody>
          </p:sp>
        </mc:Choice>
        <mc:Fallback xmlns="">
          <p:sp>
            <p:nvSpPr>
              <p:cNvPr id="10" name="TextBox 9">
                <a:extLst>
                  <a:ext uri="{FF2B5EF4-FFF2-40B4-BE49-F238E27FC236}">
                    <a16:creationId xmlns:a16="http://schemas.microsoft.com/office/drawing/2014/main" id="{45EDC515-C540-4F81-A6EA-ACF333C81CE6}"/>
                  </a:ext>
                </a:extLst>
              </p:cNvPr>
              <p:cNvSpPr txBox="1">
                <a:spLocks noRot="1" noChangeAspect="1" noMove="1" noResize="1" noEditPoints="1" noAdjustHandles="1" noChangeArrowheads="1" noChangeShapeType="1" noTextEdit="1"/>
              </p:cNvSpPr>
              <p:nvPr/>
            </p:nvSpPr>
            <p:spPr>
              <a:xfrm>
                <a:off x="3689229" y="4710592"/>
                <a:ext cx="6559093" cy="1318759"/>
              </a:xfrm>
              <a:prstGeom prst="rect">
                <a:avLst/>
              </a:prstGeom>
              <a:blipFill>
                <a:blip r:embed="rId3"/>
                <a:stretch>
                  <a:fillRect/>
                </a:stretch>
              </a:blipFill>
            </p:spPr>
            <p:txBody>
              <a:bodyPr/>
              <a:lstStyle/>
              <a:p>
                <a:r>
                  <a:rPr lang="en-CA">
                    <a:noFill/>
                  </a:rPr>
                  <a:t> </a:t>
                </a:r>
              </a:p>
            </p:txBody>
          </p:sp>
        </mc:Fallback>
      </mc:AlternateContent>
      <p:sp>
        <p:nvSpPr>
          <p:cNvPr id="11" name="TextBox 10">
            <a:extLst>
              <a:ext uri="{FF2B5EF4-FFF2-40B4-BE49-F238E27FC236}">
                <a16:creationId xmlns:a16="http://schemas.microsoft.com/office/drawing/2014/main" id="{36C7D612-AAD9-4605-9A8C-87F694E6AA13}"/>
              </a:ext>
            </a:extLst>
          </p:cNvPr>
          <p:cNvSpPr txBox="1"/>
          <p:nvPr/>
        </p:nvSpPr>
        <p:spPr>
          <a:xfrm>
            <a:off x="8269795" y="3197739"/>
            <a:ext cx="3114985" cy="646331"/>
          </a:xfrm>
          <a:prstGeom prst="rect">
            <a:avLst/>
          </a:prstGeom>
          <a:noFill/>
        </p:spPr>
        <p:txBody>
          <a:bodyPr wrap="square" rtlCol="0">
            <a:spAutoFit/>
          </a:bodyPr>
          <a:lstStyle/>
          <a:p>
            <a:r>
              <a:rPr lang="en-US" dirty="0"/>
              <a:t>Proportion of entire population who has the virus (~1%)</a:t>
            </a:r>
            <a:endParaRPr lang="en-CA" dirty="0"/>
          </a:p>
        </p:txBody>
      </p:sp>
      <p:sp>
        <p:nvSpPr>
          <p:cNvPr id="13" name="TextBox 12">
            <a:extLst>
              <a:ext uri="{FF2B5EF4-FFF2-40B4-BE49-F238E27FC236}">
                <a16:creationId xmlns:a16="http://schemas.microsoft.com/office/drawing/2014/main" id="{C2A6C56F-F055-420A-AF0C-A2BF7F52C06C}"/>
              </a:ext>
            </a:extLst>
          </p:cNvPr>
          <p:cNvSpPr txBox="1"/>
          <p:nvPr/>
        </p:nvSpPr>
        <p:spPr>
          <a:xfrm>
            <a:off x="5154811" y="3197739"/>
            <a:ext cx="2974306" cy="646331"/>
          </a:xfrm>
          <a:prstGeom prst="rect">
            <a:avLst/>
          </a:prstGeom>
          <a:noFill/>
        </p:spPr>
        <p:txBody>
          <a:bodyPr wrap="square" rtlCol="0">
            <a:spAutoFit/>
          </a:bodyPr>
          <a:lstStyle/>
          <a:p>
            <a:r>
              <a:rPr lang="en-US" dirty="0"/>
              <a:t>Probability of testing positive given that you have the virus</a:t>
            </a:r>
            <a:endParaRPr lang="en-CA" dirty="0"/>
          </a:p>
        </p:txBody>
      </p:sp>
      <p:sp>
        <p:nvSpPr>
          <p:cNvPr id="15" name="TextBox 14">
            <a:extLst>
              <a:ext uri="{FF2B5EF4-FFF2-40B4-BE49-F238E27FC236}">
                <a16:creationId xmlns:a16="http://schemas.microsoft.com/office/drawing/2014/main" id="{F9ACF4C4-18E7-42D1-80C0-1A9C8B171081}"/>
              </a:ext>
            </a:extLst>
          </p:cNvPr>
          <p:cNvSpPr txBox="1"/>
          <p:nvPr/>
        </p:nvSpPr>
        <p:spPr>
          <a:xfrm>
            <a:off x="1850578" y="4115763"/>
            <a:ext cx="2974306" cy="646331"/>
          </a:xfrm>
          <a:prstGeom prst="rect">
            <a:avLst/>
          </a:prstGeom>
          <a:noFill/>
        </p:spPr>
        <p:txBody>
          <a:bodyPr wrap="square" rtlCol="0">
            <a:spAutoFit/>
          </a:bodyPr>
          <a:lstStyle/>
          <a:p>
            <a:r>
              <a:rPr lang="en-US" dirty="0"/>
              <a:t>Probability of having the virus given that you tested positive</a:t>
            </a:r>
            <a:endParaRPr lang="en-CA"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0CE7D32-F75E-4DF9-92C7-0B018E909CCB}"/>
                  </a:ext>
                </a:extLst>
              </p:cNvPr>
              <p:cNvSpPr txBox="1"/>
              <p:nvPr/>
            </p:nvSpPr>
            <p:spPr>
              <a:xfrm>
                <a:off x="2280447" y="4203600"/>
                <a:ext cx="8469817" cy="118282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4000" b="1" i="1" smtClean="0">
                          <a:solidFill>
                            <a:schemeClr val="accent3">
                              <a:lumMod val="75000"/>
                            </a:schemeClr>
                          </a:solidFill>
                          <a:latin typeface="Cambria Math" panose="02040503050406030204" pitchFamily="18" charset="0"/>
                        </a:rPr>
                        <m:t>𝟎</m:t>
                      </m:r>
                      <m:r>
                        <a:rPr lang="en-US" sz="4000" b="1" i="1" smtClean="0">
                          <a:solidFill>
                            <a:schemeClr val="accent3">
                              <a:lumMod val="75000"/>
                            </a:schemeClr>
                          </a:solidFill>
                          <a:latin typeface="Cambria Math" panose="02040503050406030204" pitchFamily="18" charset="0"/>
                        </a:rPr>
                        <m:t>.</m:t>
                      </m:r>
                      <m:r>
                        <a:rPr lang="en-US" sz="4000" b="1" i="1" smtClean="0">
                          <a:solidFill>
                            <a:schemeClr val="accent3">
                              <a:lumMod val="75000"/>
                            </a:schemeClr>
                          </a:solidFill>
                          <a:latin typeface="Cambria Math" panose="02040503050406030204" pitchFamily="18" charset="0"/>
                        </a:rPr>
                        <m:t>𝟏𝟔</m:t>
                      </m:r>
                      <m:r>
                        <a:rPr lang="en-US" sz="4000" b="0" i="1" smtClean="0">
                          <a:latin typeface="Cambria Math" panose="02040503050406030204" pitchFamily="18" charset="0"/>
                          <a:ea typeface="Cambria Math" panose="02040503050406030204" pitchFamily="18" charset="0"/>
                        </a:rPr>
                        <m:t>=</m:t>
                      </m:r>
                      <m:f>
                        <m:fPr>
                          <m:ctrlPr>
                            <a:rPr lang="en-US" sz="4000" b="0" i="1" smtClean="0">
                              <a:latin typeface="Cambria Math" panose="02040503050406030204" pitchFamily="18" charset="0"/>
                              <a:ea typeface="Cambria Math" panose="02040503050406030204" pitchFamily="18" charset="0"/>
                            </a:rPr>
                          </m:ctrlPr>
                        </m:fPr>
                        <m:num>
                          <m:r>
                            <a:rPr lang="en-US" sz="4000" b="0" i="1" smtClean="0">
                              <a:latin typeface="Cambria Math" panose="02040503050406030204" pitchFamily="18" charset="0"/>
                              <a:ea typeface="Cambria Math" panose="02040503050406030204" pitchFamily="18" charset="0"/>
                            </a:rPr>
                            <m:t>(0.95)</m:t>
                          </m:r>
                          <m:r>
                            <a:rPr lang="en-US" sz="4000" i="1" smtClean="0">
                              <a:latin typeface="Cambria Math" panose="02040503050406030204" pitchFamily="18" charset="0"/>
                              <a:ea typeface="Cambria Math" panose="02040503050406030204" pitchFamily="18" charset="0"/>
                            </a:rPr>
                            <m:t> </m:t>
                          </m:r>
                          <m:r>
                            <a:rPr lang="en-US" sz="4000" b="0" i="1" smtClean="0">
                              <a:latin typeface="Cambria Math" panose="02040503050406030204" pitchFamily="18" charset="0"/>
                              <a:ea typeface="Cambria Math" panose="02040503050406030204" pitchFamily="18" charset="0"/>
                            </a:rPr>
                            <m:t>(0.01)</m:t>
                          </m:r>
                        </m:num>
                        <m:den>
                          <m:r>
                            <a:rPr lang="en-US" sz="4000" b="0" i="1" smtClean="0">
                              <a:latin typeface="Cambria Math" panose="02040503050406030204" pitchFamily="18" charset="0"/>
                              <a:ea typeface="Cambria Math" panose="02040503050406030204" pitchFamily="18" charset="0"/>
                            </a:rPr>
                            <m:t>0.01∗0.95+0.99∗0.05</m:t>
                          </m:r>
                        </m:den>
                      </m:f>
                    </m:oMath>
                  </m:oMathPara>
                </a14:m>
                <a:endParaRPr lang="en-GB" sz="4000" dirty="0"/>
              </a:p>
            </p:txBody>
          </p:sp>
        </mc:Choice>
        <mc:Fallback xmlns="">
          <p:sp>
            <p:nvSpPr>
              <p:cNvPr id="17" name="TextBox 16">
                <a:extLst>
                  <a:ext uri="{FF2B5EF4-FFF2-40B4-BE49-F238E27FC236}">
                    <a16:creationId xmlns:a16="http://schemas.microsoft.com/office/drawing/2014/main" id="{A0CE7D32-F75E-4DF9-92C7-0B018E909CCB}"/>
                  </a:ext>
                </a:extLst>
              </p:cNvPr>
              <p:cNvSpPr txBox="1">
                <a:spLocks noRot="1" noChangeAspect="1" noMove="1" noResize="1" noEditPoints="1" noAdjustHandles="1" noChangeArrowheads="1" noChangeShapeType="1" noTextEdit="1"/>
              </p:cNvSpPr>
              <p:nvPr/>
            </p:nvSpPr>
            <p:spPr>
              <a:xfrm>
                <a:off x="2280447" y="4203600"/>
                <a:ext cx="8469817" cy="1182824"/>
              </a:xfrm>
              <a:prstGeom prst="rect">
                <a:avLst/>
              </a:prstGeom>
              <a:blipFill>
                <a:blip r:embed="rId4"/>
                <a:stretch>
                  <a:fillRect/>
                </a:stretch>
              </a:blipFill>
            </p:spPr>
            <p:txBody>
              <a:bodyPr/>
              <a:lstStyle/>
              <a:p>
                <a:r>
                  <a:rPr lang="en-CA">
                    <a:noFill/>
                  </a:rPr>
                  <a:t> </a:t>
                </a:r>
              </a:p>
            </p:txBody>
          </p:sp>
        </mc:Fallback>
      </mc:AlternateContent>
      <p:pic>
        <p:nvPicPr>
          <p:cNvPr id="1026" name="Picture 2" descr="Pin di YOMEQUEDOENCASA">
            <a:extLst>
              <a:ext uri="{FF2B5EF4-FFF2-40B4-BE49-F238E27FC236}">
                <a16:creationId xmlns:a16="http://schemas.microsoft.com/office/drawing/2014/main" id="{855CFD38-EA7B-4134-86DD-D04D1267C639}"/>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883776" y="76080"/>
            <a:ext cx="3122987" cy="2083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133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0"/>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9"/>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6"/>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7"/>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1"/>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3"/>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5"/>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8"/>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1" grpId="0"/>
      <p:bldP spid="11" grpId="1"/>
      <p:bldP spid="13" grpId="0"/>
      <p:bldP spid="13" grpId="1"/>
      <p:bldP spid="15" grpId="0"/>
      <p:bldP spid="15" grpId="1"/>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BE21238-F100-4D51-96CF-237A22FEC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9191" y="3614905"/>
            <a:ext cx="3625370" cy="2028577"/>
          </a:xfrm>
          <a:prstGeom prst="rect">
            <a:avLst/>
          </a:prstGeom>
        </p:spPr>
      </p:pic>
      <p:pic>
        <p:nvPicPr>
          <p:cNvPr id="15" name="Picture 14">
            <a:extLst>
              <a:ext uri="{FF2B5EF4-FFF2-40B4-BE49-F238E27FC236}">
                <a16:creationId xmlns:a16="http://schemas.microsoft.com/office/drawing/2014/main" id="{B739F2E8-8860-4CD0-A574-1288B70D07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823" y="3610253"/>
            <a:ext cx="3625370" cy="2033229"/>
          </a:xfrm>
          <a:prstGeom prst="rect">
            <a:avLst/>
          </a:prstGeom>
        </p:spPr>
      </p:pic>
      <p:pic>
        <p:nvPicPr>
          <p:cNvPr id="17" name="Picture 16">
            <a:extLst>
              <a:ext uri="{FF2B5EF4-FFF2-40B4-BE49-F238E27FC236}">
                <a16:creationId xmlns:a16="http://schemas.microsoft.com/office/drawing/2014/main" id="{4F12FD8B-EC5A-4716-9751-2C844C4221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47007" y="3610253"/>
            <a:ext cx="3625370" cy="2033229"/>
          </a:xfrm>
          <a:prstGeom prst="rect">
            <a:avLst/>
          </a:prstGeom>
        </p:spPr>
      </p:pic>
      <p:sp>
        <p:nvSpPr>
          <p:cNvPr id="2" name="TextBox 1">
            <a:extLst>
              <a:ext uri="{FF2B5EF4-FFF2-40B4-BE49-F238E27FC236}">
                <a16:creationId xmlns:a16="http://schemas.microsoft.com/office/drawing/2014/main" id="{7CE8E4E7-013E-467A-892A-1ED9FE9A7778}"/>
              </a:ext>
            </a:extLst>
          </p:cNvPr>
          <p:cNvSpPr txBox="1"/>
          <p:nvPr/>
        </p:nvSpPr>
        <p:spPr>
          <a:xfrm>
            <a:off x="604967" y="3267581"/>
            <a:ext cx="3797945" cy="307777"/>
          </a:xfrm>
          <a:prstGeom prst="rect">
            <a:avLst/>
          </a:prstGeom>
          <a:noFill/>
        </p:spPr>
        <p:txBody>
          <a:bodyPr wrap="square" rtlCol="0">
            <a:spAutoFit/>
          </a:bodyPr>
          <a:lstStyle/>
          <a:p>
            <a:r>
              <a:rPr lang="en-US" sz="1400" b="1" dirty="0"/>
              <a:t>a. Strong informative prior, weak evidence</a:t>
            </a:r>
            <a:endParaRPr lang="en-GB" sz="1400" b="1" dirty="0"/>
          </a:p>
        </p:txBody>
      </p:sp>
      <p:sp>
        <p:nvSpPr>
          <p:cNvPr id="3" name="TextBox 2">
            <a:extLst>
              <a:ext uri="{FF2B5EF4-FFF2-40B4-BE49-F238E27FC236}">
                <a16:creationId xmlns:a16="http://schemas.microsoft.com/office/drawing/2014/main" id="{C35D1BAE-C42B-4192-BD86-2D53180AB3AE}"/>
              </a:ext>
            </a:extLst>
          </p:cNvPr>
          <p:cNvSpPr txBox="1"/>
          <p:nvPr/>
        </p:nvSpPr>
        <p:spPr>
          <a:xfrm>
            <a:off x="4682247" y="3247747"/>
            <a:ext cx="2827505" cy="338554"/>
          </a:xfrm>
          <a:prstGeom prst="rect">
            <a:avLst/>
          </a:prstGeom>
          <a:noFill/>
        </p:spPr>
        <p:txBody>
          <a:bodyPr wrap="none" rtlCol="0">
            <a:spAutoFit/>
          </a:bodyPr>
          <a:lstStyle/>
          <a:p>
            <a:r>
              <a:rPr lang="en-US" sz="1400" b="1" dirty="0"/>
              <a:t>b. Uniform</a:t>
            </a:r>
            <a:r>
              <a:rPr lang="en-US" sz="1600" b="1" dirty="0"/>
              <a:t> </a:t>
            </a:r>
            <a:r>
              <a:rPr lang="en-US" sz="1400" b="1" dirty="0"/>
              <a:t>prior, weak evidence</a:t>
            </a:r>
            <a:endParaRPr lang="en-GB" sz="1600" b="1" dirty="0"/>
          </a:p>
        </p:txBody>
      </p:sp>
      <p:sp>
        <p:nvSpPr>
          <p:cNvPr id="4" name="TextBox 3">
            <a:extLst>
              <a:ext uri="{FF2B5EF4-FFF2-40B4-BE49-F238E27FC236}">
                <a16:creationId xmlns:a16="http://schemas.microsoft.com/office/drawing/2014/main" id="{9C214474-0B50-4A07-B1FD-5B800BC3AA39}"/>
              </a:ext>
            </a:extLst>
          </p:cNvPr>
          <p:cNvSpPr txBox="1"/>
          <p:nvPr/>
        </p:nvSpPr>
        <p:spPr>
          <a:xfrm>
            <a:off x="8169685" y="3239130"/>
            <a:ext cx="3124381" cy="338554"/>
          </a:xfrm>
          <a:prstGeom prst="rect">
            <a:avLst/>
          </a:prstGeom>
          <a:noFill/>
        </p:spPr>
        <p:txBody>
          <a:bodyPr wrap="none" rtlCol="0">
            <a:spAutoFit/>
          </a:bodyPr>
          <a:lstStyle/>
          <a:p>
            <a:r>
              <a:rPr lang="en-US" sz="1400" b="1" dirty="0"/>
              <a:t>c. Strong</a:t>
            </a:r>
            <a:r>
              <a:rPr lang="en-US" sz="1600" b="1" dirty="0"/>
              <a:t> </a:t>
            </a:r>
            <a:r>
              <a:rPr lang="en-US" sz="1400" b="1" dirty="0"/>
              <a:t>prior and strong evidence</a:t>
            </a:r>
            <a:endParaRPr lang="en-GB" sz="1600" b="1" dirty="0"/>
          </a:p>
        </p:txBody>
      </p:sp>
      <p:sp>
        <p:nvSpPr>
          <p:cNvPr id="11" name="Title 1">
            <a:extLst>
              <a:ext uri="{FF2B5EF4-FFF2-40B4-BE49-F238E27FC236}">
                <a16:creationId xmlns:a16="http://schemas.microsoft.com/office/drawing/2014/main" id="{345FA1EB-9C05-492F-8C5A-EAE495329A18}"/>
              </a:ext>
            </a:extLst>
          </p:cNvPr>
          <p:cNvSpPr>
            <a:spLocks noGrp="1"/>
          </p:cNvSpPr>
          <p:nvPr>
            <p:ph type="title"/>
          </p:nvPr>
        </p:nvSpPr>
        <p:spPr>
          <a:xfrm>
            <a:off x="828675" y="748030"/>
            <a:ext cx="10515600" cy="1046984"/>
          </a:xfrm>
        </p:spPr>
        <p:txBody>
          <a:bodyPr>
            <a:normAutofit/>
          </a:bodyPr>
          <a:lstStyle/>
          <a:p>
            <a:r>
              <a:rPr lang="en-US" dirty="0">
                <a:solidFill>
                  <a:schemeClr val="tx2">
                    <a:lumMod val="75000"/>
                  </a:schemeClr>
                </a:solidFill>
              </a:rPr>
              <a:t>Relationships between distributions:</a:t>
            </a:r>
            <a:endParaRPr lang="en-GB" dirty="0">
              <a:solidFill>
                <a:schemeClr val="tx2">
                  <a:lumMod val="75000"/>
                </a:schemeClr>
              </a:solidFill>
            </a:endParaRPr>
          </a:p>
        </p:txBody>
      </p:sp>
      <p:sp>
        <p:nvSpPr>
          <p:cNvPr id="5" name="TextBox 4">
            <a:extLst>
              <a:ext uri="{FF2B5EF4-FFF2-40B4-BE49-F238E27FC236}">
                <a16:creationId xmlns:a16="http://schemas.microsoft.com/office/drawing/2014/main" id="{B29BBAA9-A654-4154-84EE-DC947296146C}"/>
              </a:ext>
            </a:extLst>
          </p:cNvPr>
          <p:cNvSpPr txBox="1"/>
          <p:nvPr/>
        </p:nvSpPr>
        <p:spPr>
          <a:xfrm>
            <a:off x="574823" y="2515594"/>
            <a:ext cx="9287023" cy="646331"/>
          </a:xfrm>
          <a:prstGeom prst="rect">
            <a:avLst/>
          </a:prstGeom>
          <a:noFill/>
        </p:spPr>
        <p:txBody>
          <a:bodyPr wrap="square" rtlCol="0">
            <a:spAutoFit/>
          </a:bodyPr>
          <a:lstStyle/>
          <a:p>
            <a:r>
              <a:rPr lang="en-US" b="1" i="1" dirty="0"/>
              <a:t>Figure 1.</a:t>
            </a:r>
            <a:endParaRPr lang="en-US" b="1" i="1" baseline="30000" dirty="0"/>
          </a:p>
          <a:p>
            <a:r>
              <a:rPr lang="en-US" sz="1600" dirty="0"/>
              <a:t>Visualizations in changes in the posterior distribution as the result of different prior and likelihood strengths</a:t>
            </a:r>
            <a:r>
              <a:rPr lang="en-US" sz="1600" baseline="30000" dirty="0"/>
              <a:t>2</a:t>
            </a:r>
            <a:r>
              <a:rPr lang="en-US" sz="1600" dirty="0"/>
              <a:t> </a:t>
            </a:r>
            <a:r>
              <a:rPr lang="en-US" dirty="0"/>
              <a:t> </a:t>
            </a:r>
            <a:endParaRPr lang="en-GB" dirty="0"/>
          </a:p>
        </p:txBody>
      </p:sp>
      <p:sp>
        <p:nvSpPr>
          <p:cNvPr id="6" name="Rectangle 5">
            <a:extLst>
              <a:ext uri="{FF2B5EF4-FFF2-40B4-BE49-F238E27FC236}">
                <a16:creationId xmlns:a16="http://schemas.microsoft.com/office/drawing/2014/main" id="{5B165D44-4A73-4883-904C-B575B5F0E6E0}"/>
              </a:ext>
            </a:extLst>
          </p:cNvPr>
          <p:cNvSpPr/>
          <p:nvPr/>
        </p:nvSpPr>
        <p:spPr>
          <a:xfrm>
            <a:off x="491977" y="2409937"/>
            <a:ext cx="11208046" cy="3505088"/>
          </a:xfrm>
          <a:prstGeom prst="rect">
            <a:avLst/>
          </a:prstGeom>
          <a:noFill/>
          <a:ln>
            <a:solidFill>
              <a:srgbClr val="40404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BEC30E11-77A6-43F4-90B4-79F055B37BD1}"/>
              </a:ext>
            </a:extLst>
          </p:cNvPr>
          <p:cNvSpPr txBox="1"/>
          <p:nvPr/>
        </p:nvSpPr>
        <p:spPr>
          <a:xfrm>
            <a:off x="9017000" y="6184900"/>
            <a:ext cx="2680542" cy="369332"/>
          </a:xfrm>
          <a:prstGeom prst="rect">
            <a:avLst/>
          </a:prstGeom>
          <a:noFill/>
        </p:spPr>
        <p:txBody>
          <a:bodyPr wrap="none" rtlCol="0">
            <a:spAutoFit/>
          </a:bodyPr>
          <a:lstStyle/>
          <a:p>
            <a:r>
              <a:rPr lang="en-US" b="0" i="0" baseline="30000" dirty="0">
                <a:solidFill>
                  <a:srgbClr val="333333"/>
                </a:solidFill>
                <a:effectLst/>
                <a:latin typeface="arial" panose="020B0604020202020204" pitchFamily="34" charset="0"/>
              </a:rPr>
              <a:t>2</a:t>
            </a:r>
            <a:r>
              <a:rPr lang="sv-SE" b="0" i="0" dirty="0">
                <a:solidFill>
                  <a:srgbClr val="333333"/>
                </a:solidFill>
                <a:effectLst/>
                <a:latin typeface="arial" panose="020B0604020202020204" pitchFamily="34" charset="0"/>
              </a:rPr>
              <a:t>StataCorp (2016, 3:00)</a:t>
            </a:r>
            <a:endParaRPr lang="en-US" sz="1800" baseline="30000" dirty="0"/>
          </a:p>
        </p:txBody>
      </p:sp>
    </p:spTree>
    <p:extLst>
      <p:ext uri="{BB962C8B-B14F-4D97-AF65-F5344CB8AC3E}">
        <p14:creationId xmlns:p14="http://schemas.microsoft.com/office/powerpoint/2010/main" val="426118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63292-0076-4D80-836B-32583098B0D1}"/>
              </a:ext>
            </a:extLst>
          </p:cNvPr>
          <p:cNvSpPr>
            <a:spLocks noGrp="1"/>
          </p:cNvSpPr>
          <p:nvPr>
            <p:ph type="title"/>
          </p:nvPr>
        </p:nvSpPr>
        <p:spPr/>
        <p:txBody>
          <a:bodyPr/>
          <a:lstStyle/>
          <a:p>
            <a:r>
              <a:rPr lang="en-CA" dirty="0"/>
              <a:t>Understanding check</a:t>
            </a:r>
          </a:p>
        </p:txBody>
      </p:sp>
      <p:sp>
        <p:nvSpPr>
          <p:cNvPr id="3" name="Content Placeholder 2">
            <a:extLst>
              <a:ext uri="{FF2B5EF4-FFF2-40B4-BE49-F238E27FC236}">
                <a16:creationId xmlns:a16="http://schemas.microsoft.com/office/drawing/2014/main" id="{69E3A5A6-AB4A-4E45-AADC-7D8AE2449A48}"/>
              </a:ext>
            </a:extLst>
          </p:cNvPr>
          <p:cNvSpPr>
            <a:spLocks noGrp="1"/>
          </p:cNvSpPr>
          <p:nvPr>
            <p:ph idx="1"/>
          </p:nvPr>
        </p:nvSpPr>
        <p:spPr/>
        <p:txBody>
          <a:bodyPr>
            <a:normAutofit/>
          </a:bodyPr>
          <a:lstStyle/>
          <a:p>
            <a:r>
              <a:rPr lang="en-CA" sz="2800" dirty="0"/>
              <a:t>What do you think is one reasonable alternative to a uniform prior?</a:t>
            </a:r>
          </a:p>
        </p:txBody>
      </p:sp>
    </p:spTree>
    <p:extLst>
      <p:ext uri="{BB962C8B-B14F-4D97-AF65-F5344CB8AC3E}">
        <p14:creationId xmlns:p14="http://schemas.microsoft.com/office/powerpoint/2010/main" val="2508634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DF07C-DBC8-4146-96D6-04CC92E60315}"/>
              </a:ext>
            </a:extLst>
          </p:cNvPr>
          <p:cNvSpPr>
            <a:spLocks noGrp="1"/>
          </p:cNvSpPr>
          <p:nvPr>
            <p:ph type="title"/>
          </p:nvPr>
        </p:nvSpPr>
        <p:spPr>
          <a:xfrm>
            <a:off x="591929" y="444641"/>
            <a:ext cx="11008141" cy="831396"/>
          </a:xfrm>
        </p:spPr>
        <p:txBody>
          <a:bodyPr/>
          <a:lstStyle/>
          <a:p>
            <a:r>
              <a:rPr lang="en-US" b="1" dirty="0"/>
              <a:t>Bayesian and Frequentist Comparison Table</a:t>
            </a:r>
            <a:endParaRPr lang="en-CA" b="1" dirty="0"/>
          </a:p>
        </p:txBody>
      </p:sp>
      <p:graphicFrame>
        <p:nvGraphicFramePr>
          <p:cNvPr id="3" name="Table 3">
            <a:extLst>
              <a:ext uri="{FF2B5EF4-FFF2-40B4-BE49-F238E27FC236}">
                <a16:creationId xmlns:a16="http://schemas.microsoft.com/office/drawing/2014/main" id="{855B8DC4-093D-4836-8212-A9EE7C9E4811}"/>
              </a:ext>
            </a:extLst>
          </p:cNvPr>
          <p:cNvGraphicFramePr>
            <a:graphicFrameLocks noGrp="1"/>
          </p:cNvGraphicFramePr>
          <p:nvPr>
            <p:extLst>
              <p:ext uri="{D42A27DB-BD31-4B8C-83A1-F6EECF244321}">
                <p14:modId xmlns:p14="http://schemas.microsoft.com/office/powerpoint/2010/main" val="3757078706"/>
              </p:ext>
            </p:extLst>
          </p:nvPr>
        </p:nvGraphicFramePr>
        <p:xfrm>
          <a:off x="591930" y="1582775"/>
          <a:ext cx="11008140" cy="4749553"/>
        </p:xfrm>
        <a:graphic>
          <a:graphicData uri="http://schemas.openxmlformats.org/drawingml/2006/table">
            <a:tbl>
              <a:tblPr firstRow="1" bandRow="1">
                <a:tableStyleId>{5C22544A-7EE6-4342-B048-85BDC9FD1C3A}</a:tableStyleId>
              </a:tblPr>
              <a:tblGrid>
                <a:gridCol w="1805042">
                  <a:extLst>
                    <a:ext uri="{9D8B030D-6E8A-4147-A177-3AD203B41FA5}">
                      <a16:colId xmlns:a16="http://schemas.microsoft.com/office/drawing/2014/main" val="2111282585"/>
                    </a:ext>
                  </a:extLst>
                </a:gridCol>
                <a:gridCol w="4438835">
                  <a:extLst>
                    <a:ext uri="{9D8B030D-6E8A-4147-A177-3AD203B41FA5}">
                      <a16:colId xmlns:a16="http://schemas.microsoft.com/office/drawing/2014/main" val="2537890917"/>
                    </a:ext>
                  </a:extLst>
                </a:gridCol>
                <a:gridCol w="4764263">
                  <a:extLst>
                    <a:ext uri="{9D8B030D-6E8A-4147-A177-3AD203B41FA5}">
                      <a16:colId xmlns:a16="http://schemas.microsoft.com/office/drawing/2014/main" val="1195701489"/>
                    </a:ext>
                  </a:extLst>
                </a:gridCol>
              </a:tblGrid>
              <a:tr h="530297">
                <a:tc>
                  <a:txBody>
                    <a:bodyPr/>
                    <a:lstStyle/>
                    <a:p>
                      <a:endParaRPr lang="en-CA" dirty="0">
                        <a:solidFill>
                          <a:schemeClr val="bg1">
                            <a:lumMod val="65000"/>
                          </a:schemeClr>
                        </a:solidFill>
                      </a:endParaRPr>
                    </a:p>
                  </a:txBody>
                  <a:tcPr>
                    <a:solidFill>
                      <a:schemeClr val="accent6">
                        <a:lumMod val="75000"/>
                      </a:schemeClr>
                    </a:solidFill>
                  </a:tcPr>
                </a:tc>
                <a:tc>
                  <a:txBody>
                    <a:bodyPr/>
                    <a:lstStyle/>
                    <a:p>
                      <a:r>
                        <a:rPr lang="en-US" dirty="0"/>
                        <a:t>Frequentist</a:t>
                      </a:r>
                      <a:endParaRPr lang="en-CA" dirty="0"/>
                    </a:p>
                  </a:txBody>
                  <a:tcPr>
                    <a:solidFill>
                      <a:srgbClr val="D79A5F"/>
                    </a:solidFill>
                  </a:tcPr>
                </a:tc>
                <a:tc>
                  <a:txBody>
                    <a:bodyPr/>
                    <a:lstStyle/>
                    <a:p>
                      <a:r>
                        <a:rPr lang="en-US" dirty="0"/>
                        <a:t>Bayesian </a:t>
                      </a:r>
                      <a:endParaRPr lang="en-CA" dirty="0"/>
                    </a:p>
                  </a:txBody>
                  <a:tcPr>
                    <a:solidFill>
                      <a:schemeClr val="accent2">
                        <a:lumMod val="75000"/>
                      </a:schemeClr>
                    </a:solidFill>
                  </a:tcPr>
                </a:tc>
                <a:extLst>
                  <a:ext uri="{0D108BD9-81ED-4DB2-BD59-A6C34878D82A}">
                    <a16:rowId xmlns:a16="http://schemas.microsoft.com/office/drawing/2014/main" val="1524371384"/>
                  </a:ext>
                </a:extLst>
              </a:tr>
              <a:tr h="781711">
                <a:tc>
                  <a:txBody>
                    <a:bodyPr/>
                    <a:lstStyle/>
                    <a:p>
                      <a:r>
                        <a:rPr lang="en-US" sz="1600" dirty="0">
                          <a:solidFill>
                            <a:schemeClr val="tx1"/>
                          </a:solidFill>
                        </a:rPr>
                        <a:t>Probability</a:t>
                      </a:r>
                      <a:endParaRPr lang="en-CA" sz="1600" dirty="0">
                        <a:solidFill>
                          <a:schemeClr val="tx1"/>
                        </a:solidFill>
                      </a:endParaRPr>
                    </a:p>
                  </a:txBody>
                  <a:tcPr>
                    <a:solidFill>
                      <a:schemeClr val="accent6">
                        <a:lumMod val="60000"/>
                        <a:lumOff val="40000"/>
                      </a:schemeClr>
                    </a:solidFill>
                  </a:tcPr>
                </a:tc>
                <a:tc>
                  <a:txBody>
                    <a:bodyPr/>
                    <a:lstStyle/>
                    <a:p>
                      <a:r>
                        <a:rPr lang="en-US" sz="1600" dirty="0"/>
                        <a:t>Long-run frequency </a:t>
                      </a:r>
                      <a:endParaRPr lang="en-CA" sz="1600" dirty="0"/>
                    </a:p>
                  </a:txBody>
                  <a:tcPr>
                    <a:solidFill>
                      <a:schemeClr val="accent1">
                        <a:lumMod val="20000"/>
                        <a:lumOff val="80000"/>
                      </a:schemeClr>
                    </a:solidFill>
                  </a:tcPr>
                </a:tc>
                <a:tc>
                  <a:txBody>
                    <a:bodyPr/>
                    <a:lstStyle/>
                    <a:p>
                      <a:r>
                        <a:rPr lang="en-US" sz="1600" dirty="0"/>
                        <a:t>Degree of certainty</a:t>
                      </a:r>
                      <a:endParaRPr lang="en-CA" sz="1600" dirty="0"/>
                    </a:p>
                  </a:txBody>
                  <a:tcPr>
                    <a:solidFill>
                      <a:schemeClr val="accent2">
                        <a:lumMod val="20000"/>
                        <a:lumOff val="80000"/>
                      </a:schemeClr>
                    </a:solidFill>
                  </a:tcPr>
                </a:tc>
                <a:extLst>
                  <a:ext uri="{0D108BD9-81ED-4DB2-BD59-A6C34878D82A}">
                    <a16:rowId xmlns:a16="http://schemas.microsoft.com/office/drawing/2014/main" val="1184365948"/>
                  </a:ext>
                </a:extLst>
              </a:tr>
              <a:tr h="1092412">
                <a:tc>
                  <a:txBody>
                    <a:bodyPr/>
                    <a:lstStyle/>
                    <a:p>
                      <a:r>
                        <a:rPr lang="en-US" sz="1600" dirty="0">
                          <a:solidFill>
                            <a:schemeClr val="tx1"/>
                          </a:solidFill>
                        </a:rPr>
                        <a:t>Inquiry </a:t>
                      </a:r>
                      <a:endParaRPr lang="en-CA" sz="1600" dirty="0">
                        <a:solidFill>
                          <a:schemeClr val="tx1"/>
                        </a:solidFill>
                      </a:endParaRPr>
                    </a:p>
                  </a:txBody>
                  <a:tcPr>
                    <a:solidFill>
                      <a:schemeClr val="accent6">
                        <a:lumMod val="60000"/>
                        <a:lumOff val="40000"/>
                      </a:schemeClr>
                    </a:solidFill>
                  </a:tcPr>
                </a:tc>
                <a:tc>
                  <a:txBody>
                    <a:bodyPr/>
                    <a:lstStyle/>
                    <a:p>
                      <a:r>
                        <a:rPr lang="en-US" sz="1600" dirty="0"/>
                        <a:t>What is the probability of the </a:t>
                      </a:r>
                      <a:r>
                        <a:rPr lang="en-US" sz="1600" u="sng" dirty="0"/>
                        <a:t>data</a:t>
                      </a:r>
                      <a:r>
                        <a:rPr lang="en-US" sz="1600" dirty="0"/>
                        <a:t>, given the </a:t>
                      </a:r>
                      <a:r>
                        <a:rPr lang="en-US" sz="1600" u="sng" dirty="0"/>
                        <a:t>hypothesis</a:t>
                      </a:r>
                      <a:r>
                        <a:rPr lang="en-US" sz="1600" dirty="0"/>
                        <a:t>? </a:t>
                      </a:r>
                      <a:endParaRPr lang="en-CA" sz="1600" dirty="0"/>
                    </a:p>
                  </a:txBody>
                  <a:tcPr>
                    <a:solidFill>
                      <a:schemeClr val="accent1">
                        <a:lumMod val="20000"/>
                        <a:lumOff val="80000"/>
                      </a:schemeClr>
                    </a:solidFill>
                  </a:tcPr>
                </a:tc>
                <a:tc>
                  <a:txBody>
                    <a:bodyPr/>
                    <a:lstStyle/>
                    <a:p>
                      <a:r>
                        <a:rPr lang="en-US" sz="1600" dirty="0"/>
                        <a:t>What is the probability of the </a:t>
                      </a:r>
                      <a:r>
                        <a:rPr lang="en-US" sz="1600" u="sng" dirty="0"/>
                        <a:t>hypothesis</a:t>
                      </a:r>
                      <a:r>
                        <a:rPr lang="en-US" sz="1600" dirty="0"/>
                        <a:t>, given the </a:t>
                      </a:r>
                      <a:r>
                        <a:rPr lang="en-US" sz="1600" u="sng" dirty="0"/>
                        <a:t>data</a:t>
                      </a:r>
                      <a:r>
                        <a:rPr lang="en-US" sz="1600" dirty="0"/>
                        <a:t>? </a:t>
                      </a:r>
                    </a:p>
                    <a:p>
                      <a:endParaRPr lang="en-US" sz="1600" dirty="0"/>
                    </a:p>
                  </a:txBody>
                  <a:tcPr>
                    <a:solidFill>
                      <a:schemeClr val="accent2">
                        <a:lumMod val="20000"/>
                        <a:lumOff val="80000"/>
                      </a:schemeClr>
                    </a:solidFill>
                  </a:tcPr>
                </a:tc>
                <a:extLst>
                  <a:ext uri="{0D108BD9-81ED-4DB2-BD59-A6C34878D82A}">
                    <a16:rowId xmlns:a16="http://schemas.microsoft.com/office/drawing/2014/main" val="4208714551"/>
                  </a:ext>
                </a:extLst>
              </a:tr>
              <a:tr h="781711">
                <a:tc>
                  <a:txBody>
                    <a:bodyPr/>
                    <a:lstStyle/>
                    <a:p>
                      <a:r>
                        <a:rPr lang="en-US" sz="1600" dirty="0">
                          <a:solidFill>
                            <a:schemeClr val="tx1"/>
                          </a:solidFill>
                        </a:rPr>
                        <a:t>Hypothesis testing </a:t>
                      </a:r>
                      <a:endParaRPr lang="en-CA" sz="1600" dirty="0">
                        <a:solidFill>
                          <a:schemeClr val="tx1"/>
                        </a:solidFill>
                      </a:endParaRPr>
                    </a:p>
                  </a:txBody>
                  <a:tcPr>
                    <a:solidFill>
                      <a:schemeClr val="accent6">
                        <a:lumMod val="60000"/>
                        <a:lumOff val="40000"/>
                      </a:schemeClr>
                    </a:solidFill>
                  </a:tcPr>
                </a:tc>
                <a:tc>
                  <a:txBody>
                    <a:bodyPr/>
                    <a:lstStyle/>
                    <a:p>
                      <a:r>
                        <a:rPr lang="en-US" sz="1600" dirty="0"/>
                        <a:t>Asymmetry of null hypothesis testing </a:t>
                      </a:r>
                      <a:endParaRPr lang="en-CA" sz="1600" dirty="0"/>
                    </a:p>
                  </a:txBody>
                  <a:tcPr>
                    <a:solidFill>
                      <a:schemeClr val="accent1">
                        <a:lumMod val="20000"/>
                        <a:lumOff val="80000"/>
                      </a:schemeClr>
                    </a:solidFill>
                  </a:tcPr>
                </a:tc>
                <a:tc>
                  <a:txBody>
                    <a:bodyPr/>
                    <a:lstStyle/>
                    <a:p>
                      <a:r>
                        <a:rPr lang="en-US" sz="1600" dirty="0"/>
                        <a:t>Odds for and against null hypothesis </a:t>
                      </a:r>
                      <a:endParaRPr lang="en-CA" sz="1600" dirty="0"/>
                    </a:p>
                  </a:txBody>
                  <a:tcPr>
                    <a:solidFill>
                      <a:schemeClr val="accent2">
                        <a:lumMod val="20000"/>
                        <a:lumOff val="80000"/>
                      </a:schemeClr>
                    </a:solidFill>
                  </a:tcPr>
                </a:tc>
                <a:extLst>
                  <a:ext uri="{0D108BD9-81ED-4DB2-BD59-A6C34878D82A}">
                    <a16:rowId xmlns:a16="http://schemas.microsoft.com/office/drawing/2014/main" val="1453431844"/>
                  </a:ext>
                </a:extLst>
              </a:tr>
              <a:tr h="781711">
                <a:tc>
                  <a:txBody>
                    <a:bodyPr/>
                    <a:lstStyle/>
                    <a:p>
                      <a:r>
                        <a:rPr lang="en-US" sz="1600" dirty="0">
                          <a:solidFill>
                            <a:schemeClr val="tx1"/>
                          </a:solidFill>
                        </a:rPr>
                        <a:t>Result</a:t>
                      </a:r>
                      <a:endParaRPr lang="en-CA" sz="1600" dirty="0">
                        <a:solidFill>
                          <a:schemeClr val="tx1"/>
                        </a:solidFill>
                      </a:endParaRP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P-value </a:t>
                      </a:r>
                      <a:endParaRPr lang="en-CA" sz="1600"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Full probability distribution model</a:t>
                      </a:r>
                      <a:endParaRPr lang="en-CA" sz="1600" dirty="0"/>
                    </a:p>
                  </a:txBody>
                  <a:tcPr>
                    <a:solidFill>
                      <a:schemeClr val="accent2">
                        <a:lumMod val="20000"/>
                        <a:lumOff val="80000"/>
                      </a:schemeClr>
                    </a:solidFill>
                  </a:tcPr>
                </a:tc>
                <a:extLst>
                  <a:ext uri="{0D108BD9-81ED-4DB2-BD59-A6C34878D82A}">
                    <a16:rowId xmlns:a16="http://schemas.microsoft.com/office/drawing/2014/main" val="3896405158"/>
                  </a:ext>
                </a:extLst>
              </a:tr>
              <a:tr h="781711">
                <a:tc>
                  <a:txBody>
                    <a:bodyPr/>
                    <a:lstStyle/>
                    <a:p>
                      <a:r>
                        <a:rPr lang="en-US" sz="1600" dirty="0">
                          <a:solidFill>
                            <a:schemeClr val="tx1"/>
                          </a:solidFill>
                        </a:rPr>
                        <a:t>Intervals</a:t>
                      </a:r>
                      <a:endParaRPr lang="en-CA" sz="1600" dirty="0">
                        <a:solidFill>
                          <a:schemeClr val="tx1"/>
                        </a:solidFill>
                      </a:endParaRPr>
                    </a:p>
                  </a:txBody>
                  <a:tcPr>
                    <a:solidFill>
                      <a:schemeClr val="accent6">
                        <a:lumMod val="60000"/>
                        <a:lumOff val="40000"/>
                      </a:schemeClr>
                    </a:solidFill>
                  </a:tcPr>
                </a:tc>
                <a:tc>
                  <a:txBody>
                    <a:bodyPr/>
                    <a:lstStyle/>
                    <a:p>
                      <a:r>
                        <a:rPr lang="en-US" sz="1600" dirty="0"/>
                        <a:t>Confidence intervals </a:t>
                      </a:r>
                      <a:endParaRPr lang="en-CA" sz="1600" dirty="0"/>
                    </a:p>
                  </a:txBody>
                  <a:tcPr>
                    <a:solidFill>
                      <a:schemeClr val="accent1">
                        <a:lumMod val="20000"/>
                        <a:lumOff val="80000"/>
                      </a:schemeClr>
                    </a:solidFill>
                  </a:tcPr>
                </a:tc>
                <a:tc>
                  <a:txBody>
                    <a:bodyPr/>
                    <a:lstStyle/>
                    <a:p>
                      <a:r>
                        <a:rPr lang="en-US" sz="1600" dirty="0"/>
                        <a:t>Credible intervals </a:t>
                      </a:r>
                      <a:endParaRPr lang="en-CA" sz="1600" dirty="0"/>
                    </a:p>
                  </a:txBody>
                  <a:tcPr>
                    <a:solidFill>
                      <a:schemeClr val="accent2">
                        <a:lumMod val="20000"/>
                        <a:lumOff val="80000"/>
                      </a:schemeClr>
                    </a:solidFill>
                  </a:tcPr>
                </a:tc>
                <a:extLst>
                  <a:ext uri="{0D108BD9-81ED-4DB2-BD59-A6C34878D82A}">
                    <a16:rowId xmlns:a16="http://schemas.microsoft.com/office/drawing/2014/main" val="2107501983"/>
                  </a:ext>
                </a:extLst>
              </a:tr>
            </a:tbl>
          </a:graphicData>
        </a:graphic>
      </p:graphicFrame>
      <p:sp>
        <p:nvSpPr>
          <p:cNvPr id="8" name="Rectangle 7">
            <a:extLst>
              <a:ext uri="{FF2B5EF4-FFF2-40B4-BE49-F238E27FC236}">
                <a16:creationId xmlns:a16="http://schemas.microsoft.com/office/drawing/2014/main" id="{1C125FD2-5F9F-452B-AB09-9712BBA8B772}"/>
              </a:ext>
            </a:extLst>
          </p:cNvPr>
          <p:cNvSpPr/>
          <p:nvPr/>
        </p:nvSpPr>
        <p:spPr>
          <a:xfrm>
            <a:off x="2458387" y="2157205"/>
            <a:ext cx="4287187" cy="629587"/>
          </a:xfrm>
          <a:prstGeom prst="rect">
            <a:avLst/>
          </a:prstGeom>
          <a:solidFill>
            <a:srgbClr val="FBEBD1">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88B43555-FD52-4858-82C3-1BE4E7DD5C9E}"/>
              </a:ext>
            </a:extLst>
          </p:cNvPr>
          <p:cNvSpPr/>
          <p:nvPr/>
        </p:nvSpPr>
        <p:spPr>
          <a:xfrm>
            <a:off x="2458386" y="2939192"/>
            <a:ext cx="4287187" cy="629587"/>
          </a:xfrm>
          <a:prstGeom prst="rect">
            <a:avLst/>
          </a:prstGeom>
          <a:solidFill>
            <a:srgbClr val="FBEBD1">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5108B721-879B-4286-8D81-211198B62DB0}"/>
              </a:ext>
            </a:extLst>
          </p:cNvPr>
          <p:cNvSpPr/>
          <p:nvPr/>
        </p:nvSpPr>
        <p:spPr>
          <a:xfrm>
            <a:off x="2458385" y="4002813"/>
            <a:ext cx="4287187" cy="629587"/>
          </a:xfrm>
          <a:prstGeom prst="rect">
            <a:avLst/>
          </a:prstGeom>
          <a:solidFill>
            <a:srgbClr val="FBEBD1">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A883999C-CBFB-4836-8A1F-CF4CA27FC953}"/>
              </a:ext>
            </a:extLst>
          </p:cNvPr>
          <p:cNvSpPr/>
          <p:nvPr/>
        </p:nvSpPr>
        <p:spPr>
          <a:xfrm>
            <a:off x="2458384" y="4839682"/>
            <a:ext cx="4287187" cy="629587"/>
          </a:xfrm>
          <a:prstGeom prst="rect">
            <a:avLst/>
          </a:prstGeom>
          <a:solidFill>
            <a:srgbClr val="FBEBD1">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8287B79E-BA10-41EF-9AC7-7190E07BB59A}"/>
              </a:ext>
            </a:extLst>
          </p:cNvPr>
          <p:cNvSpPr/>
          <p:nvPr/>
        </p:nvSpPr>
        <p:spPr>
          <a:xfrm>
            <a:off x="2458384" y="5586005"/>
            <a:ext cx="4287187" cy="629587"/>
          </a:xfrm>
          <a:prstGeom prst="rect">
            <a:avLst/>
          </a:prstGeom>
          <a:solidFill>
            <a:srgbClr val="FBEBD1">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a:extLst>
              <a:ext uri="{FF2B5EF4-FFF2-40B4-BE49-F238E27FC236}">
                <a16:creationId xmlns:a16="http://schemas.microsoft.com/office/drawing/2014/main" id="{EDF921A0-B99F-491A-8C51-0AB5291118D5}"/>
              </a:ext>
            </a:extLst>
          </p:cNvPr>
          <p:cNvSpPr/>
          <p:nvPr/>
        </p:nvSpPr>
        <p:spPr>
          <a:xfrm>
            <a:off x="6871288" y="2147322"/>
            <a:ext cx="4287187" cy="629587"/>
          </a:xfrm>
          <a:prstGeom prst="rect">
            <a:avLst/>
          </a:prstGeom>
          <a:solidFill>
            <a:srgbClr val="EBEFF0">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a:extLst>
              <a:ext uri="{FF2B5EF4-FFF2-40B4-BE49-F238E27FC236}">
                <a16:creationId xmlns:a16="http://schemas.microsoft.com/office/drawing/2014/main" id="{F547C718-5AA7-4E46-B466-40CF40092CB3}"/>
              </a:ext>
            </a:extLst>
          </p:cNvPr>
          <p:cNvSpPr/>
          <p:nvPr/>
        </p:nvSpPr>
        <p:spPr>
          <a:xfrm>
            <a:off x="6871288" y="2939192"/>
            <a:ext cx="4287187" cy="629587"/>
          </a:xfrm>
          <a:prstGeom prst="rect">
            <a:avLst/>
          </a:prstGeom>
          <a:solidFill>
            <a:srgbClr val="EBEFF0">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E5E323DB-67B5-49A3-9716-59757A1E0A40}"/>
              </a:ext>
            </a:extLst>
          </p:cNvPr>
          <p:cNvSpPr/>
          <p:nvPr/>
        </p:nvSpPr>
        <p:spPr>
          <a:xfrm>
            <a:off x="6871288" y="4002813"/>
            <a:ext cx="4287187" cy="629587"/>
          </a:xfrm>
          <a:prstGeom prst="rect">
            <a:avLst/>
          </a:prstGeom>
          <a:solidFill>
            <a:srgbClr val="EBEFF0">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a:extLst>
              <a:ext uri="{FF2B5EF4-FFF2-40B4-BE49-F238E27FC236}">
                <a16:creationId xmlns:a16="http://schemas.microsoft.com/office/drawing/2014/main" id="{E6642BA1-44AF-4713-B48A-62FC9E6D43CD}"/>
              </a:ext>
            </a:extLst>
          </p:cNvPr>
          <p:cNvSpPr/>
          <p:nvPr/>
        </p:nvSpPr>
        <p:spPr>
          <a:xfrm>
            <a:off x="6871288" y="4804018"/>
            <a:ext cx="4287187" cy="629587"/>
          </a:xfrm>
          <a:prstGeom prst="rect">
            <a:avLst/>
          </a:prstGeom>
          <a:solidFill>
            <a:srgbClr val="EBEFF0">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Rectangle 27">
            <a:extLst>
              <a:ext uri="{FF2B5EF4-FFF2-40B4-BE49-F238E27FC236}">
                <a16:creationId xmlns:a16="http://schemas.microsoft.com/office/drawing/2014/main" id="{44F7C5D9-44CC-4ABA-8CF7-A74538C637F4}"/>
              </a:ext>
            </a:extLst>
          </p:cNvPr>
          <p:cNvSpPr/>
          <p:nvPr/>
        </p:nvSpPr>
        <p:spPr>
          <a:xfrm>
            <a:off x="6871288" y="5644239"/>
            <a:ext cx="4287187" cy="629587"/>
          </a:xfrm>
          <a:prstGeom prst="rect">
            <a:avLst/>
          </a:prstGeom>
          <a:solidFill>
            <a:srgbClr val="EBEFF0">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itle 1">
            <a:extLst>
              <a:ext uri="{FF2B5EF4-FFF2-40B4-BE49-F238E27FC236}">
                <a16:creationId xmlns:a16="http://schemas.microsoft.com/office/drawing/2014/main" id="{23E4C264-DBB3-482D-95BF-23CF530CAFE2}"/>
              </a:ext>
            </a:extLst>
          </p:cNvPr>
          <p:cNvSpPr txBox="1">
            <a:spLocks/>
          </p:cNvSpPr>
          <p:nvPr/>
        </p:nvSpPr>
        <p:spPr bwMode="black">
          <a:xfrm>
            <a:off x="591929" y="444641"/>
            <a:ext cx="11008141" cy="831396"/>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t>Bayesian and Frequentist Comparison Table</a:t>
            </a:r>
            <a:endParaRPr lang="en-CA" dirty="0"/>
          </a:p>
        </p:txBody>
      </p:sp>
    </p:spTree>
    <p:extLst>
      <p:ext uri="{BB962C8B-B14F-4D97-AF65-F5344CB8AC3E}">
        <p14:creationId xmlns:p14="http://schemas.microsoft.com/office/powerpoint/2010/main" val="3282535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4" grpId="0" animBg="1"/>
      <p:bldP spid="16" grpId="0" animBg="1"/>
      <p:bldP spid="18" grpId="0" animBg="1"/>
      <p:bldP spid="22" grpId="0" animBg="1"/>
      <p:bldP spid="24" grpId="0" animBg="1"/>
      <p:bldP spid="26" grpId="0" animBg="1"/>
      <p:bldP spid="2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4C1EC-857A-44E3-85C5-18F7E6EC37B8}"/>
              </a:ext>
            </a:extLst>
          </p:cNvPr>
          <p:cNvSpPr>
            <a:spLocks noGrp="1"/>
          </p:cNvSpPr>
          <p:nvPr>
            <p:ph type="title"/>
          </p:nvPr>
        </p:nvSpPr>
        <p:spPr>
          <a:xfrm>
            <a:off x="1194707" y="450811"/>
            <a:ext cx="9802586" cy="1191571"/>
          </a:xfrm>
        </p:spPr>
        <p:txBody>
          <a:bodyPr/>
          <a:lstStyle/>
          <a:p>
            <a:r>
              <a:rPr lang="en-US" dirty="0">
                <a:solidFill>
                  <a:srgbClr val="373E40"/>
                </a:solidFill>
              </a:rPr>
              <a:t>Credible vs. Confidence </a:t>
            </a:r>
            <a:r>
              <a:rPr lang="en-US" dirty="0">
                <a:solidFill>
                  <a:schemeClr val="tx2">
                    <a:lumMod val="75000"/>
                  </a:schemeClr>
                </a:solidFill>
              </a:rPr>
              <a:t>Intervals</a:t>
            </a:r>
            <a:endParaRPr lang="en-GB" dirty="0">
              <a:solidFill>
                <a:schemeClr val="tx2">
                  <a:lumMod val="75000"/>
                </a:schemeClr>
              </a:solidFill>
            </a:endParaRPr>
          </a:p>
        </p:txBody>
      </p:sp>
      <p:sp>
        <p:nvSpPr>
          <p:cNvPr id="8" name="Rectangle 7">
            <a:extLst>
              <a:ext uri="{FF2B5EF4-FFF2-40B4-BE49-F238E27FC236}">
                <a16:creationId xmlns:a16="http://schemas.microsoft.com/office/drawing/2014/main" id="{8623686D-890C-4054-AD4A-A69850248779}"/>
              </a:ext>
            </a:extLst>
          </p:cNvPr>
          <p:cNvSpPr/>
          <p:nvPr/>
        </p:nvSpPr>
        <p:spPr>
          <a:xfrm>
            <a:off x="0" y="1642383"/>
            <a:ext cx="12192000" cy="409166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3FFF67BB-664C-45DA-80E2-CB5F81B902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0511" y="1882319"/>
            <a:ext cx="4810978" cy="3585399"/>
          </a:xfrm>
          <a:prstGeom prst="rect">
            <a:avLst/>
          </a:prstGeom>
        </p:spPr>
      </p:pic>
      <p:sp>
        <p:nvSpPr>
          <p:cNvPr id="3" name="TextBox 2">
            <a:extLst>
              <a:ext uri="{FF2B5EF4-FFF2-40B4-BE49-F238E27FC236}">
                <a16:creationId xmlns:a16="http://schemas.microsoft.com/office/drawing/2014/main" id="{4FEC6C25-6778-4B47-8E42-B08FC49A3AC1}"/>
              </a:ext>
            </a:extLst>
          </p:cNvPr>
          <p:cNvSpPr txBox="1"/>
          <p:nvPr/>
        </p:nvSpPr>
        <p:spPr>
          <a:xfrm>
            <a:off x="914400" y="5820098"/>
            <a:ext cx="8307659" cy="307777"/>
          </a:xfrm>
          <a:prstGeom prst="rect">
            <a:avLst/>
          </a:prstGeom>
          <a:noFill/>
        </p:spPr>
        <p:txBody>
          <a:bodyPr wrap="none" rtlCol="0">
            <a:spAutoFit/>
          </a:bodyPr>
          <a:lstStyle/>
          <a:p>
            <a:r>
              <a:rPr lang="en-US" sz="1400" b="1" i="1" dirty="0"/>
              <a:t>Figure 2</a:t>
            </a:r>
            <a:r>
              <a:rPr lang="en-US" sz="1400" b="1" dirty="0"/>
              <a:t>. </a:t>
            </a:r>
            <a:r>
              <a:rPr lang="en-GB" sz="1400" dirty="0"/>
              <a:t>Visualization of the conceptual difference between NHST confidence and Bayesian credible intervals</a:t>
            </a:r>
            <a:r>
              <a:rPr lang="en-GB" sz="1400" baseline="30000" dirty="0"/>
              <a:t>3</a:t>
            </a:r>
          </a:p>
        </p:txBody>
      </p:sp>
      <p:sp>
        <p:nvSpPr>
          <p:cNvPr id="4" name="TextBox 3">
            <a:extLst>
              <a:ext uri="{FF2B5EF4-FFF2-40B4-BE49-F238E27FC236}">
                <a16:creationId xmlns:a16="http://schemas.microsoft.com/office/drawing/2014/main" id="{CF6CB294-7CB2-4A42-8380-C6D1E4FB209A}"/>
              </a:ext>
            </a:extLst>
          </p:cNvPr>
          <p:cNvSpPr txBox="1"/>
          <p:nvPr/>
        </p:nvSpPr>
        <p:spPr>
          <a:xfrm>
            <a:off x="8686800" y="6258411"/>
            <a:ext cx="3099438" cy="369332"/>
          </a:xfrm>
          <a:prstGeom prst="rect">
            <a:avLst/>
          </a:prstGeom>
          <a:noFill/>
        </p:spPr>
        <p:txBody>
          <a:bodyPr wrap="none" rtlCol="0">
            <a:spAutoFit/>
          </a:bodyPr>
          <a:lstStyle/>
          <a:p>
            <a:r>
              <a:rPr lang="en-US" b="0" i="0" baseline="30000" dirty="0">
                <a:solidFill>
                  <a:srgbClr val="333333"/>
                </a:solidFill>
                <a:effectLst/>
                <a:latin typeface="arial" panose="020B0604020202020204" pitchFamily="34" charset="0"/>
              </a:rPr>
              <a:t>3</a:t>
            </a:r>
            <a:r>
              <a:rPr lang="sv-SE" b="0" i="0" dirty="0">
                <a:solidFill>
                  <a:srgbClr val="333333"/>
                </a:solidFill>
                <a:effectLst/>
                <a:latin typeface="arial" panose="020B0604020202020204" pitchFamily="34" charset="0"/>
              </a:rPr>
              <a:t>VanderPlas (2014, slide 58)</a:t>
            </a:r>
            <a:endParaRPr lang="en-US" sz="1800" baseline="30000" dirty="0"/>
          </a:p>
        </p:txBody>
      </p:sp>
    </p:spTree>
    <p:extLst>
      <p:ext uri="{BB962C8B-B14F-4D97-AF65-F5344CB8AC3E}">
        <p14:creationId xmlns:p14="http://schemas.microsoft.com/office/powerpoint/2010/main" val="121948827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2752</TotalTime>
  <Words>1741</Words>
  <Application>Microsoft Office PowerPoint</Application>
  <PresentationFormat>Widescreen</PresentationFormat>
  <Paragraphs>193</Paragraphs>
  <Slides>12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vt:lpstr>
      <vt:lpstr>Calibri</vt:lpstr>
      <vt:lpstr>Cambria Math</vt:lpstr>
      <vt:lpstr>Gill Sans MT</vt:lpstr>
      <vt:lpstr>Parcel</vt:lpstr>
      <vt:lpstr>Introduction to Bayesian Inference</vt:lpstr>
      <vt:lpstr>What is Bayesian Inference? </vt:lpstr>
      <vt:lpstr>Bayes’ Theorem</vt:lpstr>
      <vt:lpstr>Understanding check</vt:lpstr>
      <vt:lpstr>Bayesian Application</vt:lpstr>
      <vt:lpstr>Relationships between distributions:</vt:lpstr>
      <vt:lpstr>Understanding check</vt:lpstr>
      <vt:lpstr>Bayesian and Frequentist Comparison Table</vt:lpstr>
      <vt:lpstr>Credible vs. Confidence Intervals</vt:lpstr>
      <vt:lpstr>Understanding check</vt:lpstr>
      <vt:lpstr>Understanding check</vt:lpstr>
      <vt:lpstr>Understanding check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Bayesian Inference?</dc:title>
  <dc:creator>William Ai</dc:creator>
  <cp:lastModifiedBy>Meng Liu</cp:lastModifiedBy>
  <cp:revision>11</cp:revision>
  <dcterms:created xsi:type="dcterms:W3CDTF">2020-09-01T15:04:08Z</dcterms:created>
  <dcterms:modified xsi:type="dcterms:W3CDTF">2020-10-08T15:42:03Z</dcterms:modified>
</cp:coreProperties>
</file>