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PTSansNarrow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5a65e47e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5a65e47e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4992efb5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4992efb5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4992efb5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4992efb5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5a65e47e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5a65e47e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5a65e47e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5a65e47e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4992efb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4992efb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4992efb59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4992efb59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4992efb5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4992efb5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4992efb5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4992efb5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5a65e47e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5a65e47e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4992efb5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4992efb5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5a65e47e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5a65e47e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4992efb5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4992efb5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jmcauley.ucsd.edu/data/amazon_v2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127050" y="1949750"/>
            <a:ext cx="6705900" cy="10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60">
                <a:solidFill>
                  <a:srgbClr val="434343"/>
                </a:solidFill>
              </a:rPr>
              <a:t>Harnessing the Power of Big Data: A Big Data Analysis of E-commerce Reviews using PySpark</a:t>
            </a:r>
            <a:endParaRPr sz="2860">
              <a:solidFill>
                <a:srgbClr val="434343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650300" y="3481650"/>
            <a:ext cx="5843400" cy="4002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Team members: Kartik Gupta, Shreya Gupta, Varad Pimpalkhute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215950" y="1380350"/>
            <a:ext cx="252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CS 532 Project</a:t>
            </a:r>
            <a:endParaRPr b="1" sz="25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2642550" y="100075"/>
            <a:ext cx="3858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Possible Improvements</a:t>
            </a:r>
            <a:endParaRPr sz="304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189950" y="1256175"/>
            <a:ext cx="2722500" cy="1434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Feature engineering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Extract meaningful information such as sentiment scores, word frequencies, or use word embeddings to represent data in a more meaningful way.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051050" y="1256175"/>
            <a:ext cx="2722500" cy="1434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Handling class imbalance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the dataset is highly imbalanced, </a:t>
            </a:r>
            <a:r>
              <a:rPr lang="en"/>
              <a:t>we can use techniques such as oversampling or undersampling to improve performance.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5912150" y="1256175"/>
            <a:ext cx="2722500" cy="1434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Distributed training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the dataset is large, distributed training across multiple machines or GPUs can speed up the training process. We can use model/data parallelism.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189950" y="3062650"/>
            <a:ext cx="2722500" cy="1434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Model training/evaluation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Ensure robust model training by utilizing appropriate techniques such as cross-validation and using evaluation metrics such as F1 score, AUC/ROC curves.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051050" y="3062650"/>
            <a:ext cx="2722500" cy="1434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Deployment and monitoring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Establish a robust deployment pipeline to ensure the models are readily accessible and scalable.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5912150" y="3062650"/>
            <a:ext cx="2722500" cy="1434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Infrastructure scalability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Scaling up resources, such as using distributed computing frameworks, can enable faster training/inference times, allowing more faster model deployment.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934250" y="445025"/>
            <a:ext cx="5275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Tests - Evaluation Metrics</a:t>
            </a:r>
            <a:endParaRPr sz="3040"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266325"/>
            <a:ext cx="85206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the classification tasks, we evaluate the models on the following metrics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135350" y="1951975"/>
            <a:ext cx="1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Accuracy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4912125" y="1951975"/>
            <a:ext cx="1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Precision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52675" y="3625000"/>
            <a:ext cx="1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Recall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4985475" y="3625000"/>
            <a:ext cx="1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F1 score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200" y="1951975"/>
            <a:ext cx="2511549" cy="906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700" y="1951974"/>
            <a:ext cx="2765954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0225" y="3624993"/>
            <a:ext cx="2765950" cy="693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0750" y="3495475"/>
            <a:ext cx="2511553" cy="822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3"/>
          <p:cNvCxnSpPr/>
          <p:nvPr/>
        </p:nvCxnSpPr>
        <p:spPr>
          <a:xfrm>
            <a:off x="4537975" y="1980450"/>
            <a:ext cx="21300" cy="25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3"/>
          <p:cNvCxnSpPr/>
          <p:nvPr/>
        </p:nvCxnSpPr>
        <p:spPr>
          <a:xfrm>
            <a:off x="277825" y="3227150"/>
            <a:ext cx="85488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55950" y="124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Experimental Results</a:t>
            </a:r>
            <a:endParaRPr sz="3000"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778725"/>
            <a:ext cx="8694300" cy="3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Metrics </a:t>
            </a:r>
            <a:r>
              <a:rPr lang="en" sz="1500"/>
              <a:t>for Model Training and Testing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2" name="Google Shape;152;p24"/>
          <p:cNvSpPr txBox="1"/>
          <p:nvPr/>
        </p:nvSpPr>
        <p:spPr>
          <a:xfrm>
            <a:off x="544200" y="1690125"/>
            <a:ext cx="28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433600" y="1276475"/>
            <a:ext cx="2527800" cy="230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highlight>
                  <a:schemeClr val="lt1"/>
                </a:highlight>
              </a:rPr>
              <a:t>Naive Bayes</a:t>
            </a:r>
            <a:endParaRPr b="1" sz="16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Accuracy: 0.848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0.867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Recall: </a:t>
            </a: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0.849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F1-Score: 0.856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Latency: 33.04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3171300" y="1276475"/>
            <a:ext cx="2992200" cy="230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SVM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Accuracy: 0.868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0.86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Recall: 0.869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F1-Score: 0.862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Latency: 41.58</a:t>
            </a:r>
            <a:endParaRPr sz="1600"/>
          </a:p>
        </p:txBody>
      </p:sp>
      <p:sp>
        <p:nvSpPr>
          <p:cNvPr id="155" name="Google Shape;155;p24"/>
          <p:cNvSpPr/>
          <p:nvPr/>
        </p:nvSpPr>
        <p:spPr>
          <a:xfrm>
            <a:off x="6373400" y="1276475"/>
            <a:ext cx="2588400" cy="230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Logistic Regression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Accuracy: 0.877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0.873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Recall: 0.877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F1-Score: 0.875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Latency: 103.69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996900" y="74100"/>
            <a:ext cx="1150200" cy="707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Goals</a:t>
            </a:r>
            <a:endParaRPr sz="3040"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920400"/>
            <a:ext cx="3114600" cy="1489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40">
                <a:solidFill>
                  <a:schemeClr val="accent5"/>
                </a:solidFill>
              </a:rPr>
              <a:t>First Milestone</a:t>
            </a:r>
            <a:endParaRPr b="1" sz="2240">
              <a:solidFill>
                <a:schemeClr val="accent5"/>
              </a:solidFill>
            </a:endParaRPr>
          </a:p>
          <a:p>
            <a:pPr indent="-3066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●"/>
            </a:pPr>
            <a:r>
              <a:rPr lang="en" sz="19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Download the data</a:t>
            </a:r>
            <a:endParaRPr sz="19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66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●"/>
            </a:pPr>
            <a:r>
              <a:rPr lang="en" sz="19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Setting up the environment</a:t>
            </a:r>
            <a:endParaRPr sz="19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66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●"/>
            </a:pPr>
            <a:r>
              <a:rPr lang="en" sz="19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pre-processing</a:t>
            </a:r>
            <a:endParaRPr sz="19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643000" y="920400"/>
            <a:ext cx="5173800" cy="2290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chemeClr val="accent5"/>
                </a:solidFill>
              </a:rPr>
              <a:t>Second Milestone</a:t>
            </a:r>
            <a:endParaRPr b="1" sz="2250">
              <a:solidFill>
                <a:schemeClr val="accent5"/>
              </a:solidFill>
            </a:endParaRPr>
          </a:p>
          <a:p>
            <a:pPr indent="-31972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●"/>
            </a:pPr>
            <a:r>
              <a:rPr lang="en" sz="2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Experimenting with different ML models using SparkML</a:t>
            </a:r>
            <a:endParaRPr sz="2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972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●"/>
            </a:pPr>
            <a:r>
              <a:rPr lang="en" sz="2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Testing the models</a:t>
            </a:r>
            <a:endParaRPr sz="2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972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●"/>
            </a:pPr>
            <a:r>
              <a:rPr lang="en" sz="2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pre-processing</a:t>
            </a:r>
            <a:endParaRPr sz="2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972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●"/>
            </a:pPr>
            <a:r>
              <a:rPr lang="en" sz="2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Evaluation of the models and analysis of Latency and Throughput</a:t>
            </a:r>
            <a:endParaRPr sz="2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643000" y="3349500"/>
            <a:ext cx="5173800" cy="1242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chemeClr val="accent5"/>
                </a:solidFill>
              </a:rPr>
              <a:t>Deliverables</a:t>
            </a:r>
            <a:endParaRPr b="1" sz="2050">
              <a:solidFill>
                <a:schemeClr val="accent5"/>
              </a:solidFill>
            </a:endParaRPr>
          </a:p>
          <a:p>
            <a:pPr indent="-30241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●"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End-to-end pipeline for sentiment classification on our dataset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●"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Final Video presentation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●"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Complete code for our project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2571750"/>
            <a:ext cx="3114600" cy="2065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      </a:t>
            </a:r>
            <a:r>
              <a:rPr b="1" lang="en" sz="1600">
                <a:solidFill>
                  <a:schemeClr val="accent5"/>
                </a:solidFill>
              </a:rPr>
              <a:t>Milestones achieved</a:t>
            </a:r>
            <a:endParaRPr b="1" sz="1600">
              <a:solidFill>
                <a:schemeClr val="accent5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Char char="●"/>
            </a:pP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First milestone - completed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Char char="●"/>
            </a:pP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Second milestone - completed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Char char="●"/>
            </a:pP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Deliverables - completed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ctrTitle"/>
          </p:nvPr>
        </p:nvSpPr>
        <p:spPr>
          <a:xfrm>
            <a:off x="3151825" y="1709100"/>
            <a:ext cx="2746800" cy="7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59">
                <a:solidFill>
                  <a:srgbClr val="434343"/>
                </a:solidFill>
              </a:rPr>
              <a:t>Thank you!</a:t>
            </a:r>
            <a:endParaRPr sz="3659">
              <a:solidFill>
                <a:srgbClr val="434343"/>
              </a:solidFill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1650300" y="3481650"/>
            <a:ext cx="5843400" cy="4002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Team members: Kartik Gupta, Shreya Gupta, Varad Pimpalkhute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884250" y="1015775"/>
            <a:ext cx="7375500" cy="3287700"/>
          </a:xfrm>
          <a:prstGeom prst="rect">
            <a:avLst/>
          </a:prstGeom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15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Aim is to build an end-to-end pipeline for a rating classification system that can be scaled with the customer reviews.</a:t>
            </a:r>
            <a:endParaRPr sz="14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We fetch the customer reviews and product details for Amazon Magazine Subscription and after training multiple ML models, we classify customer sentiment for new entries.</a:t>
            </a:r>
            <a:endParaRPr sz="14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Data Source :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https://jmcauley.ucsd.edu/data/amazon_v2/</a:t>
            </a:r>
            <a:endParaRPr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Category : Magazine Subscription (89,689 reviews)</a:t>
            </a:r>
            <a:endParaRPr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Lastly, we also compare the performance of various ML model both in terms of accuracy and training/inference time.</a:t>
            </a:r>
            <a:endParaRPr sz="14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884250" y="369275"/>
            <a:ext cx="2059500" cy="6465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Objective</a:t>
            </a:r>
            <a:endParaRPr b="1" sz="30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721250" y="1061100"/>
            <a:ext cx="7284000" cy="3130800"/>
          </a:xfrm>
          <a:prstGeom prst="rect">
            <a:avLst/>
          </a:prstGeom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Online platforms such as Amazon, Yelp, and TripAdvisor host a vast number of customer reviews daily.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Manual analysis is time-consuming, labor-intensive, and prone to human biases.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Automation is essential to efficiently process and analyze the vast amount of feedback available online.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Businesses can gauge customer satisfaction levels and identify areas for improvement.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PySpark for distributed computing, allowing efficient processing of large-scale data.</a:t>
            </a:r>
            <a:endParaRPr sz="8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721250" y="353700"/>
            <a:ext cx="4890000" cy="707400"/>
          </a:xfrm>
          <a:prstGeom prst="rect">
            <a:avLst/>
          </a:prstGeom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Motivation 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14784" r="43239" t="21875"/>
          <a:stretch/>
        </p:blipFill>
        <p:spPr>
          <a:xfrm>
            <a:off x="1157475" y="933075"/>
            <a:ext cx="4179727" cy="398475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16"/>
          <p:cNvSpPr txBox="1"/>
          <p:nvPr>
            <p:ph type="title"/>
          </p:nvPr>
        </p:nvSpPr>
        <p:spPr>
          <a:xfrm>
            <a:off x="1157475" y="149475"/>
            <a:ext cx="2434800" cy="707400"/>
          </a:xfrm>
          <a:prstGeom prst="rect">
            <a:avLst/>
          </a:prstGeom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Pipeline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Methodology - Data preprocessing</a:t>
            </a:r>
            <a:endParaRPr sz="30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dataframe from the reviews dataset and select relevant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Next, filter out the null values for reviewText field and replace null values in summary column with empty string for the summary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primary key is created to ensure uniqueness of records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Datatype of fields are changed from default strings to their appropriate types (long, int,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Finally, the dataframe is split into training, validation, and test dataframes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627400" y="434875"/>
            <a:ext cx="3889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Methodology - Algorithms</a:t>
            </a:r>
            <a:endParaRPr sz="304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0" y="1266325"/>
            <a:ext cx="3095100" cy="3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85">
                <a:solidFill>
                  <a:schemeClr val="accent5"/>
                </a:solidFill>
              </a:rPr>
              <a:t>Naive Bayes</a:t>
            </a:r>
            <a:endParaRPr b="1" sz="2085">
              <a:solidFill>
                <a:schemeClr val="accent5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Naive bayes is a probabilistic classification algorithm based on </a:t>
            </a:r>
            <a:r>
              <a:rPr lang="en"/>
              <a:t>Bayes’</a:t>
            </a:r>
            <a:r>
              <a:rPr lang="en"/>
              <a:t> theorem, assuming strong </a:t>
            </a:r>
            <a:r>
              <a:rPr lang="en"/>
              <a:t>independence</a:t>
            </a:r>
            <a:r>
              <a:rPr lang="en"/>
              <a:t> between the features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Formula: P(y|X) = (P(X|y) * P(y)) / P(X), where P(y|X) is the posterior probability, P(X|y) is the likelihood, P(y) is the prior probability, and P(X) is the evidence.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Case: It is often used for text classification, spam filtering, and sentiment analysis.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98000" y="1266325"/>
            <a:ext cx="2981400" cy="3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45">
                <a:solidFill>
                  <a:schemeClr val="accent5"/>
                </a:solidFill>
              </a:rPr>
              <a:t>Support Vector Machine (SVMs)</a:t>
            </a:r>
            <a:endParaRPr b="1" sz="2245">
              <a:solidFill>
                <a:schemeClr val="accent5"/>
              </a:solidFill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SVM is an algorithm for classification tasks that finds an optimal hyperplane to maximize the margin between classes.</a:t>
            </a:r>
            <a:endParaRPr sz="200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Formula: T</a:t>
            </a:r>
            <a:r>
              <a:rPr lang="en" sz="2000"/>
              <a:t>he decision boundary is  w^T * x + b = 0, where w is the weight vector perpendicular to the hyperplane, x is the input feature vector, and b is the bias term.</a:t>
            </a:r>
            <a:endParaRPr sz="200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Use Case: It is widely used for text classification, image recognition, and anomaly detection tasks. </a:t>
            </a:r>
            <a:endParaRPr sz="200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6179400" y="1266325"/>
            <a:ext cx="2901300" cy="3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highlight>
                  <a:schemeClr val="lt1"/>
                </a:highlight>
              </a:rPr>
              <a:t>Logistic Regression</a:t>
            </a:r>
            <a:endParaRPr b="1" sz="20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Logistic Regression is a classification algorithm that predicts the probability of categorical outcomes using a logistic function.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Formula: </a:t>
            </a:r>
            <a:r>
              <a:rPr lang="en"/>
              <a:t>h(x) = 1 / (1 + e^(-z)), where h(x) is the predicted probability, z = w^T * x + b is the linear function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Case: It is commonly used for binary </a:t>
            </a:r>
            <a:r>
              <a:rPr lang="en"/>
              <a:t>classification tasks. In case of our dataset, we can run as a MultiClass Classification task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55950" y="154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Code Snippets - Data Processing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4675"/>
            <a:ext cx="8839204" cy="3224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55950" y="154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Code Snippets - Algorithms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25" y="923375"/>
            <a:ext cx="7990543" cy="397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67000" y="908950"/>
            <a:ext cx="8520600" cy="3972600"/>
          </a:xfrm>
          <a:prstGeom prst="rect">
            <a:avLst/>
          </a:prstGeom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Environment Setup and Data Processing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Collaboratively set up the environment, including installing dependencies and configuring tools.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Worked together on data fetching and pre-processing to ensure effective dataset acquisition and processing.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Model Training for Sentiment Classification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Each team member focused on one ML model: Logistic Regression, SVM, or Naive Bayes.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Explored and trained individual models to classify customer review sentiment.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Leveraged the unique characteristics of each model to achieve optimal results.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Model Evaluation and Test Set Performance: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Individually evaluated the performance of the trained models.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Tested the models using dedicated test sets to assess accuracy and reliability.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Analyzed the results to determine the effectiveness of each model in real-world scenarios.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Latency Measurements and Spark Power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Collaboratively c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aptured and recorded latency numbers throughout the project.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Utilized Apache Spark to measure and understand computational efficiency.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Explored the advantages and potential benefits of using Spark in the project.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367000" y="201550"/>
            <a:ext cx="3164400" cy="707400"/>
          </a:xfrm>
          <a:prstGeom prst="rect">
            <a:avLst/>
          </a:prstGeom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Contributions</a:t>
            </a:r>
            <a:endParaRPr sz="30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