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2" r:id="rId5"/>
    <p:sldId id="274" r:id="rId6"/>
    <p:sldId id="275" r:id="rId7"/>
    <p:sldId id="305" r:id="rId8"/>
    <p:sldId id="306" r:id="rId9"/>
    <p:sldId id="307" r:id="rId10"/>
    <p:sldId id="308" r:id="rId11"/>
    <p:sldId id="309" r:id="rId12"/>
    <p:sldId id="304" r:id="rId13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howGuides="1">
      <p:cViewPr varScale="1">
        <p:scale>
          <a:sx n="70" d="100"/>
          <a:sy n="70" d="100"/>
        </p:scale>
        <p:origin x="528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8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90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77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62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84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85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10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45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72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E289087-3B90-4B7A-B0B3-663DF715D0C0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76F26-008E-40CD-B0DF-FD99CADBA164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и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0A7CE-0912-4C2F-926E-0DDC0C423B66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BBC6F-1CE0-4655-9B16-DDAF1AD7C72C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8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A0BB48E-C38A-489F-B21D-27EBF8DA1A52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4002-8F04-447D-8224-40D7ED6840A4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10220-7851-4877-87D8-65579BB1DD91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B4D7-E962-4AD5-804D-44BB05D648F1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49B0F-5FC4-452C-84B9-DC5DB8F7EAF7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9F4E1-C9E2-4C86-91EE-CF98446AD814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 rtl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44DC91-F540-462A-9952-3A556B4DB6D1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и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A4F087A6-40E8-4131-BEAB-4F5033CC1517}" type="datetime1">
              <a:rPr lang="ru-RU" smtClean="0"/>
              <a:t>27.02.2021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blog/posts/how-to-test-code" TargetMode="External"/><Relationship Id="rId7" Type="http://schemas.openxmlformats.org/officeDocument/2006/relationships/hyperlink" Target="https://golang.org/pkg/test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waggo/gin-swagger" TargetMode="External"/><Relationship Id="rId5" Type="http://schemas.openxmlformats.org/officeDocument/2006/relationships/hyperlink" Target="https://petstore.swagger.io/#/" TargetMode="External"/><Relationship Id="rId4" Type="http://schemas.openxmlformats.org/officeDocument/2006/relationships/hyperlink" Target="https://habr.com/ru/post/43479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20374" y="1187239"/>
            <a:ext cx="8356056" cy="185943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tx2"/>
                </a:solidFill>
              </a:rPr>
              <a:t>Веб-разработка на </a:t>
            </a:r>
            <a:r>
              <a:rPr lang="en-US" sz="4800" dirty="0" smtClean="0">
                <a:solidFill>
                  <a:schemeClr val="tx2"/>
                </a:solidFill>
              </a:rPr>
              <a:t>Go</a:t>
            </a:r>
            <a:endParaRPr lang="ru-RU" sz="4800" dirty="0">
              <a:solidFill>
                <a:schemeClr val="tx2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44288" y="2579386"/>
            <a:ext cx="7516442" cy="1116085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2"/>
                </a:solidFill>
              </a:rPr>
              <a:t>5</a:t>
            </a:r>
            <a:r>
              <a:rPr lang="en-US" b="1" dirty="0" smtClean="0">
                <a:solidFill>
                  <a:schemeClr val="tx2"/>
                </a:solidFill>
              </a:rPr>
              <a:t>. </a:t>
            </a:r>
            <a:r>
              <a:rPr lang="ru-RU" dirty="0" smtClean="0"/>
              <a:t>Архитектура кода и приложения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5" name="AutoShape 2" descr="Halyk Bank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2422004" y="4797152"/>
            <a:ext cx="2088232" cy="20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Народный банк Казахстана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83" y="5460349"/>
            <a:ext cx="2476204" cy="8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IT_LOGO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7757" y="5460349"/>
            <a:ext cx="3498215" cy="76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Программа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Общие особенности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Горутины</a:t>
            </a:r>
            <a:r>
              <a:rPr lang="ru-RU" sz="2400" dirty="0" smtClean="0">
                <a:solidFill>
                  <a:schemeClr val="tx2"/>
                </a:solidFill>
              </a:rPr>
              <a:t>, примитивы и каналы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Логирование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Swagger-</a:t>
            </a:r>
            <a:r>
              <a:rPr lang="ru-RU" sz="2400" dirty="0" smtClean="0">
                <a:solidFill>
                  <a:schemeClr val="tx2"/>
                </a:solidFill>
              </a:rPr>
              <a:t>документация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Архитектура </a:t>
            </a:r>
            <a:r>
              <a:rPr lang="ru-RU" sz="2400" dirty="0" err="1" smtClean="0">
                <a:solidFill>
                  <a:schemeClr val="tx2"/>
                </a:solidFill>
              </a:rPr>
              <a:t>микросервисов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1"/>
            <a:ext cx="9782801" cy="73092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General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36" y="1268760"/>
            <a:ext cx="784887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Лучше не использовать абсолютные пути к файлам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Если нужна проверка, то вместо </a:t>
            </a:r>
            <a:r>
              <a:rPr lang="en-US" sz="2000" dirty="0" smtClean="0">
                <a:solidFill>
                  <a:schemeClr val="tx2"/>
                </a:solidFill>
              </a:rPr>
              <a:t>if … else </a:t>
            </a:r>
            <a:r>
              <a:rPr lang="ru-RU" sz="2000" dirty="0" smtClean="0">
                <a:solidFill>
                  <a:schemeClr val="tx2"/>
                </a:solidFill>
              </a:rPr>
              <a:t>лучше использовать </a:t>
            </a:r>
            <a:r>
              <a:rPr lang="en-US" sz="2000" dirty="0" smtClean="0">
                <a:solidFill>
                  <a:schemeClr val="tx2"/>
                </a:solidFill>
              </a:rPr>
              <a:t>if …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Закрытие дескрипторов ввода-вывода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Отложенные вызовы должны размещаться как можно выше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Ошибки должны проверяться всегда, если есть вероятность их появления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Глобальные 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Пакеты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1"/>
            <a:ext cx="9782801" cy="73092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solidFill>
                  <a:schemeClr val="tx2"/>
                </a:solidFill>
              </a:rPr>
              <a:t>Горутины</a:t>
            </a:r>
            <a:r>
              <a:rPr lang="ru-RU" dirty="0" smtClean="0">
                <a:solidFill>
                  <a:schemeClr val="tx2"/>
                </a:solidFill>
              </a:rPr>
              <a:t>, примитивы, каналы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36" y="1268760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Механизмы </a:t>
            </a:r>
            <a:r>
              <a:rPr lang="ru-RU" sz="2000" dirty="0" err="1" smtClean="0">
                <a:solidFill>
                  <a:schemeClr val="tx2"/>
                </a:solidFill>
              </a:rPr>
              <a:t>межпроцессного</a:t>
            </a:r>
            <a:r>
              <a:rPr lang="ru-RU" sz="2000" dirty="0" smtClean="0">
                <a:solidFill>
                  <a:schemeClr val="tx2"/>
                </a:solidFill>
              </a:rPr>
              <a:t> взаимодействия: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2"/>
                </a:solidFill>
              </a:rPr>
              <a:t>Обмен сообщениями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2"/>
                </a:solidFill>
              </a:rPr>
              <a:t>Синхронизация </a:t>
            </a:r>
            <a:r>
              <a:rPr lang="en-US" sz="2000" dirty="0" smtClean="0">
                <a:solidFill>
                  <a:schemeClr val="tx2"/>
                </a:solidFill>
              </a:rPr>
              <a:t>/</a:t>
            </a:r>
            <a:r>
              <a:rPr lang="ru-RU" sz="2000" dirty="0" smtClean="0">
                <a:solidFill>
                  <a:schemeClr val="tx2"/>
                </a:solidFill>
              </a:rPr>
              <a:t> Разделяемая память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2"/>
                </a:solidFill>
              </a:rPr>
              <a:t>Удаленные процедуры (</a:t>
            </a:r>
            <a:r>
              <a:rPr lang="en-US" sz="2000" dirty="0" smtClean="0">
                <a:solidFill>
                  <a:schemeClr val="tx2"/>
                </a:solidFill>
              </a:rPr>
              <a:t>RPC)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В </a:t>
            </a:r>
            <a:r>
              <a:rPr lang="en-US" sz="2000" dirty="0" smtClean="0">
                <a:solidFill>
                  <a:schemeClr val="tx2"/>
                </a:solidFill>
              </a:rPr>
              <a:t>Go </a:t>
            </a:r>
            <a:r>
              <a:rPr lang="ru-RU" sz="2000" dirty="0" smtClean="0">
                <a:solidFill>
                  <a:schemeClr val="tx2"/>
                </a:solidFill>
              </a:rPr>
              <a:t>используются 1 и 2 механизмы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Для обмена данными между </a:t>
            </a:r>
            <a:r>
              <a:rPr lang="ru-RU" sz="2000" dirty="0" err="1" smtClean="0">
                <a:solidFill>
                  <a:schemeClr val="tx2"/>
                </a:solidFill>
              </a:rPr>
              <a:t>горутинами</a:t>
            </a:r>
            <a:r>
              <a:rPr lang="ru-RU" sz="2000" dirty="0" smtClean="0">
                <a:solidFill>
                  <a:schemeClr val="tx2"/>
                </a:solidFill>
              </a:rPr>
              <a:t> предпочтительнее использовать </a:t>
            </a:r>
            <a:r>
              <a:rPr lang="ru-RU" sz="2000" i="1" dirty="0" smtClean="0">
                <a:solidFill>
                  <a:schemeClr val="tx2"/>
                </a:solidFill>
              </a:rPr>
              <a:t>каналы</a:t>
            </a:r>
            <a:endParaRPr lang="ru-RU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5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1"/>
            <a:ext cx="9782801" cy="73092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solidFill>
                  <a:schemeClr val="tx2"/>
                </a:solidFill>
              </a:rPr>
              <a:t>Логирование</a:t>
            </a:r>
            <a:r>
              <a:rPr lang="ru-RU" dirty="0" smtClean="0">
                <a:solidFill>
                  <a:schemeClr val="tx2"/>
                </a:solidFill>
              </a:rPr>
              <a:t> и мониторинг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36" y="1268760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Логов должно быть достаточно для выявления источника проблемы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В логах должна быть вся необходимая информация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Производительность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Поиск и анализ логов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Как вариант: сервис, метод, сообщение, код, доп. </a:t>
            </a:r>
            <a:r>
              <a:rPr lang="ru-RU" sz="2000" dirty="0">
                <a:solidFill>
                  <a:schemeClr val="tx2"/>
                </a:solidFill>
              </a:rPr>
              <a:t>и</a:t>
            </a:r>
            <a:r>
              <a:rPr lang="ru-RU" sz="2000" dirty="0" smtClean="0">
                <a:solidFill>
                  <a:schemeClr val="tx2"/>
                </a:solidFill>
              </a:rPr>
              <a:t>нформация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9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1"/>
            <a:ext cx="9782801" cy="73092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Тестирование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36" y="1268760"/>
            <a:ext cx="784887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Модульное тестирование (</a:t>
            </a:r>
            <a:r>
              <a:rPr lang="en-US" sz="2000" dirty="0" smtClean="0">
                <a:solidFill>
                  <a:schemeClr val="tx2"/>
                </a:solidFill>
              </a:rPr>
              <a:t>unit testing)</a:t>
            </a:r>
            <a:r>
              <a:rPr lang="ru-RU" sz="2000" dirty="0" smtClean="0">
                <a:solidFill>
                  <a:schemeClr val="tx2"/>
                </a:solidFill>
              </a:rPr>
              <a:t/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тест отдельного компонента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проще писать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улучшает качество кода и развивает навыки проектирования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«связывает» структуру программы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нужно обновлять</a:t>
            </a:r>
            <a:br>
              <a:rPr lang="ru-RU" sz="2000" dirty="0" smtClean="0">
                <a:solidFill>
                  <a:schemeClr val="tx2"/>
                </a:solidFill>
              </a:rPr>
            </a:b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Интеграционное тестирование</a:t>
            </a:r>
            <a:r>
              <a:rPr lang="en-US" sz="2000" dirty="0" smtClean="0">
                <a:solidFill>
                  <a:schemeClr val="tx2"/>
                </a:solidFill>
              </a:rPr>
              <a:t> (</a:t>
            </a:r>
            <a:r>
              <a:rPr lang="ru-RU" sz="2000" dirty="0" smtClean="0">
                <a:solidFill>
                  <a:schemeClr val="tx2"/>
                </a:solidFill>
              </a:rPr>
              <a:t>сквозное)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тест всего приложения или системы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тесты с реальными (тестовыми) сервисами, БД и др.</a:t>
            </a:r>
            <a:br>
              <a:rPr lang="ru-RU" sz="2000" dirty="0" smtClean="0">
                <a:solidFill>
                  <a:schemeClr val="tx2"/>
                </a:solidFill>
              </a:rPr>
            </a:b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Test Driven Development (TDD)</a:t>
            </a:r>
            <a:r>
              <a:rPr lang="ru-RU" sz="2000" dirty="0" smtClean="0">
                <a:solidFill>
                  <a:schemeClr val="tx2"/>
                </a:solidFill>
              </a:rPr>
              <a:t/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сперва пишем тесты по заданию, затем код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больше ресурсов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меньше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1"/>
            <a:ext cx="9782801" cy="73092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Архитектура </a:t>
            </a:r>
            <a:r>
              <a:rPr lang="ru-RU" dirty="0" err="1" smtClean="0">
                <a:solidFill>
                  <a:schemeClr val="tx2"/>
                </a:solidFill>
              </a:rPr>
              <a:t>микросервисов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36" y="1268760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Разделение по пакетам по логическим доменам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Например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модели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контроллеры</a:t>
            </a:r>
            <a:r>
              <a:rPr lang="en-US" sz="2000" dirty="0" smtClean="0">
                <a:solidFill>
                  <a:schemeClr val="tx2"/>
                </a:solidFill>
              </a:rPr>
              <a:t>/</a:t>
            </a:r>
            <a:r>
              <a:rPr lang="ru-RU" sz="2000" dirty="0" smtClean="0">
                <a:solidFill>
                  <a:schemeClr val="tx2"/>
                </a:solidFill>
              </a:rPr>
              <a:t>роутер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сервисы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утилиты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err="1" smtClean="0">
                <a:solidFill>
                  <a:schemeClr val="tx2"/>
                </a:solidFill>
              </a:rPr>
              <a:t>миддлвары</a:t>
            </a:r>
            <a:r>
              <a:rPr lang="ru-RU" sz="2000" dirty="0" smtClean="0">
                <a:solidFill>
                  <a:schemeClr val="tx2"/>
                </a:solidFill>
              </a:rPr>
              <a:t/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err="1" smtClean="0">
                <a:solidFill>
                  <a:schemeClr val="tx2"/>
                </a:solidFill>
              </a:rPr>
              <a:t>бд</a:t>
            </a:r>
            <a:r>
              <a:rPr lang="en-US" sz="2000" dirty="0" smtClean="0">
                <a:solidFill>
                  <a:schemeClr val="tx2"/>
                </a:solidFill>
              </a:rPr>
              <a:t>/</a:t>
            </a:r>
            <a:r>
              <a:rPr lang="ru-RU" sz="2000" dirty="0" err="1" smtClean="0">
                <a:solidFill>
                  <a:schemeClr val="tx2"/>
                </a:solidFill>
              </a:rPr>
              <a:t>репозиторий</a:t>
            </a:r>
            <a:r>
              <a:rPr lang="ru-RU" sz="2000" dirty="0" smtClean="0">
                <a:solidFill>
                  <a:schemeClr val="tx2"/>
                </a:solidFill>
              </a:rPr>
              <a:t/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err="1" smtClean="0">
                <a:solidFill>
                  <a:schemeClr val="tx2"/>
                </a:solidFill>
              </a:rPr>
              <a:t>конфиг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6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1"/>
            <a:ext cx="9782801" cy="73092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Финальный проект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36" y="1268760"/>
            <a:ext cx="78488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chemeClr val="tx2"/>
                </a:solidFill>
              </a:rPr>
              <a:t>Микросервис</a:t>
            </a:r>
            <a:r>
              <a:rPr lang="ru-RU" sz="2000" dirty="0" smtClean="0">
                <a:solidFill>
                  <a:schemeClr val="tx2"/>
                </a:solidFill>
              </a:rPr>
              <a:t> на любую выбранную тему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Разделение по пакетам</a:t>
            </a: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Gin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Использование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Использование кэша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3 – 10 </a:t>
            </a:r>
            <a:r>
              <a:rPr lang="en-US" sz="2000" dirty="0" smtClean="0">
                <a:solidFill>
                  <a:schemeClr val="tx2"/>
                </a:solidFill>
              </a:rPr>
              <a:t>endpoint-</a:t>
            </a:r>
            <a:r>
              <a:rPr lang="ru-RU" sz="2000" dirty="0" err="1" smtClean="0">
                <a:solidFill>
                  <a:schemeClr val="tx2"/>
                </a:solidFill>
              </a:rPr>
              <a:t>ов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Наличие метода с авторизацией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Swagger</a:t>
            </a:r>
            <a:r>
              <a:rPr lang="ru-RU" sz="2000" dirty="0" smtClean="0">
                <a:solidFill>
                  <a:schemeClr val="tx2"/>
                </a:solidFill>
              </a:rPr>
              <a:t>-документация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Тесты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Можно работать в командах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Можно публиковать на </a:t>
            </a:r>
            <a:r>
              <a:rPr lang="en-US" sz="2000" dirty="0" err="1" smtClean="0">
                <a:solidFill>
                  <a:schemeClr val="tx2"/>
                </a:solidFill>
              </a:rPr>
              <a:t>github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и отправлять ссылку</a:t>
            </a: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3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Ссылки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2" y="981147"/>
            <a:ext cx="8208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tx2"/>
                </a:solidFill>
                <a:hlinkClick r:id="rId3"/>
              </a:rPr>
              <a:t>ru.hexlet.io/blog/posts/how-to-test-code</a:t>
            </a:r>
            <a:r>
              <a:rPr lang="ru-RU" sz="2000" dirty="0" smtClean="0">
                <a:solidFill>
                  <a:schemeClr val="tx2"/>
                </a:solidFill>
              </a:rPr>
              <a:t> - Начинаем писать тесты правильно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4"/>
              </a:rPr>
              <a:t>https://habr.com/ru/post/434798</a:t>
            </a:r>
            <a:r>
              <a:rPr lang="en-US" sz="2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ru-RU" sz="2000" dirty="0" smtClean="0">
                <a:solidFill>
                  <a:schemeClr val="tx2"/>
                </a:solidFill>
              </a:rPr>
              <a:t> - </a:t>
            </a:r>
            <a:r>
              <a:rPr lang="en-US" sz="2000" dirty="0" smtClean="0">
                <a:solidFill>
                  <a:schemeClr val="tx2"/>
                </a:solidFill>
              </a:rPr>
              <a:t>Swagger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5"/>
              </a:rPr>
              <a:t>https://petstore.swagger.io</a:t>
            </a:r>
            <a:r>
              <a:rPr lang="en-US" sz="2000" dirty="0" smtClean="0">
                <a:solidFill>
                  <a:schemeClr val="tx2"/>
                </a:solidFill>
                <a:hlinkClick r:id="rId5"/>
              </a:rPr>
              <a:t>/#/</a:t>
            </a:r>
            <a:r>
              <a:rPr lang="ru-RU" sz="2000" dirty="0" smtClean="0">
                <a:solidFill>
                  <a:schemeClr val="tx2"/>
                </a:solidFill>
              </a:rPr>
              <a:t> - пример сервиса со </a:t>
            </a:r>
            <a:r>
              <a:rPr lang="en-US" sz="2000" dirty="0" smtClean="0">
                <a:solidFill>
                  <a:schemeClr val="tx2"/>
                </a:solidFill>
              </a:rPr>
              <a:t>Swagger</a:t>
            </a:r>
            <a:r>
              <a:rPr lang="ru-RU" sz="2000" dirty="0" smtClean="0">
                <a:solidFill>
                  <a:schemeClr val="tx2"/>
                </a:solidFill>
              </a:rPr>
              <a:t>-документацией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6"/>
              </a:rPr>
              <a:t>https://</a:t>
            </a:r>
            <a:r>
              <a:rPr lang="en-US" sz="2000" dirty="0" smtClean="0">
                <a:solidFill>
                  <a:schemeClr val="tx2"/>
                </a:solidFill>
                <a:hlinkClick r:id="rId6"/>
              </a:rPr>
              <a:t>github.com/swaggo/gin-swagger</a:t>
            </a:r>
            <a:r>
              <a:rPr lang="en-US" sz="2000" dirty="0" smtClean="0">
                <a:solidFill>
                  <a:schemeClr val="tx2"/>
                </a:solidFill>
              </a:rPr>
              <a:t> - Swagger </a:t>
            </a:r>
            <a:r>
              <a:rPr lang="ru-RU" sz="2000" dirty="0" smtClean="0">
                <a:solidFill>
                  <a:schemeClr val="tx2"/>
                </a:solidFill>
              </a:rPr>
              <a:t>для </a:t>
            </a:r>
            <a:r>
              <a:rPr lang="en-US" sz="2000" dirty="0" smtClean="0">
                <a:solidFill>
                  <a:schemeClr val="tx2"/>
                </a:solidFill>
              </a:rPr>
              <a:t>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7"/>
              </a:rPr>
              <a:t>https://golang.org/pkg/testing</a:t>
            </a:r>
            <a:r>
              <a:rPr lang="en-US" sz="2000" dirty="0" smtClean="0">
                <a:solidFill>
                  <a:schemeClr val="tx2"/>
                </a:solidFill>
                <a:hlinkClick r:id="rId7"/>
              </a:rPr>
              <a:t>/</a:t>
            </a:r>
            <a:r>
              <a:rPr lang="en-US" sz="2000" dirty="0" smtClean="0">
                <a:solidFill>
                  <a:schemeClr val="tx2"/>
                </a:solidFill>
              </a:rPr>
              <a:t> - </a:t>
            </a:r>
            <a:r>
              <a:rPr lang="ru-RU" sz="2000" dirty="0" smtClean="0">
                <a:solidFill>
                  <a:schemeClr val="tx2"/>
                </a:solidFill>
              </a:rPr>
              <a:t>пакет </a:t>
            </a:r>
            <a:r>
              <a:rPr lang="en-US" sz="2000" dirty="0" smtClean="0">
                <a:solidFill>
                  <a:schemeClr val="tx2"/>
                </a:solidFill>
              </a:rPr>
              <a:t>testing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тематика 16 х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2_TF02787947.potx" id="{3964D7A7-1B85-4031-AAD6-1B50F98CF473}" vid="{CAF00616-F4D4-4454-9A4A-5919532F2D53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92838012A97B14983A3BE653B25FCF8" ma:contentTypeVersion="2" ma:contentTypeDescription="Создание документа." ma:contentTypeScope="" ma:versionID="e5aebb2827c75582a719a46de60f8443">
  <xsd:schema xmlns:xsd="http://www.w3.org/2001/XMLSchema" xmlns:xs="http://www.w3.org/2001/XMLSchema" xmlns:p="http://schemas.microsoft.com/office/2006/metadata/properties" xmlns:ns2="9ca581ad-a72e-42f6-b86c-39d14965e70f" targetNamespace="http://schemas.microsoft.com/office/2006/metadata/properties" ma:root="true" ma:fieldsID="c345313b1e6f1131527d4fdff1aff605" ns2:_="">
    <xsd:import namespace="9ca581ad-a72e-42f6-b86c-39d14965e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581ad-a72e-42f6-b86c-39d14965e7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DF0E3-1C2E-4619-9EF9-8D37B7044E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81DD87-E830-4CFE-B81F-16550E92B9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6BCE79-ACE5-4DD5-B3B2-9D753B27A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a581ad-a72e-42f6-b86c-39d14965e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математике с числом «Пи» (широкоэкранный формат)</Template>
  <TotalTime>5382</TotalTime>
  <Words>242</Words>
  <Application>Microsoft Office PowerPoint</Application>
  <PresentationFormat>Произвольный</PresentationFormat>
  <Paragraphs>100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Euphemia</vt:lpstr>
      <vt:lpstr>Математика 16 х 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User1</dc:creator>
  <cp:lastModifiedBy>User1</cp:lastModifiedBy>
  <cp:revision>244</cp:revision>
  <dcterms:created xsi:type="dcterms:W3CDTF">2021-01-22T19:32:47Z</dcterms:created>
  <dcterms:modified xsi:type="dcterms:W3CDTF">2021-02-27T05:52:15Z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0x010100492838012A97B14983A3BE653B25FCF8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