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2" r:id="rId2"/>
    <p:sldId id="273" r:id="rId3"/>
    <p:sldId id="274" r:id="rId4"/>
    <p:sldId id="275" r:id="rId5"/>
    <p:sldId id="288" r:id="rId6"/>
    <p:sldId id="289" r:id="rId7"/>
    <p:sldId id="290" r:id="rId8"/>
    <p:sldId id="281" r:id="rId9"/>
    <p:sldId id="283" r:id="rId10"/>
    <p:sldId id="277" r:id="rId11"/>
    <p:sldId id="278" r:id="rId12"/>
    <p:sldId id="280" r:id="rId13"/>
    <p:sldId id="284" r:id="rId14"/>
    <p:sldId id="286" r:id="rId15"/>
    <p:sldId id="291" r:id="rId16"/>
    <p:sldId id="287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0" d="100"/>
          <a:sy n="70" d="100"/>
        </p:scale>
        <p:origin x="512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C5DFD-D59C-4A78-9863-7389301FC12B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4772CC64-04AB-4F40-B370-C9EC22A15BA9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98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43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795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93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64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501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756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287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32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52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23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007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50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042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03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82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479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90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77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9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22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7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553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19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E289087-3B90-4B7A-B0B3-663DF715D0C0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76F26-008E-40CD-B0DF-FD99CADBA164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и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0A7CE-0912-4C2F-926E-0DDC0C423B66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BBC6F-1CE0-4655-9B16-DDAF1AD7C72C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8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A0BB48E-C38A-489F-B21D-27EBF8DA1A52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24002-8F04-447D-8224-40D7ED6840A4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10220-7851-4877-87D8-65579BB1DD91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B4D7-E962-4AD5-804D-44BB05D648F1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49B0F-5FC4-452C-84B9-DC5DB8F7EAF7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9F4E1-C9E2-4C86-91EE-CF98446AD814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 rtl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544DC91-F540-462A-9952-3A556B4DB6D1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и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A4F087A6-40E8-4131-BEAB-4F5033CC1517}" type="datetime1">
              <a:rPr lang="ru-RU" smtClean="0"/>
              <a:t>23.01.2021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instal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20374" y="1187239"/>
            <a:ext cx="8356056" cy="185943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chemeClr val="tx2"/>
                </a:solidFill>
              </a:rPr>
              <a:t>Веб-разработка на </a:t>
            </a:r>
            <a:r>
              <a:rPr lang="en-US" sz="4800" dirty="0" smtClean="0">
                <a:solidFill>
                  <a:schemeClr val="tx2"/>
                </a:solidFill>
              </a:rPr>
              <a:t>Go</a:t>
            </a:r>
            <a:endParaRPr lang="ru-RU" sz="4800" dirty="0">
              <a:solidFill>
                <a:schemeClr val="tx2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644288" y="2579386"/>
            <a:ext cx="7516442" cy="1116085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</a:rPr>
              <a:t>1. </a:t>
            </a:r>
            <a:r>
              <a:rPr lang="ru-RU" b="1" dirty="0" smtClean="0">
                <a:solidFill>
                  <a:schemeClr val="tx2"/>
                </a:solidFill>
              </a:rPr>
              <a:t>Введение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5" name="AutoShape 2" descr="Halyk Bank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2422004" y="4797152"/>
            <a:ext cx="2088232" cy="20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Народный банк Казахстана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83" y="5460349"/>
            <a:ext cx="2476204" cy="8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IT_LOGO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7757" y="5460349"/>
            <a:ext cx="3498215" cy="76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nt8 – </a:t>
            </a:r>
            <a:r>
              <a:rPr lang="ru-RU" sz="2400" dirty="0" smtClean="0">
                <a:solidFill>
                  <a:schemeClr val="tx2"/>
                </a:solidFill>
              </a:rPr>
              <a:t>от -128 до 127 (1 байт)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nt16: </a:t>
            </a:r>
            <a:r>
              <a:rPr lang="ru-RU" sz="2400" dirty="0" smtClean="0">
                <a:solidFill>
                  <a:schemeClr val="tx2"/>
                </a:solidFill>
              </a:rPr>
              <a:t>от -32768 до 32767 (2 байта)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nt32: </a:t>
            </a:r>
            <a:r>
              <a:rPr lang="ru-RU" sz="2400" dirty="0" smtClean="0">
                <a:solidFill>
                  <a:schemeClr val="tx2"/>
                </a:solidFill>
              </a:rPr>
              <a:t>от -2147483648 </a:t>
            </a:r>
            <a:r>
              <a:rPr lang="ru-RU" sz="2400" dirty="0">
                <a:solidFill>
                  <a:schemeClr val="tx2"/>
                </a:solidFill>
              </a:rPr>
              <a:t>до </a:t>
            </a:r>
            <a:r>
              <a:rPr lang="ru-RU" sz="2400" dirty="0" smtClean="0">
                <a:solidFill>
                  <a:schemeClr val="tx2"/>
                </a:solidFill>
              </a:rPr>
              <a:t>2147483648 (4 байта)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nt64: </a:t>
            </a:r>
            <a:r>
              <a:rPr lang="ru-RU" sz="2400" dirty="0" smtClean="0">
                <a:solidFill>
                  <a:schemeClr val="tx2"/>
                </a:solidFill>
              </a:rPr>
              <a:t>от -9 </a:t>
            </a:r>
            <a:r>
              <a:rPr lang="ru-RU" sz="2400" dirty="0">
                <a:solidFill>
                  <a:schemeClr val="tx2"/>
                </a:solidFill>
              </a:rPr>
              <a:t>223 372 036 854 775 </a:t>
            </a:r>
            <a:r>
              <a:rPr lang="ru-RU" sz="2400" dirty="0" smtClean="0">
                <a:solidFill>
                  <a:schemeClr val="tx2"/>
                </a:solidFill>
              </a:rPr>
              <a:t>808 </a:t>
            </a:r>
            <a:r>
              <a:rPr lang="ru-RU" sz="2400" dirty="0">
                <a:solidFill>
                  <a:schemeClr val="tx2"/>
                </a:solidFill>
              </a:rPr>
              <a:t>до </a:t>
            </a:r>
            <a:r>
              <a:rPr lang="ru-RU" sz="2400" dirty="0" smtClean="0">
                <a:solidFill>
                  <a:schemeClr val="tx2"/>
                </a:solidFill>
              </a:rPr>
              <a:t>9 </a:t>
            </a:r>
            <a:r>
              <a:rPr lang="ru-RU" sz="2400" dirty="0">
                <a:solidFill>
                  <a:schemeClr val="tx2"/>
                </a:solidFill>
              </a:rPr>
              <a:t>223 372 036 854 775 </a:t>
            </a:r>
            <a:r>
              <a:rPr lang="ru-RU" sz="2400" dirty="0" smtClean="0">
                <a:solidFill>
                  <a:schemeClr val="tx2"/>
                </a:solidFill>
              </a:rPr>
              <a:t>808 (8 байт)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uint8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u</a:t>
            </a:r>
            <a:r>
              <a:rPr lang="en-US" sz="2400" dirty="0" smtClean="0">
                <a:solidFill>
                  <a:schemeClr val="tx2"/>
                </a:solidFill>
              </a:rPr>
              <a:t>int16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u</a:t>
            </a:r>
            <a:r>
              <a:rPr lang="en-US" sz="2400" dirty="0" smtClean="0">
                <a:solidFill>
                  <a:schemeClr val="tx2"/>
                </a:solidFill>
              </a:rPr>
              <a:t>int32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u</a:t>
            </a:r>
            <a:r>
              <a:rPr lang="en-US" sz="2400" dirty="0" smtClean="0">
                <a:solidFill>
                  <a:schemeClr val="tx2"/>
                </a:solidFill>
              </a:rPr>
              <a:t>int64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 err="1" smtClean="0">
                <a:solidFill>
                  <a:schemeClr val="tx2"/>
                </a:solidFill>
              </a:rPr>
              <a:t>nt</a:t>
            </a:r>
            <a:r>
              <a:rPr lang="en-US" sz="2400" dirty="0" smtClean="0">
                <a:solidFill>
                  <a:schemeClr val="tx2"/>
                </a:solidFill>
              </a:rPr>
              <a:t>: int32/int64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uint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3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436" y="1628800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float32</a:t>
            </a:r>
            <a:r>
              <a:rPr lang="ru-RU" sz="2400" dirty="0" smtClean="0">
                <a:solidFill>
                  <a:schemeClr val="tx2"/>
                </a:solidFill>
              </a:rPr>
              <a:t> (4 байта)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en-US" sz="2400" dirty="0" smtClean="0">
                <a:solidFill>
                  <a:schemeClr val="tx2"/>
                </a:solidFill>
              </a:rPr>
              <a:t>loat64</a:t>
            </a:r>
            <a:r>
              <a:rPr lang="ru-RU" sz="2400" dirty="0" smtClean="0">
                <a:solidFill>
                  <a:schemeClr val="tx2"/>
                </a:solidFill>
              </a:rPr>
              <a:t> (8 байт)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rune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bool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string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6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436" y="162880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Значения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Неявная типизация при создании и присвоении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Нет неявных преобразований типов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5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924" y="1417637"/>
            <a:ext cx="6092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</a:t>
            </a:r>
            <a:r>
              <a:rPr lang="en-US" sz="2000" dirty="0" smtClean="0">
                <a:solidFill>
                  <a:schemeClr val="tx2"/>
                </a:solidFill>
              </a:rPr>
              <a:t>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</a:t>
            </a:r>
            <a:r>
              <a:rPr lang="en-US" sz="2000" dirty="0" smtClean="0">
                <a:solidFill>
                  <a:schemeClr val="tx2"/>
                </a:solidFill>
              </a:rPr>
              <a:t>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</a:t>
            </a:r>
            <a:r>
              <a:rPr lang="en-US" sz="2000" dirty="0" smtClean="0">
                <a:solidFill>
                  <a:schemeClr val="tx2"/>
                </a:solidFill>
              </a:rPr>
              <a:t>ap (dictionary)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/>
                </a:solidFill>
              </a:rPr>
              <a:t>struct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7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Структуры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924" y="1417637"/>
            <a:ext cx="6092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Публичные и приватные 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Вложенные структуры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Указатели</a:t>
            </a: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g</a:t>
            </a:r>
            <a:r>
              <a:rPr lang="en-US" sz="2000" dirty="0" smtClean="0">
                <a:solidFill>
                  <a:schemeClr val="tx2"/>
                </a:solidFill>
              </a:rPr>
              <a:t>o </a:t>
            </a:r>
            <a:r>
              <a:rPr lang="en-US" sz="2000" dirty="0" err="1" smtClean="0">
                <a:solidFill>
                  <a:schemeClr val="tx2"/>
                </a:solidFill>
              </a:rPr>
              <a:t>fmt</a:t>
            </a:r>
            <a:endParaRPr lang="ru-RU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1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Циклы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924" y="1417637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Инициализация счетчика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smtClean="0">
                <a:solidFill>
                  <a:schemeClr val="tx2"/>
                </a:solidFill>
              </a:rPr>
              <a:t>условие</a:t>
            </a:r>
            <a:r>
              <a:rPr lang="en-US" sz="2000" dirty="0" smtClean="0">
                <a:solidFill>
                  <a:schemeClr val="tx2"/>
                </a:solidFill>
              </a:rPr>
              <a:t>; </a:t>
            </a:r>
            <a:r>
              <a:rPr lang="ru-RU" sz="2000" dirty="0" smtClean="0">
                <a:solidFill>
                  <a:schemeClr val="tx2"/>
                </a:solidFill>
              </a:rPr>
              <a:t>изменение счетчика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Index, value: for range</a:t>
            </a:r>
            <a:endParaRPr lang="ru-RU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3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924" y="1417637"/>
            <a:ext cx="78488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Могут возвращать несколько значений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Именованные и неименованные значения возврата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Неопределенное количество 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Функции как объект первого класса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Анонимные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Обработка ошибок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924" y="1417637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err</a:t>
            </a:r>
            <a:r>
              <a:rPr lang="ru-RU" sz="2000" dirty="0">
                <a:solidFill>
                  <a:schemeClr val="tx2"/>
                </a:solidFill>
              </a:rPr>
              <a:t> как последний объект при возврате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Проверка </a:t>
            </a:r>
            <a:r>
              <a:rPr lang="en-US" sz="2000" dirty="0">
                <a:solidFill>
                  <a:schemeClr val="tx2"/>
                </a:solidFill>
              </a:rPr>
              <a:t>err != nil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Использование </a:t>
            </a:r>
            <a:r>
              <a:rPr lang="en-US" sz="2000" dirty="0">
                <a:solidFill>
                  <a:schemeClr val="tx2"/>
                </a:solidFill>
              </a:rPr>
              <a:t>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defer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Перехват паники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7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Методы структур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924" y="1417637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По значению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По ссылке</a:t>
            </a: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1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Методы структур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924" y="1417637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По значению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По ссылке</a:t>
            </a: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3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О преподавателе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436" y="1268760"/>
            <a:ext cx="80222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Буравов Алексей Александрович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/>
                </a:solidFill>
              </a:rPr>
              <a:t>Бакалавриат</a:t>
            </a:r>
            <a:r>
              <a:rPr lang="ru-RU" sz="2400" dirty="0">
                <a:solidFill>
                  <a:schemeClr val="tx2"/>
                </a:solidFill>
              </a:rPr>
              <a:t> </a:t>
            </a:r>
            <a:r>
              <a:rPr lang="ru-RU" sz="2400" dirty="0" smtClean="0">
                <a:solidFill>
                  <a:schemeClr val="tx2"/>
                </a:solidFill>
              </a:rPr>
              <a:t>– АУЭС, Космическая техника,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Магистратура – МУИТ, Управление проектами,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В разработке с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Gamedev</a:t>
            </a:r>
            <a:r>
              <a:rPr lang="en-US" sz="2400" dirty="0" smtClean="0">
                <a:solidFill>
                  <a:schemeClr val="tx2"/>
                </a:solidFill>
              </a:rPr>
              <a:t>, VR/AR, .NET, </a:t>
            </a:r>
            <a:r>
              <a:rPr lang="en-US" sz="2400" dirty="0" err="1" smtClean="0">
                <a:solidFill>
                  <a:schemeClr val="tx2"/>
                </a:solidFill>
              </a:rPr>
              <a:t>Golang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Camunda</a:t>
            </a:r>
            <a:r>
              <a:rPr lang="en-US" sz="2400" dirty="0" smtClean="0">
                <a:solidFill>
                  <a:schemeClr val="tx2"/>
                </a:solidFill>
              </a:rPr>
              <a:t>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Главный разработчик Управления анализа бизнес-процессов Департамента развития бизнес-процессов в </a:t>
            </a:r>
            <a:r>
              <a:rPr lang="en-US" sz="2400" dirty="0" err="1" smtClean="0">
                <a:solidFill>
                  <a:schemeClr val="tx2"/>
                </a:solidFill>
              </a:rPr>
              <a:t>Halyk</a:t>
            </a:r>
            <a:r>
              <a:rPr lang="en-US" sz="2400" dirty="0" smtClean="0">
                <a:solidFill>
                  <a:schemeClr val="tx2"/>
                </a:solidFill>
              </a:rPr>
              <a:t>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/>
                </a:solidFill>
              </a:rPr>
              <a:t>Микросервисы</a:t>
            </a:r>
            <a:r>
              <a:rPr lang="ru-RU" sz="2400" dirty="0" smtClean="0">
                <a:solidFill>
                  <a:schemeClr val="tx2"/>
                </a:solidFill>
              </a:rPr>
              <a:t>, бизнес-процессы, процессы для клиентов и менеджеров операционного обслуживания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Товарное кредитование, уведомления, депозиты в отделениях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6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Интерфейсы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924" y="1417637"/>
            <a:ext cx="78488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Утиная типизация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Реализация интерфейсов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Вложенные интерфейсы</a:t>
            </a: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Пакеты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924" y="1417637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GOPATH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Видимость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g</a:t>
            </a:r>
            <a:r>
              <a:rPr lang="en-US" sz="2000" dirty="0" smtClean="0">
                <a:solidFill>
                  <a:schemeClr val="tx2"/>
                </a:solidFill>
              </a:rPr>
              <a:t>o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Импорт пакетов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go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Delve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go mod</a:t>
            </a: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0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Примеры программ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924" y="1417637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Разворот односвязного списка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chemeClr val="tx2"/>
                </a:solidFill>
              </a:rPr>
              <a:t>Парсинг</a:t>
            </a:r>
            <a:r>
              <a:rPr lang="ru-RU" sz="2000" dirty="0" smtClean="0">
                <a:solidFill>
                  <a:schemeClr val="tx2"/>
                </a:solidFill>
              </a:rPr>
              <a:t>, модификация и запись </a:t>
            </a:r>
            <a:r>
              <a:rPr lang="en-US" sz="2000" dirty="0" err="1" smtClean="0">
                <a:solidFill>
                  <a:schemeClr val="tx2"/>
                </a:solidFill>
              </a:rPr>
              <a:t>json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Сортировка пузырьком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Чтение аргументов командной строки</a:t>
            </a: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7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Домашнее задание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93436" y="1417637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Необходимо написать на </a:t>
            </a:r>
            <a:r>
              <a:rPr lang="ru-RU" sz="2000" dirty="0" err="1">
                <a:solidFill>
                  <a:schemeClr val="tx2"/>
                </a:solidFill>
              </a:rPr>
              <a:t>go</a:t>
            </a:r>
            <a:r>
              <a:rPr lang="ru-RU" sz="2000" dirty="0">
                <a:solidFill>
                  <a:schemeClr val="tx2"/>
                </a:solidFill>
              </a:rPr>
              <a:t> консольную программу, принимающую в качестве аргументов </a:t>
            </a:r>
            <a:r>
              <a:rPr lang="ru-RU" sz="2000" dirty="0" smtClean="0">
                <a:solidFill>
                  <a:schemeClr val="tx2"/>
                </a:solidFill>
              </a:rPr>
              <a:t>пути </a:t>
            </a:r>
            <a:r>
              <a:rPr lang="ru-RU" sz="2000" dirty="0">
                <a:solidFill>
                  <a:schemeClr val="tx2"/>
                </a:solidFill>
              </a:rPr>
              <a:t>к первому файлу и ко </a:t>
            </a:r>
            <a:r>
              <a:rPr lang="ru-RU" sz="2000" dirty="0" smtClean="0">
                <a:solidFill>
                  <a:schemeClr val="tx2"/>
                </a:solidFill>
              </a:rPr>
              <a:t>второму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Если таких файлов нет, аргументы не переданы или переданы пустыми, либо внутри одного из файлов </a:t>
            </a:r>
            <a:r>
              <a:rPr lang="ru-RU" sz="2000" dirty="0" err="1">
                <a:solidFill>
                  <a:schemeClr val="tx2"/>
                </a:solidFill>
              </a:rPr>
              <a:t>невалидный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json</a:t>
            </a:r>
            <a:r>
              <a:rPr lang="ru-RU" sz="2000" dirty="0">
                <a:solidFill>
                  <a:schemeClr val="tx2"/>
                </a:solidFill>
              </a:rPr>
              <a:t> - нужно создать файл error.txt и записать туда любой текст</a:t>
            </a:r>
            <a:r>
              <a:rPr lang="ru-RU" sz="200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Если файлы есть и читаются, то нужно считать из первого и второго плоский (одноуровневый </a:t>
            </a:r>
            <a:r>
              <a:rPr lang="ru-RU" sz="2000" dirty="0" err="1">
                <a:solidFill>
                  <a:schemeClr val="tx2"/>
                </a:solidFill>
              </a:rPr>
              <a:t>json</a:t>
            </a:r>
            <a:r>
              <a:rPr lang="ru-RU" sz="2000" dirty="0">
                <a:solidFill>
                  <a:schemeClr val="tx2"/>
                </a:solidFill>
              </a:rPr>
              <a:t>). Затем выполнить сравнение ключей и их значений</a:t>
            </a:r>
            <a:r>
              <a:rPr lang="ru-RU" sz="2000" dirty="0" smtClean="0">
                <a:solidFill>
                  <a:schemeClr val="tx2"/>
                </a:solidFill>
              </a:rPr>
              <a:t>.</a:t>
            </a: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Домашнее задание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93436" y="1417637"/>
            <a:ext cx="7848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Все названия полей, которые были добавлены во второй </a:t>
            </a:r>
            <a:r>
              <a:rPr lang="ru-RU" sz="2000" dirty="0" err="1">
                <a:solidFill>
                  <a:schemeClr val="tx2"/>
                </a:solidFill>
              </a:rPr>
              <a:t>json</a:t>
            </a:r>
            <a:r>
              <a:rPr lang="ru-RU" sz="2000" dirty="0">
                <a:solidFill>
                  <a:schemeClr val="tx2"/>
                </a:solidFill>
              </a:rPr>
              <a:t> (т.е. их нет в первом) нужно в алфавитном порядке построчно записать в файл </a:t>
            </a:r>
            <a:r>
              <a:rPr lang="ru-RU" sz="2000" dirty="0" smtClean="0">
                <a:solidFill>
                  <a:schemeClr val="tx2"/>
                </a:solidFill>
              </a:rPr>
              <a:t>add.txt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Все названия полей, которые были удалены во втором </a:t>
            </a:r>
            <a:r>
              <a:rPr lang="ru-RU" sz="2000" dirty="0" err="1">
                <a:solidFill>
                  <a:schemeClr val="tx2"/>
                </a:solidFill>
              </a:rPr>
              <a:t>json</a:t>
            </a:r>
            <a:r>
              <a:rPr lang="ru-RU" sz="2000" dirty="0">
                <a:solidFill>
                  <a:schemeClr val="tx2"/>
                </a:solidFill>
              </a:rPr>
              <a:t> (т.е. они есть в первом и их нет во втором) нужно в алфавитном порядке построчно записать в файл </a:t>
            </a:r>
            <a:r>
              <a:rPr lang="ru-RU" sz="2000" dirty="0" smtClean="0">
                <a:solidFill>
                  <a:schemeClr val="tx2"/>
                </a:solidFill>
              </a:rPr>
              <a:t>remove.txt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Все названия полей, которые были изменены во втором </a:t>
            </a:r>
            <a:r>
              <a:rPr lang="ru-RU" sz="2000" dirty="0" err="1">
                <a:solidFill>
                  <a:schemeClr val="tx2"/>
                </a:solidFill>
              </a:rPr>
              <a:t>json</a:t>
            </a:r>
            <a:r>
              <a:rPr lang="ru-RU" sz="2000" dirty="0">
                <a:solidFill>
                  <a:schemeClr val="tx2"/>
                </a:solidFill>
              </a:rPr>
              <a:t> (т.е. они есть в первом и втором, но значения отличаются) нужно в алфавитном порядке построчно записать в файл </a:t>
            </a:r>
            <a:r>
              <a:rPr lang="ru-RU" sz="2000" dirty="0" smtClean="0">
                <a:solidFill>
                  <a:schemeClr val="tx2"/>
                </a:solidFill>
              </a:rPr>
              <a:t>change.txt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Все названия полей, которые одинаковы в обоих </a:t>
            </a:r>
            <a:r>
              <a:rPr lang="ru-RU" sz="2000" dirty="0" err="1">
                <a:solidFill>
                  <a:schemeClr val="tx2"/>
                </a:solidFill>
              </a:rPr>
              <a:t>json</a:t>
            </a:r>
            <a:r>
              <a:rPr lang="ru-RU" sz="2000" dirty="0">
                <a:solidFill>
                  <a:schemeClr val="tx2"/>
                </a:solidFill>
              </a:rPr>
              <a:t>, нужно в алфавитном порядке построчно записать в файл same.txt</a:t>
            </a: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1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Программа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Введение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Установка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Переменные и типы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Структуры,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Пакеты, область видимости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Запуск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Модульность и версии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6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О языке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Компилируемый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Многопоточный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Автоматическое управление памятью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Статическая типизация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Разработан компанией </a:t>
            </a:r>
            <a:r>
              <a:rPr lang="en-US" sz="2400" dirty="0" smtClean="0">
                <a:solidFill>
                  <a:schemeClr val="tx2"/>
                </a:solidFill>
              </a:rPr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В разработке участвовали Роберт </a:t>
            </a:r>
            <a:r>
              <a:rPr lang="ru-RU" sz="2400" dirty="0" err="1" smtClean="0">
                <a:solidFill>
                  <a:schemeClr val="tx2"/>
                </a:solidFill>
              </a:rPr>
              <a:t>Гризмер</a:t>
            </a:r>
            <a:r>
              <a:rPr lang="ru-RU" sz="2400" dirty="0" smtClean="0">
                <a:solidFill>
                  <a:schemeClr val="tx2"/>
                </a:solidFill>
              </a:rPr>
              <a:t>, Роб </a:t>
            </a:r>
            <a:r>
              <a:rPr lang="ru-RU" sz="2400" dirty="0" err="1" smtClean="0">
                <a:solidFill>
                  <a:schemeClr val="tx2"/>
                </a:solidFill>
              </a:rPr>
              <a:t>Пайк</a:t>
            </a:r>
            <a:r>
              <a:rPr lang="ru-RU" sz="2400" dirty="0" smtClean="0">
                <a:solidFill>
                  <a:schemeClr val="tx2"/>
                </a:solidFill>
              </a:rPr>
              <a:t> и Кен Томпсон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6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Достоинства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436" y="1340768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Производительность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Удобное написание параллельного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Низкий порог входа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Единый стиль, </a:t>
            </a:r>
            <a:r>
              <a:rPr lang="en-US" sz="2400" dirty="0" smtClean="0">
                <a:solidFill>
                  <a:schemeClr val="tx2"/>
                </a:solidFill>
              </a:rPr>
              <a:t>go </a:t>
            </a:r>
            <a:r>
              <a:rPr lang="en-US" sz="2400" dirty="0" err="1" smtClean="0">
                <a:solidFill>
                  <a:schemeClr val="tx2"/>
                </a:solidFill>
              </a:rPr>
              <a:t>fmt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Есть встроенные инструменты для большинства нужд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Нет наследования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Утиная типизация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Нет исключений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Нет </a:t>
            </a:r>
            <a:r>
              <a:rPr lang="ru-RU" sz="2400" dirty="0" err="1" smtClean="0">
                <a:solidFill>
                  <a:schemeClr val="tx2"/>
                </a:solidFill>
              </a:rPr>
              <a:t>дженериков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Строгий линтер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Недостатки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Нет </a:t>
            </a:r>
            <a:r>
              <a:rPr lang="ru-RU" sz="2400" dirty="0" err="1" smtClean="0">
                <a:solidFill>
                  <a:schemeClr val="tx2"/>
                </a:solidFill>
              </a:rPr>
              <a:t>дженериков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Плохо подходит для массивных монолитных проектов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Организация пакетов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Управление зависимостями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Урезанный ООП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Нет единого универсального </a:t>
            </a:r>
            <a:r>
              <a:rPr lang="ru-RU" sz="2400" dirty="0" err="1" smtClean="0">
                <a:solidFill>
                  <a:schemeClr val="tx2"/>
                </a:solidFill>
              </a:rPr>
              <a:t>фреймворка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/>
                </a:solidFill>
              </a:rPr>
              <a:t>Шаблонизатор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7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Применение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Backend-</a:t>
            </a:r>
            <a:r>
              <a:rPr lang="ru-RU" sz="2400" dirty="0" err="1" smtClean="0">
                <a:solidFill>
                  <a:schemeClr val="tx2"/>
                </a:solidFill>
              </a:rPr>
              <a:t>микросервисы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/>
                </a:solidFill>
              </a:rPr>
              <a:t>Парсинг</a:t>
            </a:r>
            <a:r>
              <a:rPr lang="ru-RU" sz="2400" dirty="0" smtClean="0">
                <a:solidFill>
                  <a:schemeClr val="tx2"/>
                </a:solidFill>
              </a:rPr>
              <a:t>, обработка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Высокопроизводительные продукты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Многопоточные сервисы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Системные утилиты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Утилиты командной строки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Установка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2"/>
                </a:solidFill>
                <a:hlinkClick r:id="rId3"/>
              </a:rPr>
              <a:t>golang.org/doc/install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Linux, Windows,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GOROOT (go </a:t>
            </a:r>
            <a:r>
              <a:rPr lang="en-US" sz="2400" dirty="0" err="1" smtClean="0">
                <a:solidFill>
                  <a:schemeClr val="tx2"/>
                </a:solidFill>
              </a:rPr>
              <a:t>env</a:t>
            </a:r>
            <a:r>
              <a:rPr lang="en-US" sz="2400" dirty="0" smtClean="0">
                <a:solidFill>
                  <a:schemeClr val="tx2"/>
                </a:solidFill>
              </a:rPr>
              <a:t> GOROOT)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GOPATH (go </a:t>
            </a:r>
            <a:r>
              <a:rPr lang="en-US" sz="2400" dirty="0" err="1" smtClean="0">
                <a:solidFill>
                  <a:schemeClr val="tx2"/>
                </a:solidFill>
              </a:rPr>
              <a:t>env</a:t>
            </a:r>
            <a:r>
              <a:rPr lang="en-US" sz="2400" dirty="0" smtClean="0">
                <a:solidFill>
                  <a:schemeClr val="tx2"/>
                </a:solidFill>
              </a:rPr>
              <a:t> GOPATH)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0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Инструменты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GoLand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Любой редактор и командная строка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2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тематика 16 х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2_TF02787947.potx" id="{3964D7A7-1B85-4031-AAD6-1B50F98CF473}" vid="{CAF00616-F4D4-4454-9A4A-5919532F2D53}"/>
    </a:ext>
  </a:extLst>
</a:theme>
</file>

<file path=ppt/theme/theme2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по математике с числом «Пи» (широкоэкранный формат)</Template>
  <TotalTime>420</TotalTime>
  <Words>639</Words>
  <Application>Microsoft Office PowerPoint</Application>
  <PresentationFormat>Произвольный</PresentationFormat>
  <Paragraphs>172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Arial</vt:lpstr>
      <vt:lpstr>Euphemia</vt:lpstr>
      <vt:lpstr>Математика 16 х 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User1</dc:creator>
  <cp:lastModifiedBy>User1</cp:lastModifiedBy>
  <cp:revision>71</cp:revision>
  <dcterms:created xsi:type="dcterms:W3CDTF">2021-01-22T19:32:47Z</dcterms:created>
  <dcterms:modified xsi:type="dcterms:W3CDTF">2021-01-23T02:32:59Z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