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62" r:id="rId5"/>
    <p:sldId id="274" r:id="rId6"/>
    <p:sldId id="275" r:id="rId7"/>
    <p:sldId id="299" r:id="rId8"/>
    <p:sldId id="277" r:id="rId9"/>
    <p:sldId id="300" r:id="rId10"/>
    <p:sldId id="302" r:id="rId11"/>
    <p:sldId id="303" r:id="rId12"/>
    <p:sldId id="278" r:id="rId13"/>
    <p:sldId id="304" r:id="rId14"/>
    <p:sldId id="301" r:id="rId15"/>
    <p:sldId id="293" r:id="rId16"/>
    <p:sldId id="305" r:id="rId17"/>
    <p:sldId id="297" r:id="rId18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847F9-FB73-42A9-96A2-E207A0487E37}" v="1" dt="2021-02-13T06:14:11.478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456" y="10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3054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bek Makhayev" userId="S::28237@edu.iitu.kz::6e49740c-ea78-4101-82fa-6086ee5315e4" providerId="AD" clId="Web-{391847F9-FB73-42A9-96A2-E207A0487E37}"/>
    <pc:docChg chg="modSld">
      <pc:chgData name="Alibek Makhayev" userId="S::28237@edu.iitu.kz::6e49740c-ea78-4101-82fa-6086ee5315e4" providerId="AD" clId="Web-{391847F9-FB73-42A9-96A2-E207A0487E37}" dt="2021-02-13T06:14:11.478" v="0" actId="1076"/>
      <pc:docMkLst>
        <pc:docMk/>
      </pc:docMkLst>
      <pc:sldChg chg="modSp">
        <pc:chgData name="Alibek Makhayev" userId="S::28237@edu.iitu.kz::6e49740c-ea78-4101-82fa-6086ee5315e4" providerId="AD" clId="Web-{391847F9-FB73-42A9-96A2-E207A0487E37}" dt="2021-02-13T06:14:11.478" v="0" actId="1076"/>
        <pc:sldMkLst>
          <pc:docMk/>
          <pc:sldMk cId="109366478" sldId="305"/>
        </pc:sldMkLst>
        <pc:spChg chg="mod">
          <ac:chgData name="Alibek Makhayev" userId="S::28237@edu.iitu.kz::6e49740c-ea78-4101-82fa-6086ee5315e4" providerId="AD" clId="Web-{391847F9-FB73-42A9-96A2-E207A0487E37}" dt="2021-02-13T06:14:11.478" v="0" actId="1076"/>
          <ac:spMkLst>
            <pc:docMk/>
            <pc:sldMk cId="109366478" sldId="305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3BC5DFD-D59C-4A78-9863-7389301FC12B}" type="datetime1">
              <a:rPr lang="ru-RU" smtClean="0"/>
              <a:t>12.02.2021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4772CC64-04AB-4F40-B370-C9EC22A15BA9}" type="datetime1">
              <a:rPr lang="ru-RU" smtClean="0"/>
              <a:t>12.02.2021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0985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4707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5619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8909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776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7410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4768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043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0834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5963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559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cxnSp>
        <p:nvCxnSpPr>
          <p:cNvPr id="13" name="Прямая соединительная линия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cxnSp>
        <p:nvCxnSpPr>
          <p:cNvPr id="15" name="Прямая соединительная линия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и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8E289087-3B90-4B7A-B0B3-663DF715D0C0}" type="datetime1">
              <a:rPr lang="ru-RU" smtClean="0"/>
              <a:t>12.02.2021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076F26-008E-40CD-B0DF-FD99CADBA164}" type="datetime1">
              <a:rPr lang="ru-RU" smtClean="0"/>
              <a:t>12.02.2021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11" name="Прямая соединительная линия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и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cxnSp>
        <p:nvCxnSpPr>
          <p:cNvPr id="14" name="Прямая соединительная линия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20A7CE-0912-4C2F-926E-0DDC0C423B66}" type="datetime1">
              <a:rPr lang="ru-RU" smtClean="0"/>
              <a:t>12.02.2021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1BBC6F-1CE0-4655-9B16-DDAF1AD7C72C}" type="datetime1">
              <a:rPr lang="ru-RU" smtClean="0"/>
              <a:t>12.02.2021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cxnSp>
        <p:nvCxnSpPr>
          <p:cNvPr id="22" name="Прямая соединительная линия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18" name="Пи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cxnSp>
        <p:nvCxnSpPr>
          <p:cNvPr id="23" name="Прямая соединительная линия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cxnSp>
        <p:nvCxnSpPr>
          <p:cNvPr id="31" name="Прямая соединительная линия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cxnSp>
        <p:nvCxnSpPr>
          <p:cNvPr id="33" name="Прямая соединительная линия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4A0BB48E-C38A-489F-B21D-27EBF8DA1A52}" type="datetime1">
              <a:rPr lang="ru-RU" smtClean="0"/>
              <a:t>12.02.2021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824002-8F04-447D-8224-40D7ED6840A4}" type="datetime1">
              <a:rPr lang="ru-RU" smtClean="0"/>
              <a:t>12.02.2021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510220-7851-4877-87D8-65579BB1DD91}" type="datetime1">
              <a:rPr lang="ru-RU" smtClean="0"/>
              <a:t>12.02.2021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D1B4D7-E962-4AD5-804D-44BB05D648F1}" type="datetime1">
              <a:rPr lang="ru-RU" smtClean="0"/>
              <a:t>12.02.2021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E49B0F-5FC4-452C-84B9-DC5DB8F7EAF7}" type="datetime1">
              <a:rPr lang="ru-RU" smtClean="0"/>
              <a:t>12.02.2021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cxnSp>
        <p:nvCxnSpPr>
          <p:cNvPr id="10" name="Прямая соединительная линия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19F4E1-C9E2-4C86-91EE-CF98446AD814}" type="datetime1">
              <a:rPr lang="ru-RU" smtClean="0"/>
              <a:t>12.02.2021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 hasCustomPrompt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 rtl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dirty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C544DC91-F540-462A-9952-3A556B4DB6D1}" type="datetime1">
              <a:rPr lang="ru-RU" smtClean="0"/>
              <a:t>12.02.2021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0" name="Прямая соединительная линия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14" name="Прямая соединительная линия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и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cxnSp>
        <p:nvCxnSpPr>
          <p:cNvPr id="16" name="Прямая соединительная линия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A4F087A6-40E8-4131-BEAB-4F5033CC1517}" type="datetime1">
              <a:rPr lang="ru-RU" smtClean="0"/>
              <a:t>12.02.2021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abstack/echo" TargetMode="External"/><Relationship Id="rId3" Type="http://schemas.openxmlformats.org/officeDocument/2006/relationships/hyperlink" Target="https://golang.org/doc/articles/wiki/" TargetMode="External"/><Relationship Id="rId7" Type="http://schemas.openxmlformats.org/officeDocument/2006/relationships/hyperlink" Target="https://beego.m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foomo/soap" TargetMode="External"/><Relationship Id="rId5" Type="http://schemas.openxmlformats.org/officeDocument/2006/relationships/hyperlink" Target="https://github.com/gorilla/mux" TargetMode="External"/><Relationship Id="rId10" Type="http://schemas.openxmlformats.org/officeDocument/2006/relationships/hyperlink" Target="https://github.com/valyala/fasthttp" TargetMode="External"/><Relationship Id="rId4" Type="http://schemas.openxmlformats.org/officeDocument/2006/relationships/hyperlink" Target="https://github.com/gin-gonic/gin" TargetMode="External"/><Relationship Id="rId9" Type="http://schemas.openxmlformats.org/officeDocument/2006/relationships/hyperlink" Target="https://github.com/go-kit/ki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n-gonic/gi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top-5-golang-frameworks-in-2020/" TargetMode="External"/><Relationship Id="rId3" Type="http://schemas.openxmlformats.org/officeDocument/2006/relationships/hyperlink" Target="https://ru.wikipedia.org/wiki/%D0%9A%D0%BB%D0%B8%D0%B5%D0%BD%D1%82_%E2%80%94_%D1%81%D0%B5%D1%80%D0%B2%D0%B5%D1%80" TargetMode="External"/><Relationship Id="rId7" Type="http://schemas.openxmlformats.org/officeDocument/2006/relationships/hyperlink" Target="https://ru.wikipedia.org/wiki/%D0%A1%D0%BF%D0%B8%D1%81%D0%BE%D0%BA_%D0%BA%D0%BE%D0%B4%D0%BE%D0%B2_%D1%81%D0%BE%D1%81%D1%82%D0%BE%D1%8F%D0%BD%D0%B8%D1%8F_HTT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u.wikipedia.org/wiki/HTTPS" TargetMode="External"/><Relationship Id="rId5" Type="http://schemas.openxmlformats.org/officeDocument/2006/relationships/hyperlink" Target="https://ru.wikipedia.org/wiki/HTTP" TargetMode="External"/><Relationship Id="rId4" Type="http://schemas.openxmlformats.org/officeDocument/2006/relationships/hyperlink" Target="https://habr.com/ru/post/495698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SOA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u.wikipedia.org/wiki/WebSocke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-swagger/go-swagger" TargetMode="External"/><Relationship Id="rId2" Type="http://schemas.openxmlformats.org/officeDocument/2006/relationships/hyperlink" Target="https://petstore.swagger.io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rilla/websocke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olahol/melod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620374" y="1187239"/>
            <a:ext cx="8356056" cy="1859439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dirty="0">
                <a:solidFill>
                  <a:schemeClr val="tx2"/>
                </a:solidFill>
              </a:rPr>
              <a:t>Веб-разработка на </a:t>
            </a:r>
            <a:r>
              <a:rPr lang="en-US" sz="4800" dirty="0">
                <a:solidFill>
                  <a:schemeClr val="tx2"/>
                </a:solidFill>
              </a:rPr>
              <a:t>Go</a:t>
            </a:r>
            <a:endParaRPr lang="ru-RU" sz="4800" dirty="0">
              <a:solidFill>
                <a:schemeClr val="tx2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644288" y="2579386"/>
            <a:ext cx="7516442" cy="1116085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/>
                </a:solidFill>
              </a:rPr>
              <a:t>3. </a:t>
            </a:r>
            <a:r>
              <a:rPr lang="ru-RU" dirty="0"/>
              <a:t>Веб приложения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5" name="AutoShape 2" descr="Halyk Bank Vector Logo - Download Free SVG Icon | Worldvectorlogo"/>
          <p:cNvSpPr>
            <a:spLocks noChangeAspect="1" noChangeArrowheads="1"/>
          </p:cNvSpPr>
          <p:nvPr/>
        </p:nvSpPr>
        <p:spPr bwMode="auto">
          <a:xfrm>
            <a:off x="2422004" y="4797152"/>
            <a:ext cx="2088232" cy="208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 descr="Народный банк Казахстана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483" y="5460349"/>
            <a:ext cx="2476204" cy="86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 descr="IT_LOGO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87757" y="5460349"/>
            <a:ext cx="3498215" cy="76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2"/>
                </a:solidFill>
              </a:rPr>
              <a:t>Обзор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ru-RU" dirty="0">
                <a:solidFill>
                  <a:schemeClr val="tx2"/>
                </a:solidFill>
              </a:rPr>
              <a:t>библиотек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93436" y="1417637"/>
            <a:ext cx="6092825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</a:rPr>
              <a:t>Ванильный </a:t>
            </a:r>
            <a:r>
              <a:rPr lang="en-US" dirty="0">
                <a:solidFill>
                  <a:schemeClr val="tx2"/>
                </a:solidFill>
              </a:rPr>
              <a:t>net/http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  <a:hlinkClick r:id="rId3"/>
              </a:rPr>
              <a:t>https://golang.org/doc/articles/wiki/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GIN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  <a:hlinkClick r:id="rId4"/>
              </a:rPr>
              <a:t>https://github.com/gin-gonic/gin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GORILLA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  <a:hlinkClick r:id="rId5"/>
              </a:rPr>
              <a:t>https://github.com/gorilla/mux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SOAP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  <a:hlinkClick r:id="rId6"/>
              </a:rPr>
              <a:t>https://github.com/foomo/soap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BEEGO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  <a:hlinkClick r:id="rId7"/>
              </a:rPr>
              <a:t>https://beego.me/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ECHO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  <a:hlinkClick r:id="rId8"/>
              </a:rPr>
              <a:t>https://github.com/labstack/echo</a:t>
            </a:r>
            <a:endParaRPr lang="ru-RU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KIT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  <a:hlinkClick r:id="rId9"/>
              </a:rPr>
              <a:t>https://github.com/go-kit/kit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FASTHTTP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  <a:hlinkClick r:id="rId10"/>
              </a:rPr>
              <a:t>https://github.com/valyala/fasthttp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93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GIN - Web framework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8412" y="981147"/>
            <a:ext cx="82084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</a:rPr>
              <a:t>Удобный, быстрый, мощный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</a:rPr>
              <a:t>Хорош для </a:t>
            </a:r>
            <a:r>
              <a:rPr lang="en-US" sz="2400" dirty="0">
                <a:solidFill>
                  <a:schemeClr val="tx2"/>
                </a:solidFill>
              </a:rPr>
              <a:t>REST</a:t>
            </a:r>
            <a:r>
              <a:rPr lang="ru-RU" sz="2400" dirty="0">
                <a:solidFill>
                  <a:schemeClr val="tx2"/>
                </a:solidFill>
              </a:rPr>
              <a:t>, да и не только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</a:rPr>
              <a:t>Не забываем про </a:t>
            </a:r>
            <a:r>
              <a:rPr lang="en-US" sz="2400" dirty="0">
                <a:solidFill>
                  <a:schemeClr val="tx2"/>
                </a:solidFill>
              </a:rPr>
              <a:t>graceful shutdown</a:t>
            </a:r>
            <a:endParaRPr lang="ru-RU" sz="2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hlinkClick r:id="rId3"/>
              </a:rPr>
              <a:t>https://github.com/gin-gonic/gin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25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2"/>
                </a:solidFill>
              </a:rPr>
              <a:t>Домашнее задание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8413" y="981147"/>
            <a:ext cx="784887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</a:rPr>
              <a:t>Повторение – мать учения: сделать приложение </a:t>
            </a:r>
            <a:r>
              <a:rPr lang="ru-RU" dirty="0" err="1">
                <a:solidFill>
                  <a:schemeClr val="tx2"/>
                </a:solidFill>
              </a:rPr>
              <a:t>потокобезопасным</a:t>
            </a:r>
            <a:r>
              <a:rPr lang="ru-RU" dirty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</a:rPr>
              <a:t>Написать </a:t>
            </a:r>
            <a:r>
              <a:rPr lang="en-US" dirty="0">
                <a:solidFill>
                  <a:schemeClr val="tx2"/>
                </a:solidFill>
              </a:rPr>
              <a:t>endpoint-</a:t>
            </a:r>
            <a:r>
              <a:rPr lang="ru-RU" dirty="0">
                <a:solidFill>
                  <a:schemeClr val="tx2"/>
                </a:solidFill>
              </a:rPr>
              <a:t>ы: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</a:rPr>
              <a:t>Создания пользователя (не требует авторизации, логин уникальный)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</a:rPr>
              <a:t>Изменения статуса пользователя (требует авторизации пользователя, статус пользователю может поменять только сам этот пользователь: я не могу поменять статус Васе потому, что я не Вася)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</a:rPr>
              <a:t>Поиск пользователя (для авторизованных запросов показываем всю модель пользователя, для не авторизованных только имя и первую букву фамилии).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</a:rPr>
              <a:t>Реализовать </a:t>
            </a:r>
            <a:r>
              <a:rPr lang="en-US" dirty="0">
                <a:solidFill>
                  <a:schemeClr val="tx2"/>
                </a:solidFill>
              </a:rPr>
              <a:t>graceful shutdown</a:t>
            </a:r>
            <a:r>
              <a:rPr lang="ru-RU" dirty="0">
                <a:solidFill>
                  <a:schemeClr val="tx2"/>
                </a:solidFill>
              </a:rPr>
              <a:t> на основе счетчика незавершенных запросов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ru-RU" dirty="0">
                <a:solidFill>
                  <a:schemeClr val="tx2"/>
                </a:solidFill>
              </a:rPr>
              <a:t>с использованием </a:t>
            </a:r>
            <a:r>
              <a:rPr lang="en-US" dirty="0">
                <a:solidFill>
                  <a:schemeClr val="tx2"/>
                </a:solidFill>
              </a:rPr>
              <a:t>middleware</a:t>
            </a:r>
            <a:r>
              <a:rPr lang="ru-RU" dirty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</a:rPr>
              <a:t>Самостоятельный обзор библиотек-реализаций.</a:t>
            </a:r>
            <a:br>
              <a:rPr lang="ru-RU" dirty="0">
                <a:solidFill>
                  <a:schemeClr val="tx2"/>
                </a:solidFill>
              </a:rPr>
            </a:br>
            <a:r>
              <a:rPr lang="ru-RU" dirty="0">
                <a:solidFill>
                  <a:schemeClr val="tx2"/>
                </a:solidFill>
              </a:rPr>
              <a:t>Что понравилось в каждой?</a:t>
            </a:r>
            <a:br>
              <a:rPr lang="ru-RU" dirty="0">
                <a:solidFill>
                  <a:schemeClr val="tx2"/>
                </a:solidFill>
              </a:rPr>
            </a:br>
            <a:r>
              <a:rPr lang="ru-RU" dirty="0">
                <a:solidFill>
                  <a:schemeClr val="tx2"/>
                </a:solidFill>
              </a:rPr>
              <a:t>Что не понравилось в каждой?</a:t>
            </a:r>
            <a:br>
              <a:rPr lang="ru-RU" dirty="0">
                <a:solidFill>
                  <a:schemeClr val="tx2"/>
                </a:solidFill>
              </a:rPr>
            </a:br>
            <a:r>
              <a:rPr lang="ru-RU" dirty="0">
                <a:solidFill>
                  <a:schemeClr val="tx2"/>
                </a:solidFill>
              </a:rPr>
              <a:t>Какую хотелось бы использовать? Почему?</a:t>
            </a:r>
            <a:br>
              <a:rPr lang="ru-RU" dirty="0">
                <a:solidFill>
                  <a:schemeClr val="tx2"/>
                </a:solidFill>
              </a:rPr>
            </a:br>
            <a:r>
              <a:rPr lang="ru-RU" dirty="0">
                <a:solidFill>
                  <a:schemeClr val="tx2"/>
                </a:solidFill>
              </a:rPr>
              <a:t>Какие есть еще?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</a:rPr>
              <a:t>Добавьте </a:t>
            </a:r>
            <a:r>
              <a:rPr lang="en-US" dirty="0">
                <a:solidFill>
                  <a:schemeClr val="tx2"/>
                </a:solidFill>
              </a:rPr>
              <a:t>swagger </a:t>
            </a:r>
            <a:r>
              <a:rPr lang="ru-RU" dirty="0">
                <a:solidFill>
                  <a:schemeClr val="tx2"/>
                </a:solidFill>
              </a:rPr>
              <a:t>в проект</a:t>
            </a:r>
          </a:p>
        </p:txBody>
      </p:sp>
    </p:spTree>
    <p:extLst>
      <p:ext uri="{BB962C8B-B14F-4D97-AF65-F5344CB8AC3E}">
        <p14:creationId xmlns:p14="http://schemas.microsoft.com/office/powerpoint/2010/main" val="252888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2"/>
                </a:solidFill>
              </a:rPr>
              <a:t>Ссылки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7361" y="593170"/>
            <a:ext cx="820840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hlinkClick r:id="rId3"/>
              </a:rPr>
              <a:t>https://ru.wikipedia.org/wiki/%D0%9A%D0%BB%D0%B8%D0%B5%D0%BD%D1%82_%E2%80%94_%D1%81%D0%B5%D1%80%D0%B2%D0%B5%D1%80</a:t>
            </a:r>
            <a:r>
              <a:rPr lang="ru-RU" sz="2400" dirty="0">
                <a:solidFill>
                  <a:schemeClr val="tx2"/>
                </a:solidFill>
              </a:rPr>
              <a:t> (клиент-серверная архитектура)</a:t>
            </a:r>
            <a:endParaRPr lang="en-US" sz="2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hlinkClick r:id="rId4"/>
              </a:rPr>
              <a:t>https://habr.com/ru/post/495698/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ru-RU" sz="2400" dirty="0">
                <a:solidFill>
                  <a:schemeClr val="tx2"/>
                </a:solidFill>
              </a:rPr>
              <a:t>(клиент-серверная архитектура в картинках</a:t>
            </a:r>
            <a:r>
              <a:rPr lang="en-US" sz="2400" dirty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hlinkClick r:id="rId5"/>
              </a:rPr>
              <a:t>https://ru.wikipedia.org/wiki/HTTP</a:t>
            </a:r>
            <a:endParaRPr lang="en-US" sz="2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hlinkClick r:id="rId6"/>
              </a:rPr>
              <a:t>https://ru.wikipedia.org/wiki/HTTPS</a:t>
            </a:r>
            <a:endParaRPr lang="en-US" sz="2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hlinkClick r:id="rId7"/>
              </a:rPr>
              <a:t>https://ru.wikipedia.org/wiki/%D0%A1%D0%BF%D0%B8%D1%81%D0%BE%D0%BA_%D0%BA%D0%BE%D0%B4%D0%BE%D0%B2_%D1%81%D0%BE%D1%81%D1%82%D0%BE%D1%8F%D0%BD%D0%B8%D1%8F_HTTP</a:t>
            </a:r>
            <a:r>
              <a:rPr lang="en-US" sz="2400" dirty="0">
                <a:solidFill>
                  <a:schemeClr val="tx2"/>
                </a:solidFill>
              </a:rPr>
              <a:t> (http status codes)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hlinkClick r:id="rId8"/>
              </a:rPr>
              <a:t>https://www.geeksforgeeks.org/top-5-golang-frameworks-in-2020/</a:t>
            </a:r>
            <a:r>
              <a:rPr lang="en-US" sz="2400" dirty="0">
                <a:solidFill>
                  <a:schemeClr val="tx2"/>
                </a:solidFill>
              </a:rPr>
              <a:t> (Top 5 </a:t>
            </a:r>
            <a:r>
              <a:rPr lang="en-US" sz="2400" dirty="0" err="1">
                <a:solidFill>
                  <a:schemeClr val="tx2"/>
                </a:solidFill>
              </a:rPr>
              <a:t>Golang</a:t>
            </a:r>
            <a:r>
              <a:rPr lang="en-US" sz="2400" dirty="0">
                <a:solidFill>
                  <a:schemeClr val="tx2"/>
                </a:solidFill>
              </a:rPr>
              <a:t> Frameworks in 2020)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6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2"/>
                </a:solidFill>
              </a:rPr>
              <a:t>Ссылки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8412" y="981147"/>
            <a:ext cx="8208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hlinkClick r:id="rId3"/>
              </a:rPr>
              <a:t>https://ru.wikipedia.org/wiki/SOAP</a:t>
            </a:r>
            <a:endParaRPr lang="en-US" sz="2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hlinkClick r:id="rId4"/>
              </a:rPr>
              <a:t>https://ru.wikipedia.org/wiki/WebSocket</a:t>
            </a:r>
            <a:r>
              <a:rPr lang="en-US" sz="2400" dirty="0">
                <a:solidFill>
                  <a:schemeClr val="tx2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220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2"/>
                </a:solidFill>
              </a:rPr>
              <a:t>Программа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0562" y="1628800"/>
            <a:ext cx="7848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</a:rPr>
              <a:t>Клиент-серверная архитектура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HTTP </a:t>
            </a:r>
            <a:r>
              <a:rPr lang="ru-RU" sz="2400" dirty="0">
                <a:solidFill>
                  <a:schemeClr val="tx2"/>
                </a:solidFill>
              </a:rPr>
              <a:t>и </a:t>
            </a:r>
            <a:r>
              <a:rPr lang="en-US" sz="2400" dirty="0">
                <a:solidFill>
                  <a:schemeClr val="tx2"/>
                </a:solidFill>
              </a:rPr>
              <a:t>HTTPS</a:t>
            </a:r>
            <a:endParaRPr lang="ru-RU" sz="2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REST-</a:t>
            </a:r>
            <a:r>
              <a:rPr lang="en-US" sz="2400" dirty="0" err="1">
                <a:solidFill>
                  <a:schemeClr val="tx2"/>
                </a:solidFill>
              </a:rPr>
              <a:t>api</a:t>
            </a:r>
            <a:r>
              <a:rPr lang="en-US" sz="2400" dirty="0">
                <a:solidFill>
                  <a:schemeClr val="tx2"/>
                </a:solidFill>
              </a:rPr>
              <a:t>, SOAP, WEB-SOCKETS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</a:rPr>
              <a:t>Обзор библиотек-реализаций веб сервисов</a:t>
            </a:r>
            <a:endParaRPr lang="en-US" sz="2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GIN</a:t>
            </a:r>
          </a:p>
        </p:txBody>
      </p:sp>
    </p:spTree>
    <p:extLst>
      <p:ext uri="{BB962C8B-B14F-4D97-AF65-F5344CB8AC3E}">
        <p14:creationId xmlns:p14="http://schemas.microsoft.com/office/powerpoint/2010/main" val="372096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2"/>
                </a:solidFill>
              </a:rPr>
              <a:t>Клиент-серверная архитектура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0562" y="1628800"/>
            <a:ext cx="66540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</a:rPr>
              <a:t>Сервер – программа-поставщик данных</a:t>
            </a:r>
            <a:r>
              <a:rPr lang="en-US" sz="2400" dirty="0">
                <a:solidFill>
                  <a:schemeClr val="tx2"/>
                </a:solidFill>
              </a:rPr>
              <a:t>, back-end</a:t>
            </a:r>
            <a:endParaRPr lang="ru-RU" sz="2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</a:rPr>
              <a:t>Клиент – программа-потребитель данных</a:t>
            </a:r>
            <a:r>
              <a:rPr lang="en-US" sz="2400" dirty="0">
                <a:solidFill>
                  <a:schemeClr val="tx2"/>
                </a:solidFill>
              </a:rPr>
              <a:t>, front-end</a:t>
            </a:r>
            <a:r>
              <a:rPr lang="ru-RU" sz="2400" dirty="0">
                <a:solidFill>
                  <a:schemeClr val="tx2"/>
                </a:solidFill>
              </a:rPr>
              <a:t>, но не обязательно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</a:rPr>
              <a:t>Соединены некоторой средой передачи данных (сетью)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</a:rPr>
              <a:t>И на клиенте, и на сервере творится магия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965" y="4526212"/>
            <a:ext cx="4990567" cy="220158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692" y="1628800"/>
            <a:ext cx="1800200" cy="254313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11" y="5301209"/>
            <a:ext cx="2520281" cy="72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6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HTTP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93436" y="1268760"/>
            <a:ext cx="784887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HTTP - </a:t>
            </a:r>
            <a:r>
              <a:rPr lang="ru-RU" sz="2400" dirty="0">
                <a:solidFill>
                  <a:schemeClr val="tx2"/>
                </a:solidFill>
              </a:rPr>
              <a:t>прикладной протокол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</a:rPr>
              <a:t>Есть запрос, есть ответ, есть проблемы сети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</a:rPr>
              <a:t>Всегда есть строка запроса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</a:rPr>
              <a:t>Всегда есть заголовки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</a:rPr>
              <a:t>Всегда есть пустая строка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</a:rPr>
              <a:t>Может быть тело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</a:rPr>
              <a:t>Всегда есть строка статуса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</a:rPr>
              <a:t>Всегда есть заголовки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</a:rPr>
              <a:t>Всегда есть пустая строка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/>
                </a:solidFill>
              </a:rPr>
              <a:t>Может быть тело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tx2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28" y="2348880"/>
            <a:ext cx="4192732" cy="1656184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1773932" y="2204864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1701924" y="4149080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860" y="4243098"/>
            <a:ext cx="4204299" cy="165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HTTPS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93436" y="1417637"/>
            <a:ext cx="6092825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HTTPS – HTTP </a:t>
            </a:r>
            <a:r>
              <a:rPr lang="ru-RU" dirty="0">
                <a:solidFill>
                  <a:schemeClr val="tx2"/>
                </a:solidFill>
              </a:rPr>
              <a:t>с протоколом шифрования данных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</a:rPr>
              <a:t>ssl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ssl</a:t>
            </a:r>
            <a:r>
              <a:rPr lang="en-US" dirty="0">
                <a:solidFill>
                  <a:schemeClr val="tx2"/>
                </a:solidFill>
              </a:rPr>
              <a:t> 2.0, </a:t>
            </a:r>
            <a:r>
              <a:rPr lang="en-US" dirty="0" err="1">
                <a:solidFill>
                  <a:schemeClr val="tx2"/>
                </a:solidFill>
              </a:rPr>
              <a:t>ssl</a:t>
            </a:r>
            <a:r>
              <a:rPr lang="en-US" dirty="0">
                <a:solidFill>
                  <a:schemeClr val="tx2"/>
                </a:solidFill>
              </a:rPr>
              <a:t> 3.0, </a:t>
            </a:r>
            <a:r>
              <a:rPr lang="en-US" dirty="0" err="1">
                <a:solidFill>
                  <a:schemeClr val="tx2"/>
                </a:solidFill>
              </a:rPr>
              <a:t>tls</a:t>
            </a:r>
            <a:r>
              <a:rPr lang="en-US" dirty="0">
                <a:solidFill>
                  <a:schemeClr val="tx2"/>
                </a:solidFill>
              </a:rPr>
              <a:t> 1.0, </a:t>
            </a:r>
            <a:r>
              <a:rPr lang="en-US" dirty="0" err="1">
                <a:solidFill>
                  <a:schemeClr val="tx2"/>
                </a:solidFill>
              </a:rPr>
              <a:t>tls</a:t>
            </a:r>
            <a:r>
              <a:rPr lang="en-US" dirty="0">
                <a:solidFill>
                  <a:schemeClr val="tx2"/>
                </a:solidFill>
              </a:rPr>
              <a:t> 1.1, </a:t>
            </a:r>
            <a:r>
              <a:rPr lang="en-US" dirty="0" err="1">
                <a:solidFill>
                  <a:schemeClr val="tx2"/>
                </a:solidFill>
              </a:rPr>
              <a:t>tls</a:t>
            </a:r>
            <a:r>
              <a:rPr lang="en-US" dirty="0">
                <a:solidFill>
                  <a:schemeClr val="tx2"/>
                </a:solidFill>
              </a:rPr>
              <a:t> 1.2, </a:t>
            </a:r>
            <a:r>
              <a:rPr lang="en-US" dirty="0" err="1">
                <a:solidFill>
                  <a:schemeClr val="tx2"/>
                </a:solidFill>
              </a:rPr>
              <a:t>tls</a:t>
            </a:r>
            <a:r>
              <a:rPr lang="en-US" dirty="0">
                <a:solidFill>
                  <a:schemeClr val="tx2"/>
                </a:solidFill>
              </a:rPr>
              <a:t> 1.3</a:t>
            </a:r>
            <a:br>
              <a:rPr lang="ru-RU" dirty="0">
                <a:solidFill>
                  <a:schemeClr val="tx2"/>
                </a:solidFill>
              </a:rPr>
            </a:br>
            <a:r>
              <a:rPr lang="ru-RU" dirty="0">
                <a:solidFill>
                  <a:schemeClr val="tx2"/>
                </a:solidFill>
              </a:rPr>
              <a:t>Нормально: </a:t>
            </a:r>
            <a:r>
              <a:rPr lang="en-US" dirty="0" err="1">
                <a:solidFill>
                  <a:schemeClr val="tx2"/>
                </a:solidFill>
              </a:rPr>
              <a:t>tls</a:t>
            </a:r>
            <a:r>
              <a:rPr lang="en-US" dirty="0">
                <a:solidFill>
                  <a:schemeClr val="tx2"/>
                </a:solidFill>
              </a:rPr>
              <a:t> 1.2, </a:t>
            </a:r>
            <a:r>
              <a:rPr lang="en-US" dirty="0" err="1">
                <a:solidFill>
                  <a:schemeClr val="tx2"/>
                </a:solidFill>
              </a:rPr>
              <a:t>tls</a:t>
            </a:r>
            <a:r>
              <a:rPr lang="en-US" dirty="0">
                <a:solidFill>
                  <a:schemeClr val="tx2"/>
                </a:solidFill>
              </a:rPr>
              <a:t> 1.3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</a:rPr>
              <a:t>Есть сертификаты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</a:rPr>
              <a:t>Есть дополнительное рукопожатие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</a:rPr>
              <a:t>Бывает двусторонний </a:t>
            </a:r>
            <a:r>
              <a:rPr lang="en-US" dirty="0">
                <a:solidFill>
                  <a:schemeClr val="tx2"/>
                </a:solidFill>
              </a:rPr>
              <a:t>SSL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</a:rPr>
              <a:t>Шифруется только тело запроса/ответа</a:t>
            </a:r>
          </a:p>
        </p:txBody>
      </p:sp>
    </p:spTree>
    <p:extLst>
      <p:ext uri="{BB962C8B-B14F-4D97-AF65-F5344CB8AC3E}">
        <p14:creationId xmlns:p14="http://schemas.microsoft.com/office/powerpoint/2010/main" val="71944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REST-</a:t>
            </a:r>
            <a:r>
              <a:rPr lang="en-US" dirty="0" err="1">
                <a:solidFill>
                  <a:schemeClr val="tx2"/>
                </a:solidFill>
              </a:rPr>
              <a:t>api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93436" y="1417637"/>
            <a:ext cx="6092825" cy="523220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</a:rPr>
              <a:t>Не обязательно только </a:t>
            </a:r>
            <a:r>
              <a:rPr lang="en-US" dirty="0">
                <a:solidFill>
                  <a:schemeClr val="tx2"/>
                </a:solidFill>
              </a:rPr>
              <a:t>JSON</a:t>
            </a:r>
            <a:r>
              <a:rPr lang="ru-RU" dirty="0">
                <a:solidFill>
                  <a:schemeClr val="tx2"/>
                </a:solidFill>
              </a:rPr>
              <a:t>, хотя так понятнее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</a:rPr>
              <a:t>Заголовок </a:t>
            </a:r>
            <a:r>
              <a:rPr lang="en-US" dirty="0">
                <a:solidFill>
                  <a:schemeClr val="tx2"/>
                </a:solidFill>
              </a:rPr>
              <a:t>Method – </a:t>
            </a:r>
            <a:r>
              <a:rPr lang="ru-RU" dirty="0">
                <a:solidFill>
                  <a:schemeClr val="tx2"/>
                </a:solidFill>
              </a:rPr>
              <a:t>глагол, что мы хотим сделать</a:t>
            </a:r>
            <a:endParaRPr lang="en-US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GET, POST, PUT, DELETE, PATCH</a:t>
            </a:r>
            <a:endParaRPr lang="ru-RU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URL (</a:t>
            </a:r>
            <a:r>
              <a:rPr lang="ru-RU" dirty="0">
                <a:solidFill>
                  <a:schemeClr val="tx2"/>
                </a:solidFill>
              </a:rPr>
              <a:t>путь</a:t>
            </a:r>
            <a:r>
              <a:rPr lang="en-US" dirty="0">
                <a:solidFill>
                  <a:schemeClr val="tx2"/>
                </a:solidFill>
              </a:rPr>
              <a:t>)</a:t>
            </a:r>
            <a:r>
              <a:rPr lang="ru-RU" dirty="0">
                <a:solidFill>
                  <a:schemeClr val="tx2"/>
                </a:solidFill>
              </a:rPr>
              <a:t> – существительное, с чем мы хотим это сделать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</a:rPr>
              <a:t>Есть </a:t>
            </a:r>
            <a:r>
              <a:rPr lang="en-US" dirty="0">
                <a:solidFill>
                  <a:schemeClr val="tx2"/>
                </a:solidFill>
              </a:rPr>
              <a:t>http status codes – </a:t>
            </a:r>
            <a:r>
              <a:rPr lang="ru-RU" dirty="0">
                <a:solidFill>
                  <a:schemeClr val="tx2"/>
                </a:solidFill>
              </a:rPr>
              <a:t>их можно использовать, можно не использовать, но они все равно есть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2"/>
                </a:solidFill>
              </a:rPr>
              <a:t>2ХХ – все хорошо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2"/>
                </a:solidFill>
              </a:rPr>
              <a:t>200 – все </a:t>
            </a:r>
            <a:r>
              <a:rPr lang="ru-RU" sz="1600" dirty="0" err="1">
                <a:solidFill>
                  <a:schemeClr val="tx2"/>
                </a:solidFill>
              </a:rPr>
              <a:t>ок</a:t>
            </a:r>
            <a:r>
              <a:rPr lang="ru-RU" sz="1600" dirty="0">
                <a:solidFill>
                  <a:schemeClr val="tx2"/>
                </a:solidFill>
              </a:rPr>
              <a:t>, общий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2"/>
                </a:solidFill>
              </a:rPr>
              <a:t>201 – создано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2"/>
                </a:solidFill>
              </a:rPr>
              <a:t>3ХХ – </a:t>
            </a:r>
            <a:r>
              <a:rPr lang="ru-RU" sz="1600" dirty="0" err="1">
                <a:solidFill>
                  <a:schemeClr val="tx2"/>
                </a:solidFill>
              </a:rPr>
              <a:t>редиректы</a:t>
            </a:r>
            <a:endParaRPr lang="ru-RU" sz="1600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2"/>
                </a:solidFill>
              </a:rPr>
              <a:t>4ХХ – ошибка клиента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2"/>
                </a:solidFill>
              </a:rPr>
              <a:t>400 – неправильный запрос, что-то не то просит клиент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2"/>
                </a:solidFill>
              </a:rPr>
              <a:t>401 – не авторизован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2"/>
                </a:solidFill>
              </a:rPr>
              <a:t>403 – запрещено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2"/>
                </a:solidFill>
              </a:rPr>
              <a:t>404 – не найдено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2"/>
                </a:solidFill>
              </a:rPr>
              <a:t>5ХХ – ошибка сервера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2"/>
                </a:solidFill>
              </a:rPr>
              <a:t>500 – ошибка сервера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2"/>
                </a:solidFill>
              </a:rPr>
              <a:t>501 – не </a:t>
            </a:r>
            <a:r>
              <a:rPr lang="ru-RU" sz="1600" dirty="0" err="1">
                <a:solidFill>
                  <a:schemeClr val="tx2"/>
                </a:solidFill>
              </a:rPr>
              <a:t>реализованно</a:t>
            </a:r>
            <a:endParaRPr lang="ru-RU" sz="1600" dirty="0">
              <a:solidFill>
                <a:schemeClr val="tx2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750596" y="1384774"/>
            <a:ext cx="135806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GET /users/1</a:t>
            </a:r>
            <a:br>
              <a:rPr lang="en-US" sz="800" dirty="0"/>
            </a:br>
            <a:r>
              <a:rPr lang="en-US" sz="800" dirty="0"/>
              <a:t>status code: 200</a:t>
            </a:r>
          </a:p>
          <a:p>
            <a:r>
              <a:rPr lang="en-US" sz="800" dirty="0"/>
              <a:t>{</a:t>
            </a:r>
            <a:br>
              <a:rPr lang="en-US" sz="800" dirty="0"/>
            </a:br>
            <a:r>
              <a:rPr lang="en-US" sz="800" dirty="0"/>
              <a:t>    "id": 1,</a:t>
            </a:r>
            <a:br>
              <a:rPr lang="en-US" sz="800" dirty="0"/>
            </a:br>
            <a:r>
              <a:rPr lang="en-US" sz="800" dirty="0"/>
              <a:t>    "</a:t>
            </a:r>
            <a:r>
              <a:rPr lang="en-US" sz="800" dirty="0" err="1"/>
              <a:t>LastName</a:t>
            </a:r>
            <a:r>
              <a:rPr lang="en-US" sz="800" dirty="0"/>
              <a:t>": "</a:t>
            </a:r>
            <a:r>
              <a:rPr lang="ru-RU" sz="800" dirty="0"/>
              <a:t>Иванов",</a:t>
            </a:r>
            <a:br>
              <a:rPr lang="ru-RU" sz="800" dirty="0"/>
            </a:br>
            <a:r>
              <a:rPr lang="ru-RU" sz="800" dirty="0"/>
              <a:t>    "</a:t>
            </a:r>
            <a:r>
              <a:rPr lang="en-US" sz="800" dirty="0" err="1"/>
              <a:t>FirstName</a:t>
            </a:r>
            <a:r>
              <a:rPr lang="en-US" sz="800" dirty="0"/>
              <a:t>": "</a:t>
            </a:r>
            <a:r>
              <a:rPr lang="ru-RU" sz="800" dirty="0"/>
              <a:t>Иван",</a:t>
            </a:r>
            <a:br>
              <a:rPr lang="ru-RU" sz="800" dirty="0"/>
            </a:br>
            <a:r>
              <a:rPr lang="ru-RU" sz="800" dirty="0"/>
              <a:t>    "</a:t>
            </a:r>
            <a:r>
              <a:rPr lang="en-US" sz="800" dirty="0"/>
              <a:t>Birth": "2020-01-01",</a:t>
            </a:r>
            <a:br>
              <a:rPr lang="en-US" sz="800" dirty="0"/>
            </a:br>
            <a:r>
              <a:rPr lang="en-US" sz="800" dirty="0"/>
              <a:t>    "</a:t>
            </a:r>
            <a:r>
              <a:rPr lang="en-US" sz="800" dirty="0" err="1"/>
              <a:t>StateID</a:t>
            </a:r>
            <a:r>
              <a:rPr lang="en-US" sz="800" dirty="0"/>
              <a:t>": "1"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750596" y="2741882"/>
            <a:ext cx="10807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GET /users/100000</a:t>
            </a:r>
            <a:br>
              <a:rPr lang="en-US" sz="800" dirty="0"/>
            </a:br>
            <a:r>
              <a:rPr lang="en-US" sz="800" dirty="0"/>
              <a:t>status code: 404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9108660" y="3221826"/>
            <a:ext cx="14366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GET /users/</a:t>
            </a:r>
            <a:r>
              <a:rPr lang="en-US" sz="800" dirty="0" err="1"/>
              <a:t>qwe</a:t>
            </a:r>
            <a:br>
              <a:rPr lang="en-US" sz="800" dirty="0"/>
            </a:br>
            <a:r>
              <a:rPr lang="en-US" sz="800" dirty="0"/>
              <a:t>status code: 500</a:t>
            </a:r>
          </a:p>
          <a:p>
            <a:r>
              <a:rPr lang="en-US" sz="800" dirty="0"/>
              <a:t>{</a:t>
            </a:r>
            <a:br>
              <a:rPr lang="en-US" sz="800" dirty="0"/>
            </a:br>
            <a:r>
              <a:rPr lang="en-US" sz="800" dirty="0"/>
              <a:t>    “error": “invalid id format</a:t>
            </a:r>
            <a:r>
              <a:rPr lang="ru-RU" sz="800" dirty="0"/>
              <a:t>"</a:t>
            </a:r>
            <a:endParaRPr lang="en-US" sz="800" dirty="0"/>
          </a:p>
          <a:p>
            <a:r>
              <a:rPr lang="en-US" sz="800" dirty="0"/>
              <a:t>}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750596" y="3237215"/>
            <a:ext cx="11288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GET /users/</a:t>
            </a:r>
            <a:r>
              <a:rPr lang="en-US" sz="800" dirty="0" err="1"/>
              <a:t>whatistis</a:t>
            </a:r>
            <a:br>
              <a:rPr lang="en-US" sz="800" dirty="0"/>
            </a:br>
            <a:r>
              <a:rPr lang="en-US" sz="800" dirty="0"/>
              <a:t>status code: 500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750596" y="4081800"/>
            <a:ext cx="1473480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GET /users/1</a:t>
            </a:r>
            <a:br>
              <a:rPr lang="en-US" sz="800" dirty="0"/>
            </a:br>
            <a:r>
              <a:rPr lang="en-US" sz="800" dirty="0"/>
              <a:t>status code: 200</a:t>
            </a:r>
          </a:p>
          <a:p>
            <a:r>
              <a:rPr lang="en-US" sz="800" dirty="0"/>
              <a:t>{</a:t>
            </a:r>
            <a:endParaRPr lang="ru-RU" sz="800" dirty="0"/>
          </a:p>
          <a:p>
            <a:r>
              <a:rPr lang="ru-RU" sz="800" dirty="0"/>
              <a:t>    </a:t>
            </a:r>
            <a:r>
              <a:rPr lang="en-US" sz="800" dirty="0"/>
              <a:t>“code”: 0,</a:t>
            </a:r>
          </a:p>
          <a:p>
            <a:r>
              <a:rPr lang="en-US" sz="800" dirty="0"/>
              <a:t>    “message”: “OK”,</a:t>
            </a:r>
          </a:p>
          <a:p>
            <a:r>
              <a:rPr lang="en-US" sz="800" dirty="0"/>
              <a:t>    “data”: {</a:t>
            </a:r>
            <a:br>
              <a:rPr lang="en-US" sz="800" dirty="0"/>
            </a:br>
            <a:r>
              <a:rPr lang="en-US" sz="800" dirty="0"/>
              <a:t>        "id": 1,</a:t>
            </a:r>
            <a:br>
              <a:rPr lang="en-US" sz="800" dirty="0"/>
            </a:br>
            <a:r>
              <a:rPr lang="en-US" sz="800" dirty="0"/>
              <a:t>        "</a:t>
            </a:r>
            <a:r>
              <a:rPr lang="en-US" sz="800" dirty="0" err="1"/>
              <a:t>LastName</a:t>
            </a:r>
            <a:r>
              <a:rPr lang="en-US" sz="800" dirty="0"/>
              <a:t>": "</a:t>
            </a:r>
            <a:r>
              <a:rPr lang="ru-RU" sz="800" dirty="0"/>
              <a:t>Иванов",</a:t>
            </a:r>
            <a:br>
              <a:rPr lang="ru-RU" sz="800" dirty="0"/>
            </a:br>
            <a:r>
              <a:rPr lang="ru-RU" sz="800" dirty="0"/>
              <a:t>    </a:t>
            </a:r>
            <a:r>
              <a:rPr lang="en-US" sz="800" dirty="0"/>
              <a:t>    </a:t>
            </a:r>
            <a:r>
              <a:rPr lang="ru-RU" sz="800" dirty="0"/>
              <a:t>"</a:t>
            </a:r>
            <a:r>
              <a:rPr lang="en-US" sz="800" dirty="0" err="1"/>
              <a:t>FirstName</a:t>
            </a:r>
            <a:r>
              <a:rPr lang="en-US" sz="800" dirty="0"/>
              <a:t>": "</a:t>
            </a:r>
            <a:r>
              <a:rPr lang="ru-RU" sz="800" dirty="0"/>
              <a:t>Иван",</a:t>
            </a:r>
            <a:br>
              <a:rPr lang="ru-RU" sz="800" dirty="0"/>
            </a:br>
            <a:r>
              <a:rPr lang="ru-RU" sz="800" dirty="0"/>
              <a:t>    </a:t>
            </a:r>
            <a:r>
              <a:rPr lang="en-US" sz="800" dirty="0"/>
              <a:t>    </a:t>
            </a:r>
            <a:r>
              <a:rPr lang="ru-RU" sz="800" dirty="0"/>
              <a:t>"</a:t>
            </a:r>
            <a:r>
              <a:rPr lang="en-US" sz="800" dirty="0"/>
              <a:t>Birth": "2020-01-01",</a:t>
            </a:r>
            <a:br>
              <a:rPr lang="en-US" sz="800" dirty="0"/>
            </a:br>
            <a:r>
              <a:rPr lang="en-US" sz="800" dirty="0"/>
              <a:t>        "</a:t>
            </a:r>
            <a:r>
              <a:rPr lang="en-US" sz="800" dirty="0" err="1"/>
              <a:t>StateID</a:t>
            </a:r>
            <a:r>
              <a:rPr lang="en-US" sz="800" dirty="0"/>
              <a:t>": "1“</a:t>
            </a:r>
          </a:p>
          <a:p>
            <a:r>
              <a:rPr lang="en-US" sz="800" dirty="0"/>
              <a:t>    }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9108660" y="4081800"/>
            <a:ext cx="137249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GET /users/1</a:t>
            </a:r>
            <a:br>
              <a:rPr lang="en-US" sz="800" dirty="0"/>
            </a:br>
            <a:r>
              <a:rPr lang="en-US" sz="800" dirty="0"/>
              <a:t>status code: 200</a:t>
            </a:r>
          </a:p>
          <a:p>
            <a:r>
              <a:rPr lang="en-US" sz="800" dirty="0"/>
              <a:t>{</a:t>
            </a:r>
            <a:endParaRPr lang="ru-RU" sz="800" dirty="0"/>
          </a:p>
          <a:p>
            <a:r>
              <a:rPr lang="ru-RU" sz="800" dirty="0"/>
              <a:t>    </a:t>
            </a:r>
            <a:r>
              <a:rPr lang="en-US" sz="800" dirty="0"/>
              <a:t>“code”: -1,</a:t>
            </a:r>
          </a:p>
          <a:p>
            <a:r>
              <a:rPr lang="en-US" sz="800" dirty="0"/>
              <a:t>    “message”: “not found”,</a:t>
            </a:r>
          </a:p>
          <a:p>
            <a:r>
              <a:rPr lang="en-US" sz="800" dirty="0"/>
              <a:t>    “data”: null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9108660" y="5187995"/>
            <a:ext cx="166103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GET /users/</a:t>
            </a:r>
            <a:r>
              <a:rPr lang="en-US" sz="800" dirty="0" err="1"/>
              <a:t>asd</a:t>
            </a:r>
            <a:br>
              <a:rPr lang="en-US" sz="800" dirty="0"/>
            </a:br>
            <a:r>
              <a:rPr lang="en-US" sz="800" dirty="0"/>
              <a:t>status code: 200</a:t>
            </a:r>
          </a:p>
          <a:p>
            <a:r>
              <a:rPr lang="en-US" sz="800" dirty="0"/>
              <a:t>{</a:t>
            </a:r>
            <a:endParaRPr lang="ru-RU" sz="800" dirty="0"/>
          </a:p>
          <a:p>
            <a:r>
              <a:rPr lang="ru-RU" sz="800" dirty="0"/>
              <a:t>    </a:t>
            </a:r>
            <a:r>
              <a:rPr lang="en-US" sz="800" dirty="0"/>
              <a:t>“code”: -2,</a:t>
            </a:r>
          </a:p>
          <a:p>
            <a:r>
              <a:rPr lang="en-US" sz="800" dirty="0"/>
              <a:t>    “message”: “invalid id format”,</a:t>
            </a:r>
          </a:p>
          <a:p>
            <a:r>
              <a:rPr lang="en-US" sz="800" dirty="0"/>
              <a:t>    “data”: null</a:t>
            </a:r>
          </a:p>
          <a:p>
            <a:r>
              <a:rPr lang="en-US" sz="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247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REST-</a:t>
            </a:r>
            <a:r>
              <a:rPr lang="en-US" dirty="0" err="1">
                <a:solidFill>
                  <a:schemeClr val="tx2"/>
                </a:solidFill>
              </a:rPr>
              <a:t>api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93436" y="1417637"/>
            <a:ext cx="6092825" cy="42165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Route-</a:t>
            </a:r>
            <a:r>
              <a:rPr lang="ru-RU" dirty="0">
                <a:solidFill>
                  <a:schemeClr val="tx2"/>
                </a:solidFill>
              </a:rPr>
              <a:t>параметры</a:t>
            </a:r>
            <a:br>
              <a:rPr lang="ru-RU" dirty="0">
                <a:solidFill>
                  <a:schemeClr val="tx2"/>
                </a:solidFill>
              </a:rPr>
            </a:br>
            <a:r>
              <a:rPr lang="ru-RU" dirty="0">
                <a:solidFill>
                  <a:schemeClr val="tx2"/>
                </a:solidFill>
              </a:rPr>
              <a:t>Есть, пользователи-</a:t>
            </a:r>
            <a:r>
              <a:rPr lang="en-US" dirty="0">
                <a:solidFill>
                  <a:schemeClr val="tx2"/>
                </a:solidFill>
              </a:rPr>
              <a:t>&gt;</a:t>
            </a:r>
            <a:r>
              <a:rPr lang="ru-RU" dirty="0">
                <a:solidFill>
                  <a:schemeClr val="tx2"/>
                </a:solidFill>
              </a:rPr>
              <a:t>есть пользователь с ИД 1-</a:t>
            </a:r>
            <a:r>
              <a:rPr lang="en-US" dirty="0">
                <a:solidFill>
                  <a:schemeClr val="tx2"/>
                </a:solidFill>
              </a:rPr>
              <a:t>&gt;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ru-RU" dirty="0">
                <a:solidFill>
                  <a:schemeClr val="tx2"/>
                </a:solidFill>
              </a:rPr>
              <a:t>у него есть желания-</a:t>
            </a:r>
            <a:r>
              <a:rPr lang="en-US" dirty="0">
                <a:solidFill>
                  <a:schemeClr val="tx2"/>
                </a:solidFill>
              </a:rPr>
              <a:t>&gt;</a:t>
            </a:r>
            <a:r>
              <a:rPr lang="ru-RU" dirty="0">
                <a:solidFill>
                  <a:schemeClr val="tx2"/>
                </a:solidFill>
              </a:rPr>
              <a:t>есть конкретное второе желание</a:t>
            </a:r>
            <a:br>
              <a:rPr lang="ru-RU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/users/1/wishes/2</a:t>
            </a:r>
            <a:endParaRPr lang="ru-RU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Query-string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ru-RU" dirty="0">
                <a:solidFill>
                  <a:schemeClr val="tx2"/>
                </a:solidFill>
              </a:rPr>
              <a:t>Пары ключ-значение после </a:t>
            </a:r>
            <a:r>
              <a:rPr lang="en-US" dirty="0">
                <a:solidFill>
                  <a:schemeClr val="tx2"/>
                </a:solidFill>
              </a:rPr>
              <a:t>“?”</a:t>
            </a:r>
            <a:r>
              <a:rPr lang="ru-RU" dirty="0">
                <a:solidFill>
                  <a:schemeClr val="tx2"/>
                </a:solidFill>
              </a:rPr>
              <a:t> разделяются </a:t>
            </a:r>
            <a:r>
              <a:rPr lang="en-US" dirty="0">
                <a:solidFill>
                  <a:schemeClr val="tx2"/>
                </a:solidFill>
              </a:rPr>
              <a:t>“&amp;”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ru-RU" dirty="0">
                <a:solidFill>
                  <a:schemeClr val="tx2"/>
                </a:solidFill>
              </a:rPr>
              <a:t>Обычно используются для фильтрации</a:t>
            </a:r>
            <a:br>
              <a:rPr lang="ru-RU" dirty="0">
                <a:solidFill>
                  <a:schemeClr val="tx2"/>
                </a:solidFill>
              </a:rPr>
            </a:br>
            <a:r>
              <a:rPr lang="ru-RU" dirty="0">
                <a:solidFill>
                  <a:schemeClr val="tx2"/>
                </a:solidFill>
              </a:rPr>
              <a:t>/</a:t>
            </a:r>
            <a:r>
              <a:rPr lang="en-US" dirty="0" err="1">
                <a:solidFill>
                  <a:schemeClr val="tx2"/>
                </a:solidFill>
              </a:rPr>
              <a:t>users?lastname</a:t>
            </a:r>
            <a:r>
              <a:rPr lang="en-US" dirty="0">
                <a:solidFill>
                  <a:schemeClr val="tx2"/>
                </a:solidFill>
              </a:rPr>
              <a:t>=</a:t>
            </a:r>
            <a:r>
              <a:rPr lang="ru-RU" dirty="0">
                <a:solidFill>
                  <a:schemeClr val="tx2"/>
                </a:solidFill>
              </a:rPr>
              <a:t>Иванов</a:t>
            </a:r>
            <a:r>
              <a:rPr lang="en-US" dirty="0">
                <a:solidFill>
                  <a:schemeClr val="tx2"/>
                </a:solidFill>
              </a:rPr>
              <a:t>&amp;birth</a:t>
            </a:r>
            <a:r>
              <a:rPr lang="ru-RU" dirty="0">
                <a:solidFill>
                  <a:schemeClr val="tx2"/>
                </a:solidFill>
              </a:rPr>
              <a:t>=2020-01-01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</a:rPr>
              <a:t>Немного про </a:t>
            </a:r>
            <a:r>
              <a:rPr lang="en-US" dirty="0">
                <a:solidFill>
                  <a:schemeClr val="tx2"/>
                </a:solidFill>
              </a:rPr>
              <a:t>swagger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  <a:hlinkClick r:id="rId2"/>
              </a:rPr>
              <a:t>https://petstore.swagger.io/</a:t>
            </a:r>
            <a:r>
              <a:rPr lang="en-US" dirty="0">
                <a:solidFill>
                  <a:schemeClr val="tx2"/>
                </a:solidFill>
              </a:rPr>
              <a:t>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ru-RU" dirty="0">
                <a:solidFill>
                  <a:schemeClr val="tx2"/>
                </a:solidFill>
              </a:rPr>
              <a:t>Можно </a:t>
            </a:r>
            <a:r>
              <a:rPr lang="ru-RU" dirty="0" err="1">
                <a:solidFill>
                  <a:schemeClr val="tx2"/>
                </a:solidFill>
              </a:rPr>
              <a:t>сгенерить</a:t>
            </a:r>
            <a:r>
              <a:rPr lang="ru-RU" dirty="0">
                <a:solidFill>
                  <a:schemeClr val="tx2"/>
                </a:solidFill>
              </a:rPr>
              <a:t> клиента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  <a:hlinkClick r:id="rId3"/>
              </a:rPr>
              <a:t>https://github.com/go-swagger/go-swagger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24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SOAP</a:t>
            </a:r>
            <a:r>
              <a:rPr lang="ru-RU" dirty="0">
                <a:solidFill>
                  <a:schemeClr val="tx2"/>
                </a:solidFill>
              </a:rPr>
              <a:t> - </a:t>
            </a:r>
            <a:r>
              <a:rPr lang="en-US" dirty="0">
                <a:solidFill>
                  <a:schemeClr val="tx2"/>
                </a:solidFill>
              </a:rPr>
              <a:t>Simple Object Access Protocol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79383" y="1124744"/>
            <a:ext cx="6092825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2"/>
                </a:solidFill>
              </a:rPr>
              <a:t>Работает ч/з </a:t>
            </a:r>
            <a:r>
              <a:rPr lang="en-US" sz="1600" dirty="0">
                <a:solidFill>
                  <a:schemeClr val="tx2"/>
                </a:solidFill>
              </a:rPr>
              <a:t>XML</a:t>
            </a:r>
            <a:endParaRPr lang="ru-RU" sz="16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2"/>
                </a:solidFill>
              </a:rPr>
              <a:t>Стандартизирован</a:t>
            </a: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2"/>
                </a:solidFill>
              </a:rPr>
              <a:t>Большой размер сообщения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2"/>
                </a:solidFill>
              </a:rPr>
              <a:t>Большое заблуждение, что работает только с </a:t>
            </a:r>
            <a:r>
              <a:rPr lang="en-US" sz="1600" dirty="0">
                <a:solidFill>
                  <a:schemeClr val="tx2"/>
                </a:solidFill>
              </a:rPr>
              <a:t>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2"/>
                </a:solidFill>
              </a:rPr>
              <a:t>Есть </a:t>
            </a:r>
            <a:r>
              <a:rPr lang="en-US" sz="1600" dirty="0" err="1">
                <a:solidFill>
                  <a:schemeClr val="tx2"/>
                </a:solidFill>
              </a:rPr>
              <a:t>wsdl</a:t>
            </a:r>
            <a:r>
              <a:rPr lang="en-US" sz="1600" dirty="0">
                <a:solidFill>
                  <a:schemeClr val="tx2"/>
                </a:solidFill>
              </a:rPr>
              <a:t> – </a:t>
            </a:r>
            <a:r>
              <a:rPr lang="ru-RU" sz="1600" dirty="0">
                <a:solidFill>
                  <a:schemeClr val="tx2"/>
                </a:solidFill>
              </a:rPr>
              <a:t>сделано для описания/генерации клиента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2"/>
                </a:solidFill>
              </a:rPr>
              <a:t>Мало кто его любит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604" y="1268760"/>
            <a:ext cx="1991807" cy="212376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562978" y="2792359"/>
            <a:ext cx="60928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800" dirty="0">
                <a:solidFill>
                  <a:schemeClr val="tx1">
                    <a:lumMod val="50000"/>
                  </a:schemeClr>
                </a:solidFill>
              </a:rPr>
              <a:t>&lt;?</a:t>
            </a:r>
            <a:r>
              <a:rPr lang="ru-RU" sz="800" dirty="0" err="1">
                <a:solidFill>
                  <a:schemeClr val="tx1">
                    <a:lumMod val="50000"/>
                  </a:schemeClr>
                </a:solidFill>
              </a:rPr>
              <a:t>xml</a:t>
            </a:r>
            <a:r>
              <a:rPr lang="ru-RU" sz="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ru-RU" sz="800" dirty="0" err="1">
                <a:solidFill>
                  <a:schemeClr val="tx1">
                    <a:lumMod val="50000"/>
                  </a:schemeClr>
                </a:solidFill>
              </a:rPr>
              <a:t>version</a:t>
            </a:r>
            <a:r>
              <a:rPr lang="ru-RU" sz="800" dirty="0">
                <a:solidFill>
                  <a:schemeClr val="tx1">
                    <a:lumMod val="50000"/>
                  </a:schemeClr>
                </a:solidFill>
              </a:rPr>
              <a:t>="1.0" </a:t>
            </a:r>
            <a:r>
              <a:rPr lang="ru-RU" sz="800" dirty="0" err="1">
                <a:solidFill>
                  <a:schemeClr val="tx1">
                    <a:lumMod val="50000"/>
                  </a:schemeClr>
                </a:solidFill>
              </a:rPr>
              <a:t>encoding</a:t>
            </a:r>
            <a:r>
              <a:rPr lang="ru-RU" sz="800" dirty="0">
                <a:solidFill>
                  <a:schemeClr val="tx1">
                    <a:lumMod val="50000"/>
                  </a:schemeClr>
                </a:solidFill>
              </a:rPr>
              <a:t>="utf-8"?&gt;</a:t>
            </a:r>
          </a:p>
          <a:p>
            <a:r>
              <a:rPr lang="ru-RU" sz="800" dirty="0">
                <a:solidFill>
                  <a:schemeClr val="tx1">
                    <a:lumMod val="50000"/>
                  </a:schemeClr>
                </a:solidFill>
              </a:rPr>
              <a:t>&lt;</a:t>
            </a:r>
            <a:r>
              <a:rPr lang="ru-RU" sz="800" dirty="0" err="1">
                <a:solidFill>
                  <a:schemeClr val="tx1">
                    <a:lumMod val="50000"/>
                  </a:schemeClr>
                </a:solidFill>
              </a:rPr>
              <a:t>soap:Envelope</a:t>
            </a:r>
            <a:r>
              <a:rPr lang="ru-RU" sz="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ru-RU" sz="800" dirty="0" err="1">
                <a:solidFill>
                  <a:schemeClr val="tx1">
                    <a:lumMod val="50000"/>
                  </a:schemeClr>
                </a:solidFill>
              </a:rPr>
              <a:t>xmlns:xsi</a:t>
            </a:r>
            <a:r>
              <a:rPr lang="ru-RU" sz="800" dirty="0">
                <a:solidFill>
                  <a:schemeClr val="tx1">
                    <a:lumMod val="50000"/>
                  </a:schemeClr>
                </a:solidFill>
              </a:rPr>
              <a:t>="http://www.w3.org/2001/XMLSchema-instance" </a:t>
            </a:r>
            <a:r>
              <a:rPr lang="ru-RU" sz="800" dirty="0" err="1">
                <a:solidFill>
                  <a:schemeClr val="tx1">
                    <a:lumMod val="50000"/>
                  </a:schemeClr>
                </a:solidFill>
              </a:rPr>
              <a:t>xmlns:xsd</a:t>
            </a:r>
            <a:r>
              <a:rPr lang="ru-RU" sz="800" dirty="0">
                <a:solidFill>
                  <a:schemeClr val="tx1">
                    <a:lumMod val="50000"/>
                  </a:schemeClr>
                </a:solidFill>
              </a:rPr>
              <a:t>="http://www.w3.org/2001/XMLSchema" </a:t>
            </a:r>
            <a:r>
              <a:rPr lang="ru-RU" sz="800" dirty="0" err="1">
                <a:solidFill>
                  <a:schemeClr val="tx1">
                    <a:lumMod val="50000"/>
                  </a:schemeClr>
                </a:solidFill>
              </a:rPr>
              <a:t>xmlns:soap</a:t>
            </a:r>
            <a:r>
              <a:rPr lang="ru-RU" sz="800" dirty="0">
                <a:solidFill>
                  <a:schemeClr val="tx1">
                    <a:lumMod val="50000"/>
                  </a:schemeClr>
                </a:solidFill>
              </a:rPr>
              <a:t>="http://schemas.xmlsoap.org/soap/envelope/"&gt;</a:t>
            </a:r>
          </a:p>
          <a:p>
            <a:r>
              <a:rPr lang="ru-RU" sz="800" dirty="0">
                <a:solidFill>
                  <a:schemeClr val="tx1">
                    <a:lumMod val="50000"/>
                  </a:schemeClr>
                </a:solidFill>
              </a:rPr>
              <a:t>   &lt;</a:t>
            </a:r>
            <a:r>
              <a:rPr lang="ru-RU" sz="800" dirty="0" err="1">
                <a:solidFill>
                  <a:schemeClr val="tx1">
                    <a:lumMod val="50000"/>
                  </a:schemeClr>
                </a:solidFill>
              </a:rPr>
              <a:t>soap:Body</a:t>
            </a:r>
            <a:r>
              <a:rPr lang="ru-RU" sz="800" dirty="0">
                <a:solidFill>
                  <a:schemeClr val="tx1">
                    <a:lumMod val="50000"/>
                  </a:schemeClr>
                </a:solidFill>
              </a:rPr>
              <a:t>&gt;</a:t>
            </a:r>
          </a:p>
          <a:p>
            <a:r>
              <a:rPr lang="ru-RU" sz="800" dirty="0">
                <a:solidFill>
                  <a:schemeClr val="tx1">
                    <a:lumMod val="50000"/>
                  </a:schemeClr>
                </a:solidFill>
              </a:rPr>
              <a:t>     &lt;</a:t>
            </a:r>
            <a:r>
              <a:rPr lang="ru-RU" sz="800" dirty="0" err="1">
                <a:solidFill>
                  <a:schemeClr val="tx1">
                    <a:lumMod val="50000"/>
                  </a:schemeClr>
                </a:solidFill>
              </a:rPr>
              <a:t>getProductDetails</a:t>
            </a:r>
            <a:r>
              <a:rPr lang="ru-RU" sz="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ru-RU" sz="800" dirty="0" err="1">
                <a:solidFill>
                  <a:schemeClr val="tx1">
                    <a:lumMod val="50000"/>
                  </a:schemeClr>
                </a:solidFill>
              </a:rPr>
              <a:t>xmlns</a:t>
            </a:r>
            <a:r>
              <a:rPr lang="ru-RU" sz="800" dirty="0">
                <a:solidFill>
                  <a:schemeClr val="tx1">
                    <a:lumMod val="50000"/>
                  </a:schemeClr>
                </a:solidFill>
              </a:rPr>
              <a:t>="http://warehouse.example.com/ws"&gt;</a:t>
            </a:r>
          </a:p>
          <a:p>
            <a:r>
              <a:rPr lang="ru-RU" sz="800" dirty="0">
                <a:solidFill>
                  <a:schemeClr val="tx1">
                    <a:lumMod val="50000"/>
                  </a:schemeClr>
                </a:solidFill>
              </a:rPr>
              <a:t>       &lt;</a:t>
            </a:r>
            <a:r>
              <a:rPr lang="ru-RU" sz="800" dirty="0" err="1">
                <a:solidFill>
                  <a:schemeClr val="tx1">
                    <a:lumMod val="50000"/>
                  </a:schemeClr>
                </a:solidFill>
              </a:rPr>
              <a:t>productID</a:t>
            </a:r>
            <a:r>
              <a:rPr lang="ru-RU" sz="800" dirty="0">
                <a:solidFill>
                  <a:schemeClr val="tx1">
                    <a:lumMod val="50000"/>
                  </a:schemeClr>
                </a:solidFill>
              </a:rPr>
              <a:t>&gt;12345&lt;/</a:t>
            </a:r>
            <a:r>
              <a:rPr lang="ru-RU" sz="800" dirty="0" err="1">
                <a:solidFill>
                  <a:schemeClr val="tx1">
                    <a:lumMod val="50000"/>
                  </a:schemeClr>
                </a:solidFill>
              </a:rPr>
              <a:t>productID</a:t>
            </a:r>
            <a:r>
              <a:rPr lang="ru-RU" sz="800" dirty="0">
                <a:solidFill>
                  <a:schemeClr val="tx1">
                    <a:lumMod val="50000"/>
                  </a:schemeClr>
                </a:solidFill>
              </a:rPr>
              <a:t>&gt;</a:t>
            </a:r>
          </a:p>
          <a:p>
            <a:r>
              <a:rPr lang="ru-RU" sz="800" dirty="0">
                <a:solidFill>
                  <a:schemeClr val="tx1">
                    <a:lumMod val="50000"/>
                  </a:schemeClr>
                </a:solidFill>
              </a:rPr>
              <a:t>     &lt;/</a:t>
            </a:r>
            <a:r>
              <a:rPr lang="ru-RU" sz="800" dirty="0" err="1">
                <a:solidFill>
                  <a:schemeClr val="tx1">
                    <a:lumMod val="50000"/>
                  </a:schemeClr>
                </a:solidFill>
              </a:rPr>
              <a:t>getProductDetails</a:t>
            </a:r>
            <a:r>
              <a:rPr lang="ru-RU" sz="800" dirty="0">
                <a:solidFill>
                  <a:schemeClr val="tx1">
                    <a:lumMod val="50000"/>
                  </a:schemeClr>
                </a:solidFill>
              </a:rPr>
              <a:t>&gt;</a:t>
            </a:r>
          </a:p>
          <a:p>
            <a:r>
              <a:rPr lang="ru-RU" sz="800" dirty="0">
                <a:solidFill>
                  <a:schemeClr val="tx1">
                    <a:lumMod val="50000"/>
                  </a:schemeClr>
                </a:solidFill>
              </a:rPr>
              <a:t>   &lt;/</a:t>
            </a:r>
            <a:r>
              <a:rPr lang="ru-RU" sz="800" dirty="0" err="1">
                <a:solidFill>
                  <a:schemeClr val="tx1">
                    <a:lumMod val="50000"/>
                  </a:schemeClr>
                </a:solidFill>
              </a:rPr>
              <a:t>soap:Body</a:t>
            </a:r>
            <a:r>
              <a:rPr lang="ru-RU" sz="800" dirty="0">
                <a:solidFill>
                  <a:schemeClr val="tx1">
                    <a:lumMod val="50000"/>
                  </a:schemeClr>
                </a:solidFill>
              </a:rPr>
              <a:t>&gt;</a:t>
            </a:r>
          </a:p>
          <a:p>
            <a:r>
              <a:rPr lang="ru-RU" sz="800" dirty="0">
                <a:solidFill>
                  <a:schemeClr val="tx1">
                    <a:lumMod val="50000"/>
                  </a:schemeClr>
                </a:solidFill>
              </a:rPr>
              <a:t>&lt;/</a:t>
            </a:r>
            <a:r>
              <a:rPr lang="ru-RU" sz="800" dirty="0" err="1">
                <a:solidFill>
                  <a:schemeClr val="tx1">
                    <a:lumMod val="50000"/>
                  </a:schemeClr>
                </a:solidFill>
              </a:rPr>
              <a:t>soap:Envelope</a:t>
            </a:r>
            <a:r>
              <a:rPr lang="ru-RU" sz="800" dirty="0">
                <a:solidFill>
                  <a:schemeClr val="tx1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554645" y="3990217"/>
            <a:ext cx="6092825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800" dirty="0"/>
              <a:t>&lt;?</a:t>
            </a:r>
            <a:r>
              <a:rPr lang="ru-RU" sz="800" dirty="0" err="1"/>
              <a:t>xml</a:t>
            </a:r>
            <a:r>
              <a:rPr lang="ru-RU" sz="800" dirty="0"/>
              <a:t> </a:t>
            </a:r>
            <a:r>
              <a:rPr lang="ru-RU" sz="800" dirty="0" err="1"/>
              <a:t>version</a:t>
            </a:r>
            <a:r>
              <a:rPr lang="ru-RU" sz="800" dirty="0"/>
              <a:t>="1.0" </a:t>
            </a:r>
            <a:r>
              <a:rPr lang="ru-RU" sz="800" dirty="0" err="1"/>
              <a:t>encoding</a:t>
            </a:r>
            <a:r>
              <a:rPr lang="ru-RU" sz="800" dirty="0"/>
              <a:t>="utf-8"?&gt;</a:t>
            </a:r>
          </a:p>
          <a:p>
            <a:r>
              <a:rPr lang="ru-RU" sz="800" dirty="0"/>
              <a:t>&lt;</a:t>
            </a:r>
            <a:r>
              <a:rPr lang="ru-RU" sz="800" dirty="0" err="1"/>
              <a:t>soap:Envelope</a:t>
            </a:r>
            <a:r>
              <a:rPr lang="ru-RU" sz="800" dirty="0"/>
              <a:t> </a:t>
            </a:r>
            <a:r>
              <a:rPr lang="ru-RU" sz="800" dirty="0" err="1"/>
              <a:t>xmlns:xsi</a:t>
            </a:r>
            <a:r>
              <a:rPr lang="ru-RU" sz="800" dirty="0"/>
              <a:t>="http://www.w3.org/2001/XMLSchema-instance" </a:t>
            </a:r>
            <a:r>
              <a:rPr lang="ru-RU" sz="800" dirty="0" err="1"/>
              <a:t>xmlns:xsd</a:t>
            </a:r>
            <a:r>
              <a:rPr lang="ru-RU" sz="800" dirty="0"/>
              <a:t>="http://www.w3.org/2001/XMLSchema" </a:t>
            </a:r>
            <a:r>
              <a:rPr lang="ru-RU" sz="800" dirty="0" err="1"/>
              <a:t>xmlns:soap</a:t>
            </a:r>
            <a:r>
              <a:rPr lang="ru-RU" sz="800" dirty="0"/>
              <a:t>="http://schemas.xmlsoap.org/soap/envelope/"&gt;</a:t>
            </a:r>
          </a:p>
          <a:p>
            <a:r>
              <a:rPr lang="ru-RU" sz="800" dirty="0"/>
              <a:t>   &lt;</a:t>
            </a:r>
            <a:r>
              <a:rPr lang="ru-RU" sz="800" dirty="0" err="1"/>
              <a:t>soap:Body</a:t>
            </a:r>
            <a:r>
              <a:rPr lang="ru-RU" sz="800" dirty="0"/>
              <a:t>&gt;</a:t>
            </a:r>
          </a:p>
          <a:p>
            <a:r>
              <a:rPr lang="ru-RU" sz="800" dirty="0"/>
              <a:t>     &lt;</a:t>
            </a:r>
            <a:r>
              <a:rPr lang="ru-RU" sz="800" dirty="0" err="1"/>
              <a:t>getProductDetailsResponse</a:t>
            </a:r>
            <a:r>
              <a:rPr lang="ru-RU" sz="800" dirty="0"/>
              <a:t> </a:t>
            </a:r>
            <a:r>
              <a:rPr lang="ru-RU" sz="800" dirty="0" err="1"/>
              <a:t>xmlns</a:t>
            </a:r>
            <a:r>
              <a:rPr lang="ru-RU" sz="800" dirty="0"/>
              <a:t>="http://warehouse.example.com/ws"&gt;</a:t>
            </a:r>
          </a:p>
          <a:p>
            <a:r>
              <a:rPr lang="ru-RU" sz="800" dirty="0"/>
              <a:t>       &lt;</a:t>
            </a:r>
            <a:r>
              <a:rPr lang="ru-RU" sz="800" dirty="0" err="1"/>
              <a:t>getProductDetailsResult</a:t>
            </a:r>
            <a:r>
              <a:rPr lang="ru-RU" sz="800" dirty="0"/>
              <a:t>&gt;</a:t>
            </a:r>
          </a:p>
          <a:p>
            <a:r>
              <a:rPr lang="ru-RU" sz="800" dirty="0"/>
              <a:t>         &lt;</a:t>
            </a:r>
            <a:r>
              <a:rPr lang="ru-RU" sz="800" dirty="0" err="1"/>
              <a:t>productID</a:t>
            </a:r>
            <a:r>
              <a:rPr lang="ru-RU" sz="800" dirty="0"/>
              <a:t>&gt;12345&lt;/</a:t>
            </a:r>
            <a:r>
              <a:rPr lang="ru-RU" sz="800" dirty="0" err="1"/>
              <a:t>productID</a:t>
            </a:r>
            <a:r>
              <a:rPr lang="ru-RU" sz="800" dirty="0"/>
              <a:t>&gt;</a:t>
            </a:r>
          </a:p>
          <a:p>
            <a:r>
              <a:rPr lang="ru-RU" sz="800" dirty="0"/>
              <a:t>         &lt;</a:t>
            </a:r>
            <a:r>
              <a:rPr lang="ru-RU" sz="800" dirty="0" err="1"/>
              <a:t>productName</a:t>
            </a:r>
            <a:r>
              <a:rPr lang="ru-RU" sz="800" dirty="0"/>
              <a:t>&gt;Стакан граненый&lt;/</a:t>
            </a:r>
            <a:r>
              <a:rPr lang="ru-RU" sz="800" dirty="0" err="1"/>
              <a:t>productName</a:t>
            </a:r>
            <a:r>
              <a:rPr lang="ru-RU" sz="800" dirty="0"/>
              <a:t>&gt;</a:t>
            </a:r>
          </a:p>
          <a:p>
            <a:r>
              <a:rPr lang="ru-RU" sz="800" dirty="0"/>
              <a:t>         &lt;</a:t>
            </a:r>
            <a:r>
              <a:rPr lang="ru-RU" sz="800" dirty="0" err="1"/>
              <a:t>description</a:t>
            </a:r>
            <a:r>
              <a:rPr lang="ru-RU" sz="800" dirty="0"/>
              <a:t>&gt;Стакан граненый. 250 мл.&lt;/</a:t>
            </a:r>
            <a:r>
              <a:rPr lang="ru-RU" sz="800" dirty="0" err="1"/>
              <a:t>description</a:t>
            </a:r>
            <a:r>
              <a:rPr lang="ru-RU" sz="800" dirty="0"/>
              <a:t>&gt;</a:t>
            </a:r>
          </a:p>
          <a:p>
            <a:r>
              <a:rPr lang="ru-RU" sz="800" dirty="0"/>
              <a:t>         &lt;</a:t>
            </a:r>
            <a:r>
              <a:rPr lang="ru-RU" sz="800" dirty="0" err="1"/>
              <a:t>price</a:t>
            </a:r>
            <a:r>
              <a:rPr lang="ru-RU" sz="800" dirty="0"/>
              <a:t>&gt;9.95&lt;/</a:t>
            </a:r>
            <a:r>
              <a:rPr lang="ru-RU" sz="800" dirty="0" err="1"/>
              <a:t>price</a:t>
            </a:r>
            <a:r>
              <a:rPr lang="ru-RU" sz="800" dirty="0"/>
              <a:t>&gt;</a:t>
            </a:r>
          </a:p>
          <a:p>
            <a:r>
              <a:rPr lang="ru-RU" sz="800" dirty="0"/>
              <a:t>         &lt;</a:t>
            </a:r>
            <a:r>
              <a:rPr lang="ru-RU" sz="800" dirty="0" err="1"/>
              <a:t>currency</a:t>
            </a:r>
            <a:r>
              <a:rPr lang="ru-RU" sz="800" dirty="0"/>
              <a:t>&gt;</a:t>
            </a:r>
          </a:p>
          <a:p>
            <a:r>
              <a:rPr lang="ru-RU" sz="800" dirty="0"/>
              <a:t>             &lt;</a:t>
            </a:r>
            <a:r>
              <a:rPr lang="ru-RU" sz="800" dirty="0" err="1"/>
              <a:t>code</a:t>
            </a:r>
            <a:r>
              <a:rPr lang="ru-RU" sz="800" dirty="0"/>
              <a:t>&gt;840&lt;/</a:t>
            </a:r>
            <a:r>
              <a:rPr lang="ru-RU" sz="800" dirty="0" err="1"/>
              <a:t>code</a:t>
            </a:r>
            <a:r>
              <a:rPr lang="ru-RU" sz="800" dirty="0"/>
              <a:t>&gt;</a:t>
            </a:r>
          </a:p>
          <a:p>
            <a:r>
              <a:rPr lang="ru-RU" sz="800" dirty="0"/>
              <a:t>             &lt;alpha3&gt;USD&lt;/alpha3&gt;</a:t>
            </a:r>
          </a:p>
          <a:p>
            <a:r>
              <a:rPr lang="ru-RU" sz="800" dirty="0"/>
              <a:t>             &lt;</a:t>
            </a:r>
            <a:r>
              <a:rPr lang="ru-RU" sz="800" dirty="0" err="1"/>
              <a:t>sign</a:t>
            </a:r>
            <a:r>
              <a:rPr lang="ru-RU" sz="800" dirty="0"/>
              <a:t>&gt;$&lt;/</a:t>
            </a:r>
            <a:r>
              <a:rPr lang="ru-RU" sz="800" dirty="0" err="1"/>
              <a:t>sign</a:t>
            </a:r>
            <a:r>
              <a:rPr lang="ru-RU" sz="800" dirty="0"/>
              <a:t>&gt;</a:t>
            </a:r>
          </a:p>
          <a:p>
            <a:r>
              <a:rPr lang="ru-RU" sz="800" dirty="0"/>
              <a:t>             &lt;</a:t>
            </a:r>
            <a:r>
              <a:rPr lang="ru-RU" sz="800" dirty="0" err="1"/>
              <a:t>name</a:t>
            </a:r>
            <a:r>
              <a:rPr lang="ru-RU" sz="800" dirty="0"/>
              <a:t>&gt;US </a:t>
            </a:r>
            <a:r>
              <a:rPr lang="ru-RU" sz="800" dirty="0" err="1"/>
              <a:t>dollar</a:t>
            </a:r>
            <a:r>
              <a:rPr lang="ru-RU" sz="800" dirty="0"/>
              <a:t>&lt;/</a:t>
            </a:r>
            <a:r>
              <a:rPr lang="ru-RU" sz="800" dirty="0" err="1"/>
              <a:t>name</a:t>
            </a:r>
            <a:r>
              <a:rPr lang="ru-RU" sz="800" dirty="0"/>
              <a:t>&gt;</a:t>
            </a:r>
          </a:p>
          <a:p>
            <a:r>
              <a:rPr lang="ru-RU" sz="800" dirty="0"/>
              <a:t>             &lt;</a:t>
            </a:r>
            <a:r>
              <a:rPr lang="ru-RU" sz="800" dirty="0" err="1"/>
              <a:t>accuracy</a:t>
            </a:r>
            <a:r>
              <a:rPr lang="ru-RU" sz="800" dirty="0"/>
              <a:t>&gt;2&lt;/</a:t>
            </a:r>
            <a:r>
              <a:rPr lang="ru-RU" sz="800" dirty="0" err="1"/>
              <a:t>accuracy</a:t>
            </a:r>
            <a:r>
              <a:rPr lang="ru-RU" sz="800" dirty="0"/>
              <a:t>&gt;</a:t>
            </a:r>
          </a:p>
          <a:p>
            <a:r>
              <a:rPr lang="ru-RU" sz="800" dirty="0"/>
              <a:t>         &lt;/</a:t>
            </a:r>
            <a:r>
              <a:rPr lang="ru-RU" sz="800" dirty="0" err="1"/>
              <a:t>currency</a:t>
            </a:r>
            <a:r>
              <a:rPr lang="ru-RU" sz="800" dirty="0"/>
              <a:t>&gt;</a:t>
            </a:r>
          </a:p>
          <a:p>
            <a:r>
              <a:rPr lang="ru-RU" sz="800" dirty="0"/>
              <a:t>         &lt;</a:t>
            </a:r>
            <a:r>
              <a:rPr lang="ru-RU" sz="800" dirty="0" err="1"/>
              <a:t>inStock</a:t>
            </a:r>
            <a:r>
              <a:rPr lang="ru-RU" sz="800" dirty="0"/>
              <a:t>&gt;</a:t>
            </a:r>
            <a:r>
              <a:rPr lang="ru-RU" sz="800" dirty="0" err="1"/>
              <a:t>true</a:t>
            </a:r>
            <a:r>
              <a:rPr lang="ru-RU" sz="800" dirty="0"/>
              <a:t>&lt;/</a:t>
            </a:r>
            <a:r>
              <a:rPr lang="ru-RU" sz="800" dirty="0" err="1"/>
              <a:t>inStock</a:t>
            </a:r>
            <a:r>
              <a:rPr lang="ru-RU" sz="800" dirty="0"/>
              <a:t>&gt;</a:t>
            </a:r>
          </a:p>
          <a:p>
            <a:r>
              <a:rPr lang="ru-RU" sz="800" dirty="0"/>
              <a:t>       &lt;/</a:t>
            </a:r>
            <a:r>
              <a:rPr lang="ru-RU" sz="800" dirty="0" err="1"/>
              <a:t>getProductDetailsResult</a:t>
            </a:r>
            <a:r>
              <a:rPr lang="ru-RU" sz="800" dirty="0"/>
              <a:t>&gt;</a:t>
            </a:r>
          </a:p>
          <a:p>
            <a:r>
              <a:rPr lang="ru-RU" sz="800" dirty="0"/>
              <a:t>     &lt;/</a:t>
            </a:r>
            <a:r>
              <a:rPr lang="ru-RU" sz="800" dirty="0" err="1"/>
              <a:t>getProductDetailsResponse</a:t>
            </a:r>
            <a:r>
              <a:rPr lang="ru-RU" sz="800" dirty="0"/>
              <a:t>&gt;</a:t>
            </a:r>
          </a:p>
          <a:p>
            <a:r>
              <a:rPr lang="ru-RU" sz="800" dirty="0"/>
              <a:t>   &lt;/</a:t>
            </a:r>
            <a:r>
              <a:rPr lang="ru-RU" sz="800" dirty="0" err="1"/>
              <a:t>soap:Body</a:t>
            </a:r>
            <a:r>
              <a:rPr lang="ru-RU" sz="800" dirty="0"/>
              <a:t>&gt;</a:t>
            </a:r>
          </a:p>
          <a:p>
            <a:r>
              <a:rPr lang="ru-RU" sz="800" dirty="0"/>
              <a:t>&lt;/</a:t>
            </a:r>
            <a:r>
              <a:rPr lang="ru-RU" sz="800" dirty="0" err="1"/>
              <a:t>soap:Envelope</a:t>
            </a:r>
            <a:r>
              <a:rPr lang="ru-RU" sz="800" dirty="0"/>
              <a:t>&gt;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593436" y="3990217"/>
            <a:ext cx="6054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33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Web-sockets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93436" y="1417637"/>
            <a:ext cx="6092825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</a:rPr>
              <a:t>Работают поверх </a:t>
            </a:r>
            <a:r>
              <a:rPr lang="en-US" dirty="0" err="1">
                <a:solidFill>
                  <a:schemeClr val="tx2"/>
                </a:solidFill>
              </a:rPr>
              <a:t>tcp</a:t>
            </a:r>
            <a:endParaRPr lang="ru-RU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</a:rPr>
              <a:t>Постоянное соединение м/у клиентом и сервером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</a:rPr>
              <a:t>Почти </a:t>
            </a:r>
            <a:r>
              <a:rPr lang="en-US" dirty="0">
                <a:solidFill>
                  <a:schemeClr val="tx2"/>
                </a:solidFill>
              </a:rPr>
              <a:t>http</a:t>
            </a:r>
            <a:r>
              <a:rPr lang="ru-RU" dirty="0">
                <a:solidFill>
                  <a:schemeClr val="tx2"/>
                </a:solidFill>
              </a:rPr>
              <a:t>, только быстрее и круче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</a:rPr>
              <a:t>Сервер тоже может послать сообщение клиенту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</a:rPr>
              <a:t>Тяжело поддерживать соединение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</a:rPr>
              <a:t>Может экономить серверные ресурсы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</a:rPr>
              <a:t>Пример: чат пользователей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hlinkClick r:id="rId3"/>
              </a:rPr>
              <a:t>https://github.com/gorilla/websocket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hlinkClick r:id="rId4"/>
              </a:rPr>
              <a:t>https://github.com/olahol/melody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04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Математика 16 х 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82_TF02787947.potx" id="{3964D7A7-1B85-4031-AAD6-1B50F98CF473}" vid="{CAF00616-F4D4-4454-9A4A-5919532F2D53}"/>
    </a:ext>
  </a:extLst>
</a:theme>
</file>

<file path=ppt/theme/theme2.xml><?xml version="1.0" encoding="utf-8"?>
<a:theme xmlns:a="http://schemas.openxmlformats.org/drawingml/2006/main" name="Тема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92838012A97B14983A3BE653B25FCF8" ma:contentTypeVersion="2" ma:contentTypeDescription="Создание документа." ma:contentTypeScope="" ma:versionID="e5aebb2827c75582a719a46de60f8443">
  <xsd:schema xmlns:xsd="http://www.w3.org/2001/XMLSchema" xmlns:xs="http://www.w3.org/2001/XMLSchema" xmlns:p="http://schemas.microsoft.com/office/2006/metadata/properties" xmlns:ns2="9ca581ad-a72e-42f6-b86c-39d14965e70f" targetNamespace="http://schemas.microsoft.com/office/2006/metadata/properties" ma:root="true" ma:fieldsID="c345313b1e6f1131527d4fdff1aff605" ns2:_="">
    <xsd:import namespace="9ca581ad-a72e-42f6-b86c-39d14965e7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a581ad-a72e-42f6-b86c-39d14965e7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81DD87-E830-4CFE-B81F-16550E92B9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DDF0E3-1C2E-4619-9EF9-8D37B7044EF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36BCE79-ACE5-4DD5-B3B2-9D753B27A4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a581ad-a72e-42f6-b86c-39d14965e7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по математике с числом «Пи» (широкоэкранный формат)</Template>
  <TotalTime>2215</TotalTime>
  <Words>1103</Words>
  <Application>Microsoft Office PowerPoint</Application>
  <PresentationFormat>Произвольный</PresentationFormat>
  <Paragraphs>174</Paragraphs>
  <Slides>14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Математика 16 х 9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User1</dc:creator>
  <cp:lastModifiedBy>Толмачев Иван</cp:lastModifiedBy>
  <cp:revision>160</cp:revision>
  <dcterms:created xsi:type="dcterms:W3CDTF">2021-01-22T19:32:47Z</dcterms:created>
  <dcterms:modified xsi:type="dcterms:W3CDTF">2021-02-13T06:14:11Z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0x010100492838012A97B14983A3BE653B25FCF8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