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62" r:id="rId5"/>
    <p:sldId id="274" r:id="rId6"/>
    <p:sldId id="275" r:id="rId7"/>
    <p:sldId id="302" r:id="rId8"/>
    <p:sldId id="303" r:id="rId9"/>
    <p:sldId id="299" r:id="rId10"/>
    <p:sldId id="300" r:id="rId11"/>
    <p:sldId id="305" r:id="rId12"/>
    <p:sldId id="306" r:id="rId13"/>
    <p:sldId id="307" r:id="rId14"/>
    <p:sldId id="301" r:id="rId15"/>
    <p:sldId id="304" r:id="rId16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howGuides="1">
      <p:cViewPr varScale="1">
        <p:scale>
          <a:sx n="119" d="100"/>
          <a:sy n="119" d="100"/>
        </p:scale>
        <p:origin x="300" y="6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3054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3BC5DFD-D59C-4A78-9863-7389301FC12B}" type="datetime1">
              <a:rPr lang="ru-RU" smtClean="0"/>
              <a:t>15.02.2021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4772CC64-04AB-4F40-B370-C9EC22A15BA9}" type="datetime1">
              <a:rPr lang="ru-RU" smtClean="0"/>
              <a:t>15.02.2021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0985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7485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424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272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8909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776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189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1663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7410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9392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9436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7114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cxnSp>
        <p:nvCxnSpPr>
          <p:cNvPr id="13" name="Прямая соединительная линия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cxnSp>
        <p:nvCxnSpPr>
          <p:cNvPr id="15" name="Прямая соединительная линия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и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E289087-3B90-4B7A-B0B3-663DF715D0C0}" type="datetime1">
              <a:rPr lang="ru-RU" smtClean="0"/>
              <a:t>15.02.2021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076F26-008E-40CD-B0DF-FD99CADBA164}" type="datetime1">
              <a:rPr lang="ru-RU" smtClean="0"/>
              <a:t>15.02.2021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11" name="Прямая соединительная линия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и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cxnSp>
        <p:nvCxnSpPr>
          <p:cNvPr id="14" name="Прямая соединительная линия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20A7CE-0912-4C2F-926E-0DDC0C423B66}" type="datetime1">
              <a:rPr lang="ru-RU" smtClean="0"/>
              <a:t>15.02.2021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1BBC6F-1CE0-4655-9B16-DDAF1AD7C72C}" type="datetime1">
              <a:rPr lang="ru-RU" smtClean="0"/>
              <a:t>15.02.2021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cxnSp>
        <p:nvCxnSpPr>
          <p:cNvPr id="22" name="Прямая соединительная линия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8" name="Пи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cxnSp>
        <p:nvCxnSpPr>
          <p:cNvPr id="23" name="Прямая соединительная линия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cxnSp>
        <p:nvCxnSpPr>
          <p:cNvPr id="31" name="Прямая соединительная линия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cxnSp>
        <p:nvCxnSpPr>
          <p:cNvPr id="33" name="Прямая соединительная линия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4A0BB48E-C38A-489F-B21D-27EBF8DA1A52}" type="datetime1">
              <a:rPr lang="ru-RU" smtClean="0"/>
              <a:t>15.02.2021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824002-8F04-447D-8224-40D7ED6840A4}" type="datetime1">
              <a:rPr lang="ru-RU" smtClean="0"/>
              <a:t>15.02.2021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510220-7851-4877-87D8-65579BB1DD91}" type="datetime1">
              <a:rPr lang="ru-RU" smtClean="0"/>
              <a:t>15.02.2021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D1B4D7-E962-4AD5-804D-44BB05D648F1}" type="datetime1">
              <a:rPr lang="ru-RU" smtClean="0"/>
              <a:t>15.02.2021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E49B0F-5FC4-452C-84B9-DC5DB8F7EAF7}" type="datetime1">
              <a:rPr lang="ru-RU" smtClean="0"/>
              <a:t>15.02.2021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19F4E1-C9E2-4C86-91EE-CF98446AD814}" type="datetime1">
              <a:rPr lang="ru-RU" smtClean="0"/>
              <a:t>15.02.2021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 hasCustomPrompt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 rtl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dirty="0" smtClean="0"/>
              <a:t>Щелкните значок, чтобы добавить фото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C544DC91-F540-462A-9952-3A556B4DB6D1}" type="datetime1">
              <a:rPr lang="ru-RU" smtClean="0"/>
              <a:t>15.02.2021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14" name="Прямая соединительная линия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и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cxnSp>
        <p:nvCxnSpPr>
          <p:cNvPr id="16" name="Прямая соединительная линия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A4F087A6-40E8-4131-BEAB-4F5033CC1517}" type="datetime1">
              <a:rPr lang="ru-RU" smtClean="0"/>
              <a:t>15.02.2021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A3%D1%80%D0%BE%D0%B2%D0%B5%D0%BD%D1%8C_%D0%B8%D0%B7%D0%BE%D0%BB%D0%B8%D1%80%D0%BE%D0%B2%D0%B0%D0%BD%D0%BD%D0%BE%D1%81%D1%82%D0%B8_%D1%82%D1%80%D0%B0%D0%BD%D0%B7%D0%B0%D0%BA%D1%86%D0%B8%D0%B9" TargetMode="External"/><Relationship Id="rId3" Type="http://schemas.openxmlformats.org/officeDocument/2006/relationships/hyperlink" Target="https://www.oracle.com/ru/database/what-is-a-relational-database/" TargetMode="External"/><Relationship Id="rId7" Type="http://schemas.openxmlformats.org/officeDocument/2006/relationships/hyperlink" Target="https://habr.com/ru/company/otus/blog/50419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microsoft.com/ru-ru/office/troubleshoot/access/define-table-relationships" TargetMode="External"/><Relationship Id="rId5" Type="http://schemas.openxmlformats.org/officeDocument/2006/relationships/hyperlink" Target="https://ru.wikipedia.org/wiki/%D0%9D%D0%BE%D1%80%D0%BC%D0%B0%D0%BB%D1%8C%D0%BD%D0%B0%D1%8F_%D1%84%D0%BE%D1%80%D0%BC%D0%B0" TargetMode="External"/><Relationship Id="rId4" Type="http://schemas.openxmlformats.org/officeDocument/2006/relationships/hyperlink" Target="https://info-comp.ru/database-normalization" TargetMode="External"/><Relationship Id="rId9" Type="http://schemas.openxmlformats.org/officeDocument/2006/relationships/hyperlink" Target="https://tproger.ru/translations/sql-recap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c.ru/dev/130856-poleznye-okonnye-funkcii-sq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1.awsstatic.com/ru_RU/builderslibrary/pdfs/caching-challenges-and-strategies.pdf?did=ba_card-body&amp;trk=ba_card-body" TargetMode="External"/><Relationship Id="rId5" Type="http://schemas.openxmlformats.org/officeDocument/2006/relationships/hyperlink" Target="https://aws.amazon.com/ru/caching/" TargetMode="External"/><Relationship Id="rId4" Type="http://schemas.openxmlformats.org/officeDocument/2006/relationships/hyperlink" Target="https://www.postgresql.org/docs/current/functions-aggregate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volatiletech/sqlboiler" TargetMode="External"/><Relationship Id="rId3" Type="http://schemas.openxmlformats.org/officeDocument/2006/relationships/hyperlink" Target="https://golang.org/pkg/database/sql/" TargetMode="External"/><Relationship Id="rId7" Type="http://schemas.openxmlformats.org/officeDocument/2006/relationships/hyperlink" Target="https://github.com/jmoiron/sql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jmoiron.github.io/sqlx/" TargetMode="External"/><Relationship Id="rId5" Type="http://schemas.openxmlformats.org/officeDocument/2006/relationships/hyperlink" Target="https://github.com/go-gorm/gorm" TargetMode="External"/><Relationship Id="rId4" Type="http://schemas.openxmlformats.org/officeDocument/2006/relationships/hyperlink" Target="https://gorm.io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" TargetMode="External"/><Relationship Id="rId7" Type="http://schemas.openxmlformats.org/officeDocument/2006/relationships/hyperlink" Target="https://memcached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keydb.dev/" TargetMode="External"/><Relationship Id="rId5" Type="http://schemas.openxmlformats.org/officeDocument/2006/relationships/hyperlink" Target="https://github.com/go-redis/redis/tree/v5.2.9" TargetMode="External"/><Relationship Id="rId4" Type="http://schemas.openxmlformats.org/officeDocument/2006/relationships/hyperlink" Target="https://redis.io/clients#g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620374" y="1187239"/>
            <a:ext cx="8356056" cy="1859439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dirty="0" smtClean="0">
                <a:solidFill>
                  <a:schemeClr val="tx2"/>
                </a:solidFill>
              </a:rPr>
              <a:t>Веб-разработка на </a:t>
            </a:r>
            <a:r>
              <a:rPr lang="en-US" sz="4800" dirty="0" smtClean="0">
                <a:solidFill>
                  <a:schemeClr val="tx2"/>
                </a:solidFill>
              </a:rPr>
              <a:t>Go</a:t>
            </a:r>
            <a:endParaRPr lang="ru-RU" sz="4800" dirty="0">
              <a:solidFill>
                <a:schemeClr val="tx2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644288" y="2579386"/>
            <a:ext cx="7516442" cy="1116085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/>
                </a:solidFill>
              </a:rPr>
              <a:t>4</a:t>
            </a:r>
            <a:r>
              <a:rPr lang="en-US" b="1" dirty="0" smtClean="0">
                <a:solidFill>
                  <a:schemeClr val="tx2"/>
                </a:solidFill>
              </a:rPr>
              <a:t>. </a:t>
            </a:r>
            <a:r>
              <a:rPr lang="ru-RU" dirty="0" smtClean="0"/>
              <a:t>Хранилища данных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5" name="AutoShape 2" descr="Halyk Bank Vector Logo - Download Free SVG Icon | Worldvectorlogo"/>
          <p:cNvSpPr>
            <a:spLocks noChangeAspect="1" noChangeArrowheads="1"/>
          </p:cNvSpPr>
          <p:nvPr/>
        </p:nvSpPr>
        <p:spPr bwMode="auto">
          <a:xfrm>
            <a:off x="2422004" y="4797152"/>
            <a:ext cx="2088232" cy="208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 descr="Народный банк Казахстана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483" y="5460349"/>
            <a:ext cx="2476204" cy="86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 descr="IT_LOGO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7757" y="5460349"/>
            <a:ext cx="3498215" cy="76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/>
                </a:solidFill>
              </a:rPr>
              <a:t>Домашнее задание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8413" y="981147"/>
            <a:ext cx="7848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>
                <a:solidFill>
                  <a:schemeClr val="tx2"/>
                </a:solidFill>
              </a:rPr>
              <a:t>Пререквизит</a:t>
            </a:r>
            <a:r>
              <a:rPr lang="ru-RU" dirty="0" smtClean="0">
                <a:solidFill>
                  <a:schemeClr val="tx2"/>
                </a:solidFill>
              </a:rPr>
              <a:t>: выполненное домашнее задание по занятию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/>
                </a:solidFill>
              </a:rPr>
              <a:t>Установить СУБД </a:t>
            </a:r>
            <a:r>
              <a:rPr lang="en-US" dirty="0" err="1" smtClean="0">
                <a:solidFill>
                  <a:schemeClr val="tx2"/>
                </a:solidFill>
              </a:rPr>
              <a:t>postgresql</a:t>
            </a:r>
            <a:endParaRPr lang="en-US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/>
                </a:solidFill>
              </a:rPr>
              <a:t>Установить </a:t>
            </a:r>
            <a:r>
              <a:rPr lang="en-US" dirty="0" err="1" smtClean="0">
                <a:solidFill>
                  <a:schemeClr val="tx2"/>
                </a:solidFill>
              </a:rPr>
              <a:t>redis</a:t>
            </a:r>
            <a:endParaRPr lang="en-US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/>
                </a:solidFill>
              </a:rPr>
              <a:t>Для приложения из предыдущего занятия создать БД на </a:t>
            </a:r>
            <a:r>
              <a:rPr lang="en-US" dirty="0" err="1" smtClean="0">
                <a:solidFill>
                  <a:schemeClr val="tx2"/>
                </a:solidFill>
              </a:rPr>
              <a:t>postgresql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/>
                </a:solidFill>
              </a:rPr>
              <a:t>В приложении использовать либо </a:t>
            </a:r>
            <a:r>
              <a:rPr lang="en-US" dirty="0" err="1" smtClean="0">
                <a:solidFill>
                  <a:schemeClr val="tx2"/>
                </a:solidFill>
              </a:rPr>
              <a:t>gorm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ru-RU" dirty="0" smtClean="0">
                <a:solidFill>
                  <a:schemeClr val="tx2"/>
                </a:solidFill>
              </a:rPr>
              <a:t>либо </a:t>
            </a:r>
            <a:r>
              <a:rPr lang="en-US" dirty="0" err="1" smtClean="0">
                <a:solidFill>
                  <a:schemeClr val="tx2"/>
                </a:solidFill>
              </a:rPr>
              <a:t>sqlx</a:t>
            </a:r>
            <a:endParaRPr lang="ru-RU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/>
                </a:solidFill>
              </a:rPr>
              <a:t>Обязательно добавить кэш в проект в те места, которые считаете нужным</a:t>
            </a:r>
            <a:endParaRPr lang="en-US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10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/>
                </a:solidFill>
              </a:rPr>
              <a:t>Ссылки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8412" y="981147"/>
            <a:ext cx="820840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hlinkClick r:id="rId3"/>
              </a:rPr>
              <a:t>https://www.oracle.com/ru/database/what-is-a-relational-database</a:t>
            </a:r>
            <a:r>
              <a:rPr lang="en-US" sz="2000" dirty="0" smtClean="0">
                <a:solidFill>
                  <a:schemeClr val="tx2"/>
                </a:solidFill>
                <a:hlinkClick r:id="rId3"/>
              </a:rPr>
              <a:t>/</a:t>
            </a:r>
            <a:r>
              <a:rPr lang="ru-RU" sz="2000" dirty="0" smtClean="0">
                <a:solidFill>
                  <a:schemeClr val="tx2"/>
                </a:solidFill>
              </a:rPr>
              <a:t> (про реляционные БД)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hlinkClick r:id="rId4"/>
              </a:rPr>
              <a:t>https://</a:t>
            </a:r>
            <a:r>
              <a:rPr lang="en-US" sz="2000" dirty="0" smtClean="0">
                <a:solidFill>
                  <a:schemeClr val="tx2"/>
                </a:solidFill>
                <a:hlinkClick r:id="rId4"/>
              </a:rPr>
              <a:t>info-comp.ru/database-normalization</a:t>
            </a:r>
            <a:r>
              <a:rPr lang="ru-RU" sz="2000" dirty="0" smtClean="0">
                <a:solidFill>
                  <a:schemeClr val="tx2"/>
                </a:solidFill>
              </a:rPr>
              <a:t> (нормализация, тут же по ссылочкам внизу статьи читаем описание нормальных форм)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hlinkClick r:id="rId5"/>
              </a:rPr>
              <a:t>https://ru.wikipedia.org/wiki/%D0%9D%D0%BE%D1%80%D0%BC%D0%B0%D0%BB%D1%8C%D0%BD%D0%B0%D1%8F_%</a:t>
            </a:r>
            <a:r>
              <a:rPr lang="en-US" sz="2000" dirty="0" smtClean="0">
                <a:solidFill>
                  <a:schemeClr val="tx2"/>
                </a:solidFill>
                <a:hlinkClick r:id="rId5"/>
              </a:rPr>
              <a:t>D1%84%D0%BE%D1%80%D0%BC%D0%B0</a:t>
            </a:r>
            <a:r>
              <a:rPr lang="ru-RU" sz="2000" dirty="0" smtClean="0">
                <a:solidFill>
                  <a:schemeClr val="tx2"/>
                </a:solidFill>
              </a:rPr>
              <a:t> (нормальные формы)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hlinkClick r:id="rId6"/>
              </a:rPr>
              <a:t>https://</a:t>
            </a:r>
            <a:r>
              <a:rPr lang="en-US" sz="2000" dirty="0" smtClean="0">
                <a:solidFill>
                  <a:schemeClr val="tx2"/>
                </a:solidFill>
                <a:hlinkClick r:id="rId6"/>
              </a:rPr>
              <a:t>docs.microsoft.com/ru-ru/office/troubleshoot/access/define-table-relationships</a:t>
            </a:r>
            <a:r>
              <a:rPr lang="ru-RU" sz="2000" dirty="0" smtClean="0">
                <a:solidFill>
                  <a:schemeClr val="tx2"/>
                </a:solidFill>
              </a:rPr>
              <a:t> (связи между таблицами)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hlinkClick r:id="rId7"/>
              </a:rPr>
              <a:t>https://habr.com/ru/company/otus/blog/504190</a:t>
            </a:r>
            <a:r>
              <a:rPr lang="en-US" sz="2000" dirty="0" smtClean="0">
                <a:solidFill>
                  <a:schemeClr val="tx2"/>
                </a:solidFill>
                <a:hlinkClick r:id="rId7"/>
              </a:rPr>
              <a:t>/</a:t>
            </a:r>
            <a:r>
              <a:rPr lang="ru-RU" sz="2000" dirty="0" smtClean="0">
                <a:solidFill>
                  <a:schemeClr val="tx2"/>
                </a:solidFill>
              </a:rPr>
              <a:t> (</a:t>
            </a:r>
            <a:r>
              <a:rPr lang="ru-RU" sz="2000" dirty="0" err="1" smtClean="0">
                <a:solidFill>
                  <a:schemeClr val="tx2"/>
                </a:solidFill>
              </a:rPr>
              <a:t>версионник</a:t>
            </a:r>
            <a:r>
              <a:rPr lang="ru-RU" sz="2000" dirty="0" smtClean="0">
                <a:solidFill>
                  <a:schemeClr val="tx2"/>
                </a:solidFill>
              </a:rPr>
              <a:t>, </a:t>
            </a:r>
            <a:r>
              <a:rPr lang="ru-RU" sz="2000" dirty="0" err="1" smtClean="0">
                <a:solidFill>
                  <a:schemeClr val="tx2"/>
                </a:solidFill>
              </a:rPr>
              <a:t>блокировочник</a:t>
            </a:r>
            <a:r>
              <a:rPr lang="ru-RU" sz="2000" dirty="0" smtClean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hlinkClick r:id="rId8"/>
              </a:rPr>
              <a:t>https://ru.wikipedia.org/wiki/%D0%A3%D1%80%D0%BE%D0%B2%D0%B5%D0%BD%D1%8C_%D0%B8%D0%B7%D0%BE%D0%BB%D0%B8%D1%80%D0%BE%D0%B2%D0%B0%D0%BD%D0%BD%D0%BE%D1%81%D1%82%D0%B8_%</a:t>
            </a:r>
            <a:r>
              <a:rPr lang="en-US" sz="2000" dirty="0" smtClean="0">
                <a:solidFill>
                  <a:schemeClr val="tx2"/>
                </a:solidFill>
                <a:hlinkClick r:id="rId8"/>
              </a:rPr>
              <a:t>D1%82%D1%80%D0%B0%D0%BD%D0%B7%D0%B0%D0%BA%D1%86%D0%B8%D0%B9</a:t>
            </a:r>
            <a:r>
              <a:rPr lang="ru-RU" sz="2000" dirty="0" smtClean="0">
                <a:solidFill>
                  <a:schemeClr val="tx2"/>
                </a:solidFill>
              </a:rPr>
              <a:t> (уровни изоляции транзакций)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hlinkClick r:id="rId9"/>
              </a:rPr>
              <a:t>https://tproger.ru/translations/sql-recap</a:t>
            </a:r>
            <a:r>
              <a:rPr lang="en-US" sz="2000" dirty="0" smtClean="0">
                <a:solidFill>
                  <a:schemeClr val="tx2"/>
                </a:solidFill>
                <a:hlinkClick r:id="rId9"/>
              </a:rPr>
              <a:t>/</a:t>
            </a:r>
            <a:r>
              <a:rPr lang="ru-RU" sz="2000" dirty="0" smtClean="0">
                <a:solidFill>
                  <a:schemeClr val="tx2"/>
                </a:solidFill>
              </a:rPr>
              <a:t> (</a:t>
            </a:r>
            <a:r>
              <a:rPr lang="ru-RU" sz="2000" dirty="0" err="1" smtClean="0">
                <a:solidFill>
                  <a:schemeClr val="tx2"/>
                </a:solidFill>
              </a:rPr>
              <a:t>мануальчик</a:t>
            </a:r>
            <a:r>
              <a:rPr lang="ru-RU" sz="2000" dirty="0" smtClean="0">
                <a:solidFill>
                  <a:schemeClr val="tx2"/>
                </a:solidFill>
              </a:rPr>
              <a:t> по </a:t>
            </a:r>
            <a:r>
              <a:rPr lang="en-US" sz="2000" dirty="0" err="1" smtClean="0">
                <a:solidFill>
                  <a:schemeClr val="tx2"/>
                </a:solidFill>
              </a:rPr>
              <a:t>sql</a:t>
            </a:r>
            <a:r>
              <a:rPr lang="ru-RU" sz="2000" dirty="0" smtClean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49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/>
                </a:solidFill>
              </a:rPr>
              <a:t>Ссылки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8412" y="981147"/>
            <a:ext cx="82084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  <a:hlinkClick r:id="rId3"/>
              </a:rPr>
              <a:t>https</a:t>
            </a:r>
            <a:r>
              <a:rPr lang="en-US" sz="2000" dirty="0">
                <a:solidFill>
                  <a:schemeClr val="tx2"/>
                </a:solidFill>
                <a:hlinkClick r:id="rId3"/>
              </a:rPr>
              <a:t>://</a:t>
            </a:r>
            <a:r>
              <a:rPr lang="en-US" sz="2000" dirty="0" smtClean="0">
                <a:solidFill>
                  <a:schemeClr val="tx2"/>
                </a:solidFill>
                <a:hlinkClick r:id="rId3"/>
              </a:rPr>
              <a:t>vc.ru/dev/130856-poleznye-okonnye-funkcii-sql</a:t>
            </a:r>
            <a:r>
              <a:rPr lang="en-US" sz="2000" dirty="0" smtClean="0">
                <a:solidFill>
                  <a:schemeClr val="tx2"/>
                </a:solidFill>
              </a:rPr>
              <a:t> (</a:t>
            </a:r>
            <a:r>
              <a:rPr lang="ru-RU" sz="2000" dirty="0" smtClean="0">
                <a:solidFill>
                  <a:schemeClr val="tx2"/>
                </a:solidFill>
              </a:rPr>
              <a:t>оконные функции</a:t>
            </a:r>
            <a:r>
              <a:rPr lang="en-US" sz="2000" dirty="0" smtClean="0">
                <a:solidFill>
                  <a:schemeClr val="tx2"/>
                </a:solidFill>
              </a:rPr>
              <a:t>)</a:t>
            </a:r>
            <a:endParaRPr lang="ru-RU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hlinkClick r:id="rId4"/>
              </a:rPr>
              <a:t>https://</a:t>
            </a:r>
            <a:r>
              <a:rPr lang="en-US" sz="2000" dirty="0" smtClean="0">
                <a:solidFill>
                  <a:schemeClr val="tx2"/>
                </a:solidFill>
                <a:hlinkClick r:id="rId4"/>
              </a:rPr>
              <a:t>www.postgresql.org/docs/current/functions-aggregate.html</a:t>
            </a:r>
            <a:r>
              <a:rPr lang="ru-RU" sz="2000" dirty="0" smtClean="0">
                <a:solidFill>
                  <a:schemeClr val="tx2"/>
                </a:solidFill>
              </a:rPr>
              <a:t> (агрегатные функции </a:t>
            </a:r>
            <a:r>
              <a:rPr lang="en-US" sz="2000" dirty="0" err="1" smtClean="0">
                <a:solidFill>
                  <a:schemeClr val="tx2"/>
                </a:solidFill>
              </a:rPr>
              <a:t>postgresql</a:t>
            </a:r>
            <a:r>
              <a:rPr lang="ru-RU" sz="2000" dirty="0" smtClean="0">
                <a:solidFill>
                  <a:schemeClr val="tx2"/>
                </a:solidFill>
              </a:rPr>
              <a:t>)</a:t>
            </a:r>
            <a:endParaRPr lang="en-US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hlinkClick r:id="rId5"/>
              </a:rPr>
              <a:t>https://aws.amazon.com/ru/caching</a:t>
            </a:r>
            <a:r>
              <a:rPr lang="en-US" sz="2000" dirty="0" smtClean="0">
                <a:solidFill>
                  <a:schemeClr val="tx2"/>
                </a:solidFill>
                <a:hlinkClick r:id="rId5"/>
              </a:rPr>
              <a:t>/</a:t>
            </a:r>
            <a:r>
              <a:rPr lang="en-US" sz="2000" dirty="0" smtClean="0">
                <a:solidFill>
                  <a:schemeClr val="tx2"/>
                </a:solidFill>
              </a:rPr>
              <a:t> (</a:t>
            </a:r>
            <a:r>
              <a:rPr lang="ru-RU" sz="2000" dirty="0" smtClean="0">
                <a:solidFill>
                  <a:schemeClr val="tx2"/>
                </a:solidFill>
              </a:rPr>
              <a:t>про кэширование</a:t>
            </a:r>
            <a:r>
              <a:rPr lang="en-US" sz="2000" dirty="0" smtClean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hlinkClick r:id="rId6"/>
              </a:rPr>
              <a:t>https://</a:t>
            </a:r>
            <a:r>
              <a:rPr lang="en-US" sz="2000" dirty="0" smtClean="0">
                <a:solidFill>
                  <a:schemeClr val="tx2"/>
                </a:solidFill>
                <a:hlinkClick r:id="rId6"/>
              </a:rPr>
              <a:t>d1.awsstatic.com/ru_RU/builderslibrary/pdfs/caching-challenges-and-strategies.pdf?did=ba_card-body&amp;trk=ba_card-body</a:t>
            </a:r>
            <a:r>
              <a:rPr lang="en-US" sz="2000" dirty="0" smtClean="0">
                <a:solidFill>
                  <a:schemeClr val="tx2"/>
                </a:solidFill>
              </a:rPr>
              <a:t> (</a:t>
            </a:r>
            <a:r>
              <a:rPr lang="ru-RU" sz="2000" dirty="0" smtClean="0">
                <a:solidFill>
                  <a:schemeClr val="tx2"/>
                </a:solidFill>
              </a:rPr>
              <a:t>трудности кэширования</a:t>
            </a:r>
            <a:r>
              <a:rPr lang="en-US" sz="2000" dirty="0" smtClean="0">
                <a:solidFill>
                  <a:schemeClr val="tx2"/>
                </a:solidFill>
              </a:rPr>
              <a:t>)</a:t>
            </a:r>
            <a:endParaRPr lang="ru-RU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80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/>
                </a:solidFill>
              </a:rPr>
              <a:t>Программа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562" y="1628800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Реляционные БД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/>
                </a:solidFill>
              </a:rPr>
              <a:t>Кэширование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9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/>
                </a:solidFill>
              </a:rPr>
              <a:t>Реляционные базы данных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93436" y="1124744"/>
            <a:ext cx="665409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2"/>
                </a:solidFill>
              </a:rPr>
              <a:t>Таблицы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2"/>
                </a:solidFill>
              </a:rPr>
              <a:t>Столбцы – свойства объекта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2"/>
                </a:solidFill>
              </a:rPr>
              <a:t>С</a:t>
            </a:r>
            <a:r>
              <a:rPr lang="ru-RU" sz="1600" dirty="0" smtClean="0">
                <a:solidFill>
                  <a:schemeClr val="tx2"/>
                </a:solidFill>
              </a:rPr>
              <a:t>троки экземпляры – экземпляры объектов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2"/>
                </a:solidFill>
              </a:rPr>
              <a:t>Н</a:t>
            </a:r>
            <a:r>
              <a:rPr lang="ru-RU" sz="1600" dirty="0" smtClean="0">
                <a:solidFill>
                  <a:schemeClr val="tx2"/>
                </a:solidFill>
              </a:rPr>
              <a:t>ормализация, иногда нужно </a:t>
            </a:r>
            <a:r>
              <a:rPr lang="ru-RU" sz="1600" dirty="0" err="1" smtClean="0">
                <a:solidFill>
                  <a:schemeClr val="tx2"/>
                </a:solidFill>
              </a:rPr>
              <a:t>денормализировать</a:t>
            </a:r>
            <a:endParaRPr lang="ru-RU" sz="1600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2"/>
                </a:solidFill>
              </a:rPr>
              <a:t>Связи (</a:t>
            </a:r>
            <a:r>
              <a:rPr lang="en-US" sz="1600" dirty="0">
                <a:solidFill>
                  <a:schemeClr val="tx2"/>
                </a:solidFill>
              </a:rPr>
              <a:t>foreign key</a:t>
            </a:r>
            <a:r>
              <a:rPr lang="ru-RU" sz="1600" dirty="0" smtClean="0">
                <a:solidFill>
                  <a:schemeClr val="tx2"/>
                </a:solidFill>
              </a:rPr>
              <a:t>), иногда лучше не связывать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2"/>
                </a:solidFill>
              </a:rPr>
              <a:t>И</a:t>
            </a:r>
            <a:r>
              <a:rPr lang="ru-RU" sz="1600" dirty="0" smtClean="0">
                <a:solidFill>
                  <a:schemeClr val="tx2"/>
                </a:solidFill>
              </a:rPr>
              <a:t>ндексы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2"/>
                </a:solidFill>
              </a:rPr>
              <a:t>Быстро ищем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2"/>
                </a:solidFill>
              </a:rPr>
              <a:t>Медленно вставляем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2"/>
                </a:solidFill>
              </a:rPr>
              <a:t>Деревья поиска, но не только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2"/>
                </a:solidFill>
              </a:rPr>
              <a:t>Блокировки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2"/>
                </a:solidFill>
              </a:rPr>
              <a:t>Транзакции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2"/>
                </a:solidFill>
              </a:rPr>
              <a:t>Они есть всегда</a:t>
            </a:r>
            <a:endParaRPr lang="en-US" sz="1600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2"/>
                </a:solidFill>
              </a:rPr>
              <a:t>Автономные транзакции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2"/>
                </a:solidFill>
              </a:rPr>
              <a:t>Распределенные транзакции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2"/>
                </a:solidFill>
              </a:rPr>
              <a:t>Уровни изоляции транзакций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2"/>
                </a:solidFill>
              </a:rPr>
              <a:t>РСУБД (СУРБД) – все они разные</a:t>
            </a:r>
            <a:endParaRPr lang="en-US" sz="1600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 err="1" smtClean="0">
                <a:solidFill>
                  <a:schemeClr val="tx2"/>
                </a:solidFill>
              </a:rPr>
              <a:t>Версионники</a:t>
            </a:r>
            <a:r>
              <a:rPr lang="ru-RU" sz="1600" dirty="0" smtClean="0">
                <a:solidFill>
                  <a:schemeClr val="tx2"/>
                </a:solidFill>
              </a:rPr>
              <a:t>, не значит, что блокировок совсем нет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 err="1" smtClean="0">
                <a:solidFill>
                  <a:schemeClr val="tx2"/>
                </a:solidFill>
              </a:rPr>
              <a:t>Блокировочники</a:t>
            </a:r>
            <a:endParaRPr lang="ru-RU" sz="16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2"/>
                </a:solidFill>
              </a:rPr>
              <a:t>Работаешь с БД и знаешь как она работает – рано или поздно все перестанет работать, часто это самое медленная часть системы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26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/>
                </a:solidFill>
              </a:rPr>
              <a:t>Реляционные базы данных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0018" y="1343748"/>
            <a:ext cx="493443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SQL </a:t>
            </a:r>
            <a:r>
              <a:rPr lang="ru-RU" sz="1400" dirty="0" smtClean="0">
                <a:solidFill>
                  <a:schemeClr val="tx2"/>
                </a:solidFill>
              </a:rPr>
              <a:t>– язык запросов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s</a:t>
            </a:r>
            <a:r>
              <a:rPr lang="en-US" sz="1400" dirty="0" smtClean="0">
                <a:solidFill>
                  <a:schemeClr val="tx2"/>
                </a:solidFill>
              </a:rPr>
              <a:t>elect </a:t>
            </a:r>
            <a:r>
              <a:rPr lang="ru-RU" sz="1400" dirty="0" smtClean="0">
                <a:solidFill>
                  <a:schemeClr val="tx2"/>
                </a:solidFill>
              </a:rPr>
              <a:t>– получить данные, результат </a:t>
            </a:r>
            <a:r>
              <a:rPr lang="ru-RU" sz="1400" dirty="0" err="1" smtClean="0">
                <a:solidFill>
                  <a:schemeClr val="tx2"/>
                </a:solidFill>
              </a:rPr>
              <a:t>рекордсет</a:t>
            </a:r>
            <a:endParaRPr lang="ru-RU" sz="1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i</a:t>
            </a:r>
            <a:r>
              <a:rPr lang="en-US" sz="1400" dirty="0" smtClean="0">
                <a:solidFill>
                  <a:schemeClr val="tx2"/>
                </a:solidFill>
              </a:rPr>
              <a:t>nsert – </a:t>
            </a:r>
            <a:r>
              <a:rPr lang="ru-RU" sz="1400" dirty="0" smtClean="0">
                <a:solidFill>
                  <a:schemeClr val="tx2"/>
                </a:solidFill>
              </a:rPr>
              <a:t>вставить новые данные</a:t>
            </a: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u</a:t>
            </a:r>
            <a:r>
              <a:rPr lang="en-US" sz="1400" dirty="0" smtClean="0">
                <a:solidFill>
                  <a:schemeClr val="tx2"/>
                </a:solidFill>
              </a:rPr>
              <a:t>pdate – </a:t>
            </a:r>
            <a:r>
              <a:rPr lang="ru-RU" sz="1400" dirty="0" smtClean="0">
                <a:solidFill>
                  <a:schemeClr val="tx2"/>
                </a:solidFill>
              </a:rPr>
              <a:t>изменить данные</a:t>
            </a: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d</a:t>
            </a:r>
            <a:r>
              <a:rPr lang="en-US" sz="1400" dirty="0" smtClean="0">
                <a:solidFill>
                  <a:schemeClr val="tx2"/>
                </a:solidFill>
              </a:rPr>
              <a:t>elete – </a:t>
            </a:r>
            <a:r>
              <a:rPr lang="ru-RU" sz="1400" dirty="0" smtClean="0">
                <a:solidFill>
                  <a:schemeClr val="tx2"/>
                </a:solidFill>
              </a:rPr>
              <a:t>удалить данные</a:t>
            </a: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t</a:t>
            </a:r>
            <a:r>
              <a:rPr lang="en-US" sz="1400" dirty="0" smtClean="0">
                <a:solidFill>
                  <a:schemeClr val="tx2"/>
                </a:solidFill>
              </a:rPr>
              <a:t>runcate – </a:t>
            </a:r>
            <a:r>
              <a:rPr lang="ru-RU" sz="1400" dirty="0" smtClean="0">
                <a:solidFill>
                  <a:schemeClr val="tx2"/>
                </a:solidFill>
              </a:rPr>
              <a:t>быстро отчистить таблицу</a:t>
            </a: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c</a:t>
            </a:r>
            <a:r>
              <a:rPr lang="en-US" sz="1400" dirty="0" smtClean="0">
                <a:solidFill>
                  <a:schemeClr val="tx2"/>
                </a:solidFill>
              </a:rPr>
              <a:t>reate – </a:t>
            </a:r>
            <a:r>
              <a:rPr lang="ru-RU" sz="1400" dirty="0" smtClean="0">
                <a:solidFill>
                  <a:schemeClr val="tx2"/>
                </a:solidFill>
              </a:rPr>
              <a:t>создать объект (таблицу, индекс т.д.)</a:t>
            </a: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join</a:t>
            </a:r>
            <a:r>
              <a:rPr lang="ru-RU" sz="1400" dirty="0" smtClean="0">
                <a:solidFill>
                  <a:schemeClr val="tx2"/>
                </a:solidFill>
              </a:rPr>
              <a:t> – соединение по условию</a:t>
            </a:r>
            <a:endParaRPr lang="en-US" sz="1400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tx2"/>
                </a:solidFill>
              </a:rPr>
              <a:t>Подчиняются правилам условий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where</a:t>
            </a:r>
            <a:r>
              <a:rPr lang="ru-RU" sz="1400" dirty="0" smtClean="0">
                <a:solidFill>
                  <a:schemeClr val="tx2"/>
                </a:solidFill>
              </a:rPr>
              <a:t> – фильтрация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2"/>
                </a:solidFill>
              </a:rPr>
              <a:t>Подчиняются правилам </a:t>
            </a:r>
            <a:r>
              <a:rPr lang="ru-RU" sz="1400" dirty="0" smtClean="0">
                <a:solidFill>
                  <a:schemeClr val="tx2"/>
                </a:solidFill>
              </a:rPr>
              <a:t>условий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tx2"/>
                </a:solidFill>
              </a:rPr>
              <a:t>Условия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[!]</a:t>
            </a:r>
            <a:r>
              <a:rPr lang="ru-RU" sz="1400" dirty="0" smtClean="0">
                <a:solidFill>
                  <a:schemeClr val="tx2"/>
                </a:solidFill>
              </a:rPr>
              <a:t>=</a:t>
            </a:r>
            <a:r>
              <a:rPr lang="en-US" sz="1400" dirty="0" smtClean="0">
                <a:solidFill>
                  <a:schemeClr val="tx2"/>
                </a:solidFill>
              </a:rPr>
              <a:t>, is [not] NULL, like, in, [not] between, AND,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tx2"/>
                </a:solidFill>
              </a:rPr>
              <a:t>Подзапросы</a:t>
            </a:r>
            <a:endParaRPr lang="en-US" sz="1400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tx2"/>
                </a:solidFill>
              </a:rPr>
              <a:t>В соединениях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tx2"/>
                </a:solidFill>
              </a:rPr>
              <a:t>В фильтрациях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tx2"/>
                </a:solidFill>
              </a:rPr>
              <a:t>В списке колонок</a:t>
            </a: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g</a:t>
            </a:r>
            <a:r>
              <a:rPr lang="en-US" sz="1400" dirty="0" smtClean="0">
                <a:solidFill>
                  <a:schemeClr val="tx2"/>
                </a:solidFill>
              </a:rPr>
              <a:t>roup by</a:t>
            </a:r>
            <a:r>
              <a:rPr lang="ru-RU" sz="1400" dirty="0" smtClean="0">
                <a:solidFill>
                  <a:schemeClr val="tx2"/>
                </a:solidFill>
              </a:rPr>
              <a:t> – группировка по столбцам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tx2"/>
                </a:solidFill>
              </a:rPr>
              <a:t>Агрегатные функции (</a:t>
            </a:r>
            <a:r>
              <a:rPr lang="en-US" sz="1400" dirty="0" smtClean="0">
                <a:solidFill>
                  <a:schemeClr val="tx2"/>
                </a:solidFill>
              </a:rPr>
              <a:t>count, sum, </a:t>
            </a:r>
            <a:r>
              <a:rPr lang="en-US" sz="1400" dirty="0" err="1" smtClean="0">
                <a:solidFill>
                  <a:schemeClr val="tx2"/>
                </a:solidFill>
              </a:rPr>
              <a:t>avg</a:t>
            </a:r>
            <a:r>
              <a:rPr lang="en-US" sz="1400" dirty="0" smtClean="0">
                <a:solidFill>
                  <a:schemeClr val="tx2"/>
                </a:solidFill>
              </a:rPr>
              <a:t>, min, max</a:t>
            </a:r>
            <a:r>
              <a:rPr lang="ru-RU" sz="1400" dirty="0" smtClean="0">
                <a:solidFill>
                  <a:schemeClr val="tx2"/>
                </a:solidFill>
              </a:rPr>
              <a:t>)</a:t>
            </a: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h</a:t>
            </a:r>
            <a:r>
              <a:rPr lang="en-US" sz="1400" dirty="0" smtClean="0">
                <a:solidFill>
                  <a:schemeClr val="tx2"/>
                </a:solidFill>
              </a:rPr>
              <a:t>aving </a:t>
            </a:r>
            <a:r>
              <a:rPr lang="ru-RU" sz="1400" dirty="0" smtClean="0">
                <a:solidFill>
                  <a:schemeClr val="tx2"/>
                </a:solidFill>
              </a:rPr>
              <a:t>– фильтрация по агрегатам</a:t>
            </a: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o</a:t>
            </a:r>
            <a:r>
              <a:rPr lang="en-US" sz="1400" dirty="0" smtClean="0">
                <a:solidFill>
                  <a:schemeClr val="tx2"/>
                </a:solidFill>
              </a:rPr>
              <a:t>rder by</a:t>
            </a:r>
            <a:r>
              <a:rPr lang="ru-RU" sz="1400" dirty="0" smtClean="0">
                <a:solidFill>
                  <a:schemeClr val="tx2"/>
                </a:solidFill>
              </a:rPr>
              <a:t> – сортировка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u</a:t>
            </a:r>
            <a:r>
              <a:rPr lang="en-US" sz="1400" dirty="0" smtClean="0">
                <a:solidFill>
                  <a:schemeClr val="tx2"/>
                </a:solidFill>
              </a:rPr>
              <a:t>nion, union all, except, intersect – </a:t>
            </a:r>
            <a:r>
              <a:rPr lang="ru-RU" sz="1400" dirty="0" smtClean="0">
                <a:solidFill>
                  <a:schemeClr val="tx2"/>
                </a:solidFill>
              </a:rPr>
              <a:t>операции над </a:t>
            </a:r>
            <a:r>
              <a:rPr lang="ru-RU" sz="1400" dirty="0" err="1" smtClean="0">
                <a:solidFill>
                  <a:schemeClr val="tx2"/>
                </a:solidFill>
              </a:rPr>
              <a:t>рекордсетами</a:t>
            </a:r>
            <a:endParaRPr lang="en-US" sz="1400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tx2"/>
                </a:solidFill>
              </a:rPr>
              <a:t>Выполняются по порядку следования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i</a:t>
            </a:r>
            <a:r>
              <a:rPr lang="en-US" sz="1400" dirty="0" smtClean="0">
                <a:solidFill>
                  <a:schemeClr val="tx2"/>
                </a:solidFill>
              </a:rPr>
              <a:t>ntersect</a:t>
            </a:r>
            <a:r>
              <a:rPr lang="ru-RU" sz="1400" dirty="0" smtClean="0">
                <a:solidFill>
                  <a:schemeClr val="tx2"/>
                </a:solidFill>
              </a:rPr>
              <a:t> первый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78388" y="1340768"/>
            <a:ext cx="49344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CTE (</a:t>
            </a:r>
            <a:r>
              <a:rPr lang="ru-RU" sz="1400" dirty="0">
                <a:solidFill>
                  <a:schemeClr val="tx2"/>
                </a:solidFill>
              </a:rPr>
              <a:t>обобщенные табличные выражения</a:t>
            </a:r>
            <a:r>
              <a:rPr lang="en-US" sz="1400" dirty="0">
                <a:solidFill>
                  <a:schemeClr val="tx2"/>
                </a:solidFill>
              </a:rPr>
              <a:t>) – </a:t>
            </a:r>
            <a:r>
              <a:rPr lang="ru-RU" sz="1400" dirty="0">
                <a:solidFill>
                  <a:schemeClr val="tx2"/>
                </a:solidFill>
              </a:rPr>
              <a:t>запрос с именем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2"/>
                </a:solidFill>
              </a:rPr>
              <a:t>Могут быть рекурсивными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2"/>
                </a:solidFill>
              </a:rPr>
              <a:t>В </a:t>
            </a:r>
            <a:r>
              <a:rPr lang="en-US" sz="1400" dirty="0" err="1">
                <a:solidFill>
                  <a:schemeClr val="tx2"/>
                </a:solidFill>
              </a:rPr>
              <a:t>postgresql</a:t>
            </a:r>
            <a:r>
              <a:rPr lang="ru-RU" sz="1400" dirty="0">
                <a:solidFill>
                  <a:schemeClr val="tx2"/>
                </a:solidFill>
              </a:rPr>
              <a:t> не правильная реализация, но позволяет делать </a:t>
            </a:r>
            <a:r>
              <a:rPr lang="ru-RU" sz="1400" dirty="0" smtClean="0">
                <a:solidFill>
                  <a:schemeClr val="tx2"/>
                </a:solidFill>
              </a:rPr>
              <a:t>чудеса</a:t>
            </a:r>
            <a:endParaRPr lang="en-US" sz="1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tx2"/>
                </a:solidFill>
              </a:rPr>
              <a:t>Оконные </a:t>
            </a:r>
            <a:r>
              <a:rPr lang="ru-RU" sz="1400" dirty="0">
                <a:solidFill>
                  <a:schemeClr val="tx2"/>
                </a:solidFill>
              </a:rPr>
              <a:t>функции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2"/>
                </a:solidFill>
              </a:rPr>
              <a:t>Агрегатные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2"/>
                </a:solidFill>
              </a:rPr>
              <a:t>Ранжирующие (</a:t>
            </a:r>
            <a:r>
              <a:rPr lang="en-US" sz="1400" dirty="0" err="1">
                <a:solidFill>
                  <a:schemeClr val="tx2"/>
                </a:solidFill>
              </a:rPr>
              <a:t>row_number</a:t>
            </a:r>
            <a:r>
              <a:rPr lang="en-US" sz="1400" dirty="0" smtClean="0">
                <a:solidFill>
                  <a:schemeClr val="tx2"/>
                </a:solidFill>
              </a:rPr>
              <a:t>, rank, </a:t>
            </a:r>
            <a:r>
              <a:rPr lang="en-US" sz="1400" dirty="0" err="1" smtClean="0">
                <a:solidFill>
                  <a:schemeClr val="tx2"/>
                </a:solidFill>
              </a:rPr>
              <a:t>dense_rank</a:t>
            </a:r>
            <a:r>
              <a:rPr lang="ru-RU" sz="1400" dirty="0" smtClean="0">
                <a:solidFill>
                  <a:schemeClr val="tx2"/>
                </a:solidFill>
              </a:rPr>
              <a:t>)</a:t>
            </a:r>
            <a:endParaRPr lang="ru-RU" sz="1400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2"/>
                </a:solidFill>
              </a:rPr>
              <a:t>Есть и другие типы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00" y="3573016"/>
            <a:ext cx="3456384" cy="286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1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/>
                </a:solidFill>
              </a:rPr>
              <a:t>Реляционные базы данных</a:t>
            </a:r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72" y="980728"/>
            <a:ext cx="6877240" cy="541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2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2"/>
                </a:solidFill>
              </a:rPr>
              <a:t>Реляционные базы </a:t>
            </a:r>
            <a:r>
              <a:rPr lang="ru-RU" dirty="0" smtClean="0">
                <a:solidFill>
                  <a:schemeClr val="tx2"/>
                </a:solidFill>
              </a:rPr>
              <a:t>данных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93436" y="1268760"/>
            <a:ext cx="784887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Code first</a:t>
            </a:r>
            <a:r>
              <a:rPr lang="ru-RU" sz="2000" dirty="0">
                <a:solidFill>
                  <a:schemeClr val="tx2"/>
                </a:solidFill>
              </a:rPr>
              <a:t> </a:t>
            </a:r>
            <a:r>
              <a:rPr lang="ru-RU" sz="2000" dirty="0" smtClean="0">
                <a:solidFill>
                  <a:schemeClr val="tx2"/>
                </a:solidFill>
              </a:rPr>
              <a:t>– создаем БД из приложения</a:t>
            </a:r>
            <a:endParaRPr lang="en-US" sz="2000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Удобно для разработки, модели данных описаны реальной бизнес логикой приложения</a:t>
            </a:r>
            <a:br>
              <a:rPr lang="ru-RU" sz="2000" dirty="0" smtClean="0">
                <a:solidFill>
                  <a:schemeClr val="tx2"/>
                </a:solidFill>
              </a:rPr>
            </a:br>
            <a:r>
              <a:rPr lang="ru-RU" sz="2000" dirty="0" smtClean="0">
                <a:solidFill>
                  <a:schemeClr val="tx2"/>
                </a:solidFill>
              </a:rPr>
              <a:t>Скачал</a:t>
            </a:r>
            <a:r>
              <a:rPr lang="en-US" sz="2000" dirty="0" smtClean="0">
                <a:solidFill>
                  <a:schemeClr val="tx2"/>
                </a:solidFill>
              </a:rPr>
              <a:t>-&gt;</a:t>
            </a:r>
            <a:r>
              <a:rPr lang="ru-RU" sz="2000" dirty="0" smtClean="0">
                <a:solidFill>
                  <a:schemeClr val="tx2"/>
                </a:solidFill>
              </a:rPr>
              <a:t>запустил</a:t>
            </a:r>
            <a:r>
              <a:rPr lang="en-US" sz="2000" dirty="0" smtClean="0">
                <a:solidFill>
                  <a:schemeClr val="tx2"/>
                </a:solidFill>
              </a:rPr>
              <a:t>-&gt;</a:t>
            </a:r>
            <a:r>
              <a:rPr lang="ru-RU" sz="2000" dirty="0" smtClean="0">
                <a:solidFill>
                  <a:schemeClr val="tx2"/>
                </a:solidFill>
              </a:rPr>
              <a:t>работает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С точки зрения СУБД далеко не всегда оптимально, не все </a:t>
            </a:r>
            <a:r>
              <a:rPr lang="ru-RU" sz="2000" dirty="0" err="1" smtClean="0">
                <a:solidFill>
                  <a:schemeClr val="tx2"/>
                </a:solidFill>
              </a:rPr>
              <a:t>фитчи</a:t>
            </a:r>
            <a:r>
              <a:rPr lang="ru-RU" sz="2000" dirty="0" smtClean="0">
                <a:solidFill>
                  <a:schemeClr val="tx2"/>
                </a:solidFill>
              </a:rPr>
              <a:t> доступны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При изменениях модели данных может произойти простой в обслуживании</a:t>
            </a:r>
            <a:endParaRPr lang="en-US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Database first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Не так удобно для разработки т.к. модель данных «не родная» для приложения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С точки зрения СУБД само оптимально, можем использовать все, что позволяет СУБД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2"/>
                </a:solidFill>
              </a:rPr>
              <a:t>Изменение моделей делаем руками, но имеем полный контроль</a:t>
            </a:r>
            <a:endParaRPr lang="en-US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Model first</a:t>
            </a:r>
            <a:endParaRPr lang="ru-RU" sz="2000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6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2"/>
                </a:solidFill>
              </a:rPr>
              <a:t>Реляционные базы данных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93436" y="1417637"/>
            <a:ext cx="6092825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</a:rPr>
              <a:t>s</a:t>
            </a:r>
            <a:r>
              <a:rPr lang="en-US" dirty="0" err="1" smtClean="0">
                <a:solidFill>
                  <a:schemeClr val="tx2"/>
                </a:solidFill>
              </a:rPr>
              <a:t>ql</a:t>
            </a:r>
            <a:endParaRPr lang="en-US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hlinkClick r:id="rId3"/>
              </a:rPr>
              <a:t>https://golang.org/pkg/database/sql</a:t>
            </a:r>
            <a:r>
              <a:rPr lang="en-US" dirty="0" smtClean="0">
                <a:solidFill>
                  <a:schemeClr val="tx2"/>
                </a:solidFill>
                <a:hlinkClick r:id="rId3"/>
              </a:rPr>
              <a:t>/</a:t>
            </a:r>
            <a:endParaRPr lang="en-US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/>
                </a:solidFill>
              </a:rPr>
              <a:t>Входит в набор стандартных библиотек</a:t>
            </a:r>
            <a:endParaRPr lang="en-US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2"/>
                </a:solidFill>
              </a:rPr>
              <a:t>gorm</a:t>
            </a:r>
            <a:endParaRPr lang="en-US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chemeClr val="tx2"/>
                </a:solidFill>
                <a:hlinkClick r:id="rId4"/>
              </a:rPr>
              <a:t>gorm.io</a:t>
            </a:r>
            <a:endParaRPr lang="en-US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tx2"/>
                </a:solidFill>
                <a:hlinkClick r:id="rId5"/>
              </a:rPr>
              <a:t>github.com/go-gorm/gorm</a:t>
            </a:r>
            <a:endParaRPr lang="en-US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/>
                </a:solidFill>
              </a:rPr>
              <a:t>Позиционируется как </a:t>
            </a:r>
            <a:r>
              <a:rPr lang="en-US" dirty="0" smtClean="0">
                <a:solidFill>
                  <a:schemeClr val="tx2"/>
                </a:solidFill>
              </a:rPr>
              <a:t>code first</a:t>
            </a:r>
            <a:r>
              <a:rPr lang="ru-RU" dirty="0" smtClean="0">
                <a:solidFill>
                  <a:schemeClr val="tx2"/>
                </a:solidFill>
              </a:rPr>
              <a:t>, но как-то недотягивает</a:t>
            </a:r>
            <a:endParaRPr lang="en-US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</a:rPr>
              <a:t>s</a:t>
            </a:r>
            <a:r>
              <a:rPr lang="en-US" dirty="0" err="1" smtClean="0">
                <a:solidFill>
                  <a:schemeClr val="tx2"/>
                </a:solidFill>
              </a:rPr>
              <a:t>qlx</a:t>
            </a:r>
            <a:endParaRPr lang="en-US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hlinkClick r:id="rId6"/>
              </a:rPr>
              <a:t>http://jmoiron.github.io/sqlx</a:t>
            </a:r>
            <a:r>
              <a:rPr lang="en-US" dirty="0" smtClean="0">
                <a:solidFill>
                  <a:schemeClr val="tx2"/>
                </a:solidFill>
                <a:hlinkClick r:id="rId6"/>
              </a:rPr>
              <a:t>/</a:t>
            </a:r>
            <a:endParaRPr lang="en-US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hlinkClick r:id="rId7"/>
              </a:rPr>
              <a:t>https://</a:t>
            </a:r>
            <a:r>
              <a:rPr lang="en-US" dirty="0" smtClean="0">
                <a:solidFill>
                  <a:schemeClr val="tx2"/>
                </a:solidFill>
                <a:hlinkClick r:id="rId7"/>
              </a:rPr>
              <a:t>github.com/jmoiron/sqlx</a:t>
            </a:r>
            <a:endParaRPr lang="en-US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/>
                </a:solidFill>
              </a:rPr>
              <a:t>Позиционируется как </a:t>
            </a:r>
            <a:r>
              <a:rPr lang="en-US" dirty="0" smtClean="0">
                <a:solidFill>
                  <a:schemeClr val="tx2"/>
                </a:solidFill>
              </a:rPr>
              <a:t>wrapper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</a:rPr>
              <a:t>s</a:t>
            </a:r>
            <a:r>
              <a:rPr lang="en-US" dirty="0" err="1" smtClean="0">
                <a:solidFill>
                  <a:schemeClr val="tx2"/>
                </a:solidFill>
              </a:rPr>
              <a:t>qlboiler</a:t>
            </a:r>
            <a:endParaRPr lang="en-US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hlinkClick r:id="rId8"/>
              </a:rPr>
              <a:t>https://</a:t>
            </a:r>
            <a:r>
              <a:rPr lang="en-US" dirty="0" smtClean="0">
                <a:solidFill>
                  <a:schemeClr val="tx2"/>
                </a:solidFill>
                <a:hlinkClick r:id="rId8"/>
              </a:rPr>
              <a:t>github.com/volatiletech/sqlboiler</a:t>
            </a:r>
            <a:endParaRPr lang="en-US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/>
                </a:solidFill>
              </a:rPr>
              <a:t>Позиционируется как </a:t>
            </a:r>
            <a:r>
              <a:rPr lang="en-US" dirty="0">
                <a:solidFill>
                  <a:schemeClr val="tx2"/>
                </a:solidFill>
              </a:rPr>
              <a:t>database </a:t>
            </a:r>
            <a:r>
              <a:rPr lang="en-US" dirty="0" smtClean="0">
                <a:solidFill>
                  <a:schemeClr val="tx2"/>
                </a:solidFill>
              </a:rPr>
              <a:t>first</a:t>
            </a:r>
            <a:endParaRPr lang="ru-R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22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/>
                </a:solidFill>
              </a:rPr>
              <a:t>Кэширование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93436" y="1196752"/>
            <a:ext cx="514904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2"/>
                </a:solidFill>
              </a:rPr>
              <a:t>Быстрый доступ к медленным данным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2"/>
                </a:solidFill>
              </a:rPr>
              <a:t>Как правило кэш – это временно т.к. быстрая память дорогая, нужен </a:t>
            </a:r>
            <a:r>
              <a:rPr lang="en-US" sz="1600" dirty="0" err="1" smtClean="0">
                <a:solidFill>
                  <a:schemeClr val="tx2"/>
                </a:solidFill>
              </a:rPr>
              <a:t>ttl</a:t>
            </a:r>
            <a:endParaRPr lang="ru-RU" sz="16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2"/>
                </a:solidFill>
              </a:rPr>
              <a:t>Внутренний кэш (</a:t>
            </a:r>
            <a:r>
              <a:rPr lang="en-US" sz="1600" dirty="0" smtClean="0">
                <a:solidFill>
                  <a:schemeClr val="tx2"/>
                </a:solidFill>
              </a:rPr>
              <a:t>memory/in memory</a:t>
            </a:r>
            <a:r>
              <a:rPr lang="ru-RU" sz="1600" dirty="0" smtClean="0">
                <a:solidFill>
                  <a:schemeClr val="tx2"/>
                </a:solidFill>
              </a:rPr>
              <a:t>)</a:t>
            </a:r>
            <a:endParaRPr lang="en-US" sz="16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2"/>
                </a:solidFill>
              </a:rPr>
              <a:t>Распределенный кэш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2"/>
                </a:solidFill>
              </a:rPr>
              <a:t>Отсутствие кэша не должно приводить к останову в обслуживании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2"/>
                </a:solidFill>
              </a:rPr>
              <a:t>Кэш должен быть достаточным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2"/>
                </a:solidFill>
              </a:rPr>
              <a:t>Надо не забывать прогревать кэш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2"/>
                </a:solidFill>
              </a:rPr>
              <a:t>Запустили приложение – редко изменяемые данные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2"/>
                </a:solidFill>
              </a:rPr>
              <a:t>Получили «медленные» данные и есть вероятность, что нужны будут еще раз – положили в кэш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2"/>
                </a:solidFill>
              </a:rPr>
              <a:t>Изменили данные – не забудьте изменить кэш</a:t>
            </a:r>
            <a:endParaRPr lang="en-US" sz="16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2"/>
                </a:solidFill>
              </a:rPr>
              <a:t>Часто бывают в формате ключ/значение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2"/>
                </a:solidFill>
              </a:rPr>
              <a:t>Область применения – трудно </a:t>
            </a:r>
            <a:r>
              <a:rPr lang="ru-RU" sz="1600" dirty="0" smtClean="0">
                <a:solidFill>
                  <a:schemeClr val="tx2"/>
                </a:solidFill>
              </a:rPr>
              <a:t>прогнозируемые/не равномерные нагрузки </a:t>
            </a:r>
            <a:r>
              <a:rPr lang="ru-RU" sz="1600" dirty="0" err="1" smtClean="0">
                <a:solidFill>
                  <a:schemeClr val="tx2"/>
                </a:solidFill>
              </a:rPr>
              <a:t>нагрузки</a:t>
            </a:r>
            <a:r>
              <a:rPr lang="ru-RU" sz="1600" dirty="0" smtClean="0">
                <a:solidFill>
                  <a:schemeClr val="tx2"/>
                </a:solidFill>
              </a:rPr>
              <a:t> (онлайн сервисы)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16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 smtClean="0">
              <a:solidFill>
                <a:schemeClr val="tx2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540" y="787949"/>
            <a:ext cx="2729677" cy="530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2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/>
                </a:solidFill>
              </a:rPr>
              <a:t>Кэширование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93436" y="1196752"/>
            <a:ext cx="57251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2"/>
                </a:solidFill>
              </a:rPr>
              <a:t>Redis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  <a:hlinkClick r:id="rId3"/>
              </a:rPr>
              <a:t>https://redis.io</a:t>
            </a:r>
            <a:r>
              <a:rPr lang="en-US" dirty="0" smtClean="0">
                <a:solidFill>
                  <a:schemeClr val="tx2"/>
                </a:solidFill>
                <a:hlinkClick r:id="rId3"/>
              </a:rPr>
              <a:t>/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chemeClr val="tx2"/>
                </a:solidFill>
                <a:hlinkClick r:id="rId4"/>
              </a:rPr>
              <a:t>redis.io/clients#go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  <a:hlinkClick r:id="rId5"/>
              </a:rPr>
              <a:t>https</a:t>
            </a:r>
            <a:r>
              <a:rPr lang="en-US" dirty="0">
                <a:solidFill>
                  <a:schemeClr val="tx2"/>
                </a:solidFill>
                <a:hlinkClick r:id="rId5"/>
              </a:rPr>
              <a:t>://</a:t>
            </a:r>
            <a:r>
              <a:rPr lang="en-US" dirty="0" smtClean="0">
                <a:solidFill>
                  <a:schemeClr val="tx2"/>
                </a:solidFill>
                <a:hlinkClick r:id="rId5"/>
              </a:rPr>
              <a:t>github.com/go-redis/redis/tree/v5.2.9</a:t>
            </a:r>
            <a:endParaRPr lang="en-US" dirty="0" smtClean="0">
              <a:solidFill>
                <a:schemeClr val="tx2"/>
              </a:solidFill>
            </a:endParaRPr>
          </a:p>
          <a:p>
            <a:endParaRPr lang="ru-RU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2"/>
                </a:solidFill>
              </a:rPr>
              <a:t>KeyDB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  <a:hlinkClick r:id="rId6"/>
              </a:rPr>
              <a:t>https://keydb.dev</a:t>
            </a:r>
            <a:r>
              <a:rPr lang="en-US" dirty="0" smtClean="0">
                <a:solidFill>
                  <a:schemeClr val="tx2"/>
                </a:solidFill>
                <a:hlinkClick r:id="rId6"/>
              </a:rPr>
              <a:t>/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ru-RU" dirty="0" smtClean="0">
                <a:solidFill>
                  <a:schemeClr val="tx2"/>
                </a:solidFill>
              </a:rPr>
              <a:t>Почти полностью обратно совместим в </a:t>
            </a:r>
            <a:r>
              <a:rPr lang="en-US" dirty="0" err="1" smtClean="0">
                <a:solidFill>
                  <a:schemeClr val="tx2"/>
                </a:solidFill>
              </a:rPr>
              <a:t>redis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ru-RU" dirty="0" smtClean="0">
                <a:solidFill>
                  <a:schemeClr val="tx2"/>
                </a:solidFill>
              </a:rPr>
              <a:t>Клиенты используются те же</a:t>
            </a:r>
            <a:endParaRPr lang="en-US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2"/>
                </a:solidFill>
              </a:rPr>
              <a:t>Memcached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  <a:hlinkClick r:id="rId7"/>
              </a:rPr>
              <a:t>https://memcached.org</a:t>
            </a:r>
            <a:r>
              <a:rPr lang="en-US" dirty="0" smtClean="0">
                <a:solidFill>
                  <a:schemeClr val="tx2"/>
                </a:solidFill>
                <a:hlinkClick r:id="rId7"/>
              </a:rPr>
              <a:t>/</a:t>
            </a:r>
            <a:endParaRPr lang="en-US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/>
                </a:solidFill>
              </a:rPr>
              <a:t>Ключ-значение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/>
                </a:solidFill>
              </a:rPr>
              <a:t>Имеют </a:t>
            </a:r>
            <a:r>
              <a:rPr lang="en-US" dirty="0" err="1" smtClean="0">
                <a:solidFill>
                  <a:schemeClr val="tx2"/>
                </a:solidFill>
              </a:rPr>
              <a:t>ttl</a:t>
            </a:r>
            <a:endParaRPr lang="ru-RU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/>
                </a:solidFill>
              </a:rPr>
              <a:t>Умеют </a:t>
            </a:r>
            <a:r>
              <a:rPr lang="ru-RU" dirty="0" err="1" smtClean="0">
                <a:solidFill>
                  <a:schemeClr val="tx2"/>
                </a:solidFill>
              </a:rPr>
              <a:t>дампировать</a:t>
            </a:r>
            <a:r>
              <a:rPr lang="ru-RU" dirty="0" smtClean="0">
                <a:solidFill>
                  <a:schemeClr val="tx2"/>
                </a:solidFill>
              </a:rPr>
              <a:t> на диск, т.е. есть некоторая гарантия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/>
                </a:solidFill>
              </a:rPr>
              <a:t>Собираются в кластеры, но тут не все так хорошо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98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атематика 16 х 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82_TF02787947.potx" id="{3964D7A7-1B85-4031-AAD6-1B50F98CF473}" vid="{CAF00616-F4D4-4454-9A4A-5919532F2D53}"/>
    </a:ext>
  </a:extLst>
</a:theme>
</file>

<file path=ppt/theme/theme2.xml><?xml version="1.0" encoding="utf-8"?>
<a:theme xmlns:a="http://schemas.openxmlformats.org/drawingml/2006/main" name="Тема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92838012A97B14983A3BE653B25FCF8" ma:contentTypeVersion="2" ma:contentTypeDescription="Создание документа." ma:contentTypeScope="" ma:versionID="e5aebb2827c75582a719a46de60f8443">
  <xsd:schema xmlns:xsd="http://www.w3.org/2001/XMLSchema" xmlns:xs="http://www.w3.org/2001/XMLSchema" xmlns:p="http://schemas.microsoft.com/office/2006/metadata/properties" xmlns:ns2="9ca581ad-a72e-42f6-b86c-39d14965e70f" targetNamespace="http://schemas.microsoft.com/office/2006/metadata/properties" ma:root="true" ma:fieldsID="c345313b1e6f1131527d4fdff1aff605" ns2:_="">
    <xsd:import namespace="9ca581ad-a72e-42f6-b86c-39d14965e7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a581ad-a72e-42f6-b86c-39d14965e7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6BCE79-ACE5-4DD5-B3B2-9D753B27A4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a581ad-a72e-42f6-b86c-39d14965e7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81DD87-E830-4CFE-B81F-16550E92B9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DDF0E3-1C2E-4619-9EF9-8D37B7044EF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по математике с числом «Пи» (широкоэкранный формат)</Template>
  <TotalTime>4967</TotalTime>
  <Words>603</Words>
  <Application>Microsoft Office PowerPoint</Application>
  <PresentationFormat>Произвольный</PresentationFormat>
  <Paragraphs>140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Euphemia</vt:lpstr>
      <vt:lpstr>Математика 16 х 9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User1</dc:creator>
  <cp:lastModifiedBy>User1</cp:lastModifiedBy>
  <cp:revision>196</cp:revision>
  <dcterms:created xsi:type="dcterms:W3CDTF">2021-01-22T19:32:47Z</dcterms:created>
  <dcterms:modified xsi:type="dcterms:W3CDTF">2021-02-15T03:05:07Z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0x010100492838012A97B14983A3BE653B25FCF8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