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2" r:id="rId2"/>
    <p:sldId id="274" r:id="rId3"/>
    <p:sldId id="275" r:id="rId4"/>
    <p:sldId id="276" r:id="rId5"/>
    <p:sldId id="277" r:id="rId6"/>
    <p:sldId id="278" r:id="rId7"/>
    <p:sldId id="279" r:id="rId8"/>
    <p:sldId id="284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8" r:id="rId21"/>
    <p:sldId id="291" r:id="rId22"/>
    <p:sldId id="293" r:id="rId23"/>
    <p:sldId id="294" r:id="rId24"/>
    <p:sldId id="295" r:id="rId25"/>
    <p:sldId id="296" r:id="rId26"/>
    <p:sldId id="297" r:id="rId2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28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21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9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82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51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44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83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5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38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511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40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09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118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003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559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843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334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153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61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7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8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7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04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24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72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8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nd5eapi.co/api/monster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nd5eapi.co/api/monsters/acoly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338718/" TargetMode="External"/><Relationship Id="rId3" Type="http://schemas.openxmlformats.org/officeDocument/2006/relationships/hyperlink" Target="https://golang.org/pkg/sync/" TargetMode="External"/><Relationship Id="rId7" Type="http://schemas.openxmlformats.org/officeDocument/2006/relationships/hyperlink" Target="https://medium.com/german-gorelkin/race-8936927dba2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uancesprog.ru/p/6940/" TargetMode="External"/><Relationship Id="rId5" Type="http://schemas.openxmlformats.org/officeDocument/2006/relationships/hyperlink" Target="http://golang-book.ru/" TargetMode="External"/><Relationship Id="rId4" Type="http://schemas.openxmlformats.org/officeDocument/2006/relationships/hyperlink" Target="https://habr.com/ru/post/490336/" TargetMode="External"/><Relationship Id="rId9" Type="http://schemas.openxmlformats.org/officeDocument/2006/relationships/hyperlink" Target="https://habr.com/ru/post/27178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20374" y="1187239"/>
            <a:ext cx="8356056" cy="185943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tx2"/>
                </a:solidFill>
              </a:rPr>
              <a:t>Веб-разработка на </a:t>
            </a:r>
            <a:r>
              <a:rPr lang="en-US" sz="4800" dirty="0" smtClean="0">
                <a:solidFill>
                  <a:schemeClr val="tx2"/>
                </a:solidFill>
              </a:rPr>
              <a:t>Go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44288" y="2579386"/>
            <a:ext cx="7516442" cy="111608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. </a:t>
            </a:r>
            <a:r>
              <a:rPr lang="ru-RU" b="1" dirty="0" err="1" smtClean="0">
                <a:solidFill>
                  <a:schemeClr val="tx2"/>
                </a:solidFill>
              </a:rPr>
              <a:t>Многопоточность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AutoShape 2" descr="Halyk Bank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2422004" y="4797152"/>
            <a:ext cx="2088232" cy="2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Народный банк Казахста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83" y="5460349"/>
            <a:ext cx="2476204" cy="8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T_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757" y="5460349"/>
            <a:ext cx="3498215" cy="76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sync.Mutex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</a:t>
            </a:r>
            <a:r>
              <a:rPr lang="en-US" sz="2400" dirty="0" err="1" smtClean="0">
                <a:solidFill>
                  <a:schemeClr val="tx2"/>
                </a:solidFill>
              </a:rPr>
              <a:t>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sync.Mutex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mt.Lock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mt.Unlock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Делать </a:t>
            </a:r>
            <a:r>
              <a:rPr lang="en-US" sz="2400" smtClean="0">
                <a:solidFill>
                  <a:schemeClr val="tx2"/>
                </a:solidFill>
              </a:rPr>
              <a:t>defer Unlock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 держать </a:t>
            </a:r>
            <a:r>
              <a:rPr lang="ru-RU" sz="2400" dirty="0" err="1" smtClean="0">
                <a:solidFill>
                  <a:schemeClr val="tx2"/>
                </a:solidFill>
              </a:rPr>
              <a:t>лок</a:t>
            </a:r>
            <a:r>
              <a:rPr lang="ru-RU" sz="2400" dirty="0" smtClean="0">
                <a:solidFill>
                  <a:schemeClr val="tx2"/>
                </a:solidFill>
              </a:rPr>
              <a:t> дольше необходимого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Делать </a:t>
            </a:r>
            <a:r>
              <a:rPr lang="ru-RU" sz="2400" dirty="0" err="1" smtClean="0">
                <a:solidFill>
                  <a:schemeClr val="tx2"/>
                </a:solidFill>
              </a:rPr>
              <a:t>мьютекс</a:t>
            </a:r>
            <a:r>
              <a:rPr lang="ru-RU" sz="2400" dirty="0" smtClean="0">
                <a:solidFill>
                  <a:schemeClr val="tx2"/>
                </a:solidFill>
              </a:rPr>
              <a:t> прямо в структуре выше защищаемого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Инкапсулируйте защиту данных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sync.RWMutex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</a:t>
            </a:r>
            <a:r>
              <a:rPr lang="en-US" sz="2400" dirty="0" err="1" smtClean="0">
                <a:solidFill>
                  <a:schemeClr val="tx2"/>
                </a:solidFill>
              </a:rPr>
              <a:t>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rw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sync.RWMutex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rw.Lock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rw.Unlock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rw.RLock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rw.RUnlock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Подходит для случаев, когда читаем больше чем пишем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sync.Once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</a:t>
            </a:r>
            <a:r>
              <a:rPr lang="en-US" sz="2400" dirty="0" err="1" smtClean="0">
                <a:solidFill>
                  <a:schemeClr val="tx2"/>
                </a:solidFill>
              </a:rPr>
              <a:t>ar</a:t>
            </a:r>
            <a:r>
              <a:rPr lang="en-US" sz="2400" dirty="0" smtClean="0">
                <a:solidFill>
                  <a:schemeClr val="tx2"/>
                </a:solidFill>
              </a:rPr>
              <a:t> once </a:t>
            </a:r>
            <a:r>
              <a:rPr lang="en-US" sz="2400" dirty="0" err="1" smtClean="0">
                <a:solidFill>
                  <a:schemeClr val="tx2"/>
                </a:solidFill>
              </a:rPr>
              <a:t>sync.Once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once.Do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Код, который должен выполниться только один раз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sync.Map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</a:t>
            </a:r>
            <a:r>
              <a:rPr lang="en-US" sz="2400" dirty="0" err="1" smtClean="0">
                <a:solidFill>
                  <a:schemeClr val="tx2"/>
                </a:solidFill>
              </a:rPr>
              <a:t>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mp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sync.Map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mp.Store</a:t>
            </a:r>
            <a:r>
              <a:rPr lang="en-US" sz="2400" dirty="0" smtClean="0">
                <a:solidFill>
                  <a:schemeClr val="tx2"/>
                </a:solidFill>
              </a:rPr>
              <a:t>(key,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value, exists := </a:t>
            </a:r>
            <a:r>
              <a:rPr lang="en-US" sz="2400" dirty="0" err="1" smtClean="0">
                <a:solidFill>
                  <a:schemeClr val="tx2"/>
                </a:solidFill>
              </a:rPr>
              <a:t>mp.Load</a:t>
            </a:r>
            <a:r>
              <a:rPr lang="en-US" sz="2400" dirty="0" smtClean="0">
                <a:solidFill>
                  <a:schemeClr val="tx2"/>
                </a:solidFill>
              </a:rPr>
              <a:t>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mp.Delete</a:t>
            </a:r>
            <a:r>
              <a:rPr lang="en-US" sz="2400" dirty="0" smtClean="0">
                <a:solidFill>
                  <a:schemeClr val="tx2"/>
                </a:solidFill>
              </a:rPr>
              <a:t>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m</a:t>
            </a:r>
            <a:r>
              <a:rPr lang="en-US" sz="2400" dirty="0" err="1" smtClean="0">
                <a:solidFill>
                  <a:schemeClr val="tx2"/>
                </a:solidFill>
              </a:rPr>
              <a:t>p.Range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func</a:t>
            </a:r>
            <a:r>
              <a:rPr lang="en-US" sz="2400" dirty="0" smtClean="0">
                <a:solidFill>
                  <a:schemeClr val="tx2"/>
                </a:solidFill>
              </a:rPr>
              <a:t> (key, value) </a:t>
            </a:r>
            <a:r>
              <a:rPr lang="en-US" sz="2400" dirty="0" err="1" smtClean="0">
                <a:solidFill>
                  <a:schemeClr val="tx2"/>
                </a:solidFill>
              </a:rPr>
              <a:t>bool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https://github.com/golang/go/issues/17973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Нужна при паттерне редкой записи и частого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Высокая производительность, тем выше, чем больше ядер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Если не подходит </a:t>
            </a:r>
            <a:r>
              <a:rPr lang="en-US" sz="2400" dirty="0" err="1" smtClean="0">
                <a:solidFill>
                  <a:schemeClr val="tx2"/>
                </a:solidFill>
              </a:rPr>
              <a:t>map+Mutex</a:t>
            </a:r>
            <a:r>
              <a:rPr lang="ru-RU" sz="2400" dirty="0" smtClean="0">
                <a:solidFill>
                  <a:schemeClr val="tx2"/>
                </a:solidFill>
              </a:rPr>
              <a:t> и </a:t>
            </a:r>
            <a:r>
              <a:rPr lang="en-US" sz="2400" dirty="0" err="1" smtClean="0">
                <a:solidFill>
                  <a:schemeClr val="tx2"/>
                </a:solidFill>
              </a:rPr>
              <a:t>map+RWMutex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sync.Map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170" name="Picture 2" descr="https://hsto.org/web/4c3/5b8/a25/4c35b8a25c95465db94ab6a51409ef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417637"/>
            <a:ext cx="8089814" cy="46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sync.Map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1266" name="Picture 2" descr="https://habrastorage.org/web/f67/7d2/e57/f677d2e57a1f4949b1f543e0263ca1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4" y="1439176"/>
            <a:ext cx="8640960" cy="43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Каналы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chan</a:t>
            </a:r>
            <a:r>
              <a:rPr lang="en-US" sz="2400" dirty="0" smtClean="0">
                <a:solidFill>
                  <a:schemeClr val="tx2"/>
                </a:solidFill>
              </a:rPr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ch</a:t>
            </a:r>
            <a:r>
              <a:rPr lang="en-US" sz="2400" dirty="0" smtClean="0">
                <a:solidFill>
                  <a:schemeClr val="tx2"/>
                </a:solidFill>
              </a:rPr>
              <a:t> := make (</a:t>
            </a:r>
            <a:r>
              <a:rPr lang="en-US" sz="2400" dirty="0" err="1" smtClean="0">
                <a:solidFill>
                  <a:schemeClr val="tx2"/>
                </a:solidFill>
              </a:rPr>
              <a:t>chan</a:t>
            </a:r>
            <a:r>
              <a:rPr lang="en-US" sz="2400" dirty="0" smtClean="0">
                <a:solidFill>
                  <a:schemeClr val="tx2"/>
                </a:solidFill>
              </a:rPr>
              <a:t> &lt;type&gt;)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ch</a:t>
            </a:r>
            <a:r>
              <a:rPr lang="en-US" sz="2400" dirty="0" smtClean="0">
                <a:solidFill>
                  <a:schemeClr val="tx2"/>
                </a:solidFill>
              </a:rPr>
              <a:t> &lt;-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data := &lt;- </a:t>
            </a:r>
            <a:r>
              <a:rPr lang="en-US" sz="2400" dirty="0" err="1" smtClean="0">
                <a:solidFill>
                  <a:schemeClr val="tx2"/>
                </a:solidFill>
              </a:rPr>
              <a:t>ch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Изучаем многопоточное программирование в Go по картинкам / Хаб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429000"/>
            <a:ext cx="4968552" cy="26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4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Каналы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Буферизированные и </a:t>
            </a:r>
            <a:r>
              <a:rPr lang="ru-RU" sz="2400" dirty="0" err="1" smtClean="0">
                <a:solidFill>
                  <a:schemeClr val="tx2"/>
                </a:solidFill>
              </a:rPr>
              <a:t>небуферизированные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Должен быть указан тип данных канала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Можно возвращать каналы только на чтение или запись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Все операции с каналом - блокируемые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Горутина</a:t>
            </a:r>
            <a:r>
              <a:rPr lang="ru-RU" sz="2400" dirty="0" smtClean="0">
                <a:solidFill>
                  <a:schemeClr val="tx2"/>
                </a:solidFill>
              </a:rPr>
              <a:t> получателя ждет следующего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Горутина</a:t>
            </a:r>
            <a:r>
              <a:rPr lang="ru-RU" sz="2400" dirty="0" smtClean="0">
                <a:solidFill>
                  <a:schemeClr val="tx2"/>
                </a:solidFill>
              </a:rPr>
              <a:t>-отправитель ждет освобождения буфера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Закрытые каналы возвращают значение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19213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Каналы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Длина – кол-во несчитанных значений</a:t>
            </a:r>
            <a:r>
              <a:rPr lang="en-US" sz="2400" dirty="0" smtClean="0">
                <a:solidFill>
                  <a:schemeClr val="tx2"/>
                </a:solidFill>
              </a:rPr>
              <a:t>: </a:t>
            </a:r>
            <a:r>
              <a:rPr lang="en-US" sz="2400" dirty="0" err="1" smtClean="0">
                <a:solidFill>
                  <a:schemeClr val="tx2"/>
                </a:solidFill>
              </a:rPr>
              <a:t>len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ch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Буфер: </a:t>
            </a:r>
            <a:r>
              <a:rPr lang="en-US" sz="2400" dirty="0" smtClean="0">
                <a:solidFill>
                  <a:schemeClr val="tx2"/>
                </a:solidFill>
              </a:rPr>
              <a:t>cap (</a:t>
            </a:r>
            <a:r>
              <a:rPr lang="en-US" sz="2400" dirty="0" err="1" smtClean="0">
                <a:solidFill>
                  <a:schemeClr val="tx2"/>
                </a:solidFill>
              </a:rPr>
              <a:t>ch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Каналы являются объектом первого класса</a:t>
            </a:r>
          </a:p>
        </p:txBody>
      </p:sp>
      <p:pic>
        <p:nvPicPr>
          <p:cNvPr id="5" name="Picture 4" descr="Learning Go's Concurrency Through Illustrations | by Trevor Forrey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12" y="3861048"/>
            <a:ext cx="6798668" cy="20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Каналы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select </a:t>
            </a:r>
            <a:r>
              <a:rPr lang="ru-RU" sz="2400" dirty="0" smtClean="0">
                <a:solidFill>
                  <a:schemeClr val="tx2"/>
                </a:solidFill>
              </a:rPr>
              <a:t>используется для работы с несколькими каналами одновременно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default-</a:t>
            </a:r>
            <a:r>
              <a:rPr lang="ru-RU" sz="2400" dirty="0" smtClean="0">
                <a:solidFill>
                  <a:schemeClr val="tx2"/>
                </a:solidFill>
              </a:rPr>
              <a:t>ветка делает </a:t>
            </a:r>
            <a:r>
              <a:rPr lang="en-US" sz="2400" dirty="0" smtClean="0">
                <a:solidFill>
                  <a:schemeClr val="tx2"/>
                </a:solidFill>
              </a:rPr>
              <a:t>select</a:t>
            </a:r>
            <a:r>
              <a:rPr lang="ru-RU" sz="2400" dirty="0" smtClean="0">
                <a:solidFill>
                  <a:schemeClr val="tx2"/>
                </a:solidFill>
              </a:rPr>
              <a:t> неблокирующим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Можно использовать канал </a:t>
            </a:r>
            <a:r>
              <a:rPr lang="en-US" sz="2400" dirty="0" err="1" smtClean="0">
                <a:solidFill>
                  <a:schemeClr val="tx2"/>
                </a:solidFill>
              </a:rPr>
              <a:t>time.After</a:t>
            </a:r>
            <a:r>
              <a:rPr lang="ru-RU" sz="2400" dirty="0" smtClean="0">
                <a:solidFill>
                  <a:schemeClr val="tx2"/>
                </a:solidFill>
              </a:rPr>
              <a:t> для создания таймаута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Можно использовать канал из </a:t>
            </a:r>
            <a:r>
              <a:rPr lang="en-US" sz="2400" dirty="0" err="1" smtClean="0">
                <a:solidFill>
                  <a:schemeClr val="tx2"/>
                </a:solidFill>
              </a:rPr>
              <a:t>struct</a:t>
            </a:r>
            <a:r>
              <a:rPr lang="en-US" sz="2400" dirty="0" smtClean="0">
                <a:solidFill>
                  <a:schemeClr val="tx2"/>
                </a:solidFill>
              </a:rPr>
              <a:t>{}</a:t>
            </a:r>
            <a:r>
              <a:rPr lang="ru-RU" sz="2400" dirty="0" smtClean="0">
                <a:solidFill>
                  <a:schemeClr val="tx2"/>
                </a:solidFill>
              </a:rPr>
              <a:t> как сигнальный</a:t>
            </a:r>
          </a:p>
        </p:txBody>
      </p:sp>
    </p:spTree>
    <p:extLst>
      <p:ext uri="{BB962C8B-B14F-4D97-AF65-F5344CB8AC3E}">
        <p14:creationId xmlns:p14="http://schemas.microsoft.com/office/powerpoint/2010/main" val="1549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Программа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Горутины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Инструменты и </a:t>
            </a:r>
            <a:r>
              <a:rPr lang="ru-RU" sz="2400" dirty="0" smtClean="0">
                <a:solidFill>
                  <a:schemeClr val="tx2"/>
                </a:solidFill>
              </a:rPr>
              <a:t>примитивы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Каналы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Применение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Race detector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g</a:t>
            </a:r>
            <a:r>
              <a:rPr lang="en-US" sz="2400" dirty="0" smtClean="0">
                <a:solidFill>
                  <a:schemeClr val="tx2"/>
                </a:solidFill>
              </a:rPr>
              <a:t>o run –race </a:t>
            </a:r>
            <a:r>
              <a:rPr lang="en-US" sz="2400" dirty="0" err="1" smtClean="0">
                <a:solidFill>
                  <a:schemeClr val="tx2"/>
                </a:solidFill>
              </a:rPr>
              <a:t>main.go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Задачи и паттерны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908" y="139870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WaitGroup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WorkerPool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FanIn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FanOut</a:t>
            </a:r>
            <a:endParaRPr lang="ru-RU" sz="2400" dirty="0" smtClean="0">
              <a:solidFill>
                <a:schemeClr val="tx2"/>
              </a:solidFill>
            </a:endParaRPr>
          </a:p>
        </p:txBody>
      </p:sp>
      <p:pic>
        <p:nvPicPr>
          <p:cNvPr id="16386" name="Picture 2" descr="https://media.proglib.io/posts/2020/12/24/000037384fcf0b67f25aaac3ecf67f1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356992"/>
            <a:ext cx="4588537" cy="29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 данном задании нужно написать приложение, получающее информацию с внешнего API и определенным образом ее сортирующее.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 начале нужно получить список всех монстров D&amp;D 5 редакции: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GET </a:t>
            </a:r>
            <a:r>
              <a:rPr lang="ru-RU" sz="2000" dirty="0">
                <a:solidFill>
                  <a:schemeClr val="tx2"/>
                </a:solidFill>
                <a:hlinkClick r:id="rId3"/>
              </a:rPr>
              <a:t>https://www.dnd5eapi.co/api/monsters</a:t>
            </a:r>
            <a:r>
              <a:rPr lang="ru-RU" sz="2000" dirty="0" smtClean="0">
                <a:solidFill>
                  <a:schemeClr val="tx2"/>
                </a:solidFill>
                <a:hlinkClick r:id="rId3"/>
              </a:rPr>
              <a:t>/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"count": 332,</a:t>
            </a:r>
          </a:p>
          <a:p>
            <a:r>
              <a:rPr lang="en-US" sz="2000" dirty="0">
                <a:solidFill>
                  <a:schemeClr val="tx2"/>
                </a:solidFill>
              </a:rPr>
              <a:t>	"results": [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	"index": "</a:t>
            </a:r>
            <a:r>
              <a:rPr lang="en-US" sz="2000" dirty="0" err="1">
                <a:solidFill>
                  <a:schemeClr val="tx2"/>
                </a:solidFill>
              </a:rPr>
              <a:t>aboleth</a:t>
            </a:r>
            <a:r>
              <a:rPr lang="en-US" sz="2000" dirty="0">
                <a:solidFill>
                  <a:schemeClr val="tx2"/>
                </a:solidFill>
              </a:rPr>
              <a:t>",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	"name": "</a:t>
            </a:r>
            <a:r>
              <a:rPr lang="en-US" sz="2000" dirty="0" err="1">
                <a:solidFill>
                  <a:schemeClr val="tx2"/>
                </a:solidFill>
              </a:rPr>
              <a:t>Aboleth</a:t>
            </a:r>
            <a:r>
              <a:rPr lang="en-US" sz="2000" dirty="0">
                <a:solidFill>
                  <a:schemeClr val="tx2"/>
                </a:solidFill>
              </a:rPr>
              <a:t>",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	"</a:t>
            </a:r>
            <a:r>
              <a:rPr lang="en-US" sz="2000" dirty="0" err="1">
                <a:solidFill>
                  <a:schemeClr val="tx2"/>
                </a:solidFill>
              </a:rPr>
              <a:t>url</a:t>
            </a:r>
            <a:r>
              <a:rPr lang="en-US" sz="2000" dirty="0">
                <a:solidFill>
                  <a:schemeClr val="tx2"/>
                </a:solidFill>
              </a:rPr>
              <a:t>": "/</a:t>
            </a:r>
            <a:r>
              <a:rPr lang="en-US" sz="2000" dirty="0" err="1">
                <a:solidFill>
                  <a:schemeClr val="tx2"/>
                </a:solidFill>
              </a:rPr>
              <a:t>api</a:t>
            </a:r>
            <a:r>
              <a:rPr lang="en-US" sz="2000" dirty="0">
                <a:solidFill>
                  <a:schemeClr val="tx2"/>
                </a:solidFill>
              </a:rPr>
              <a:t>/monsters/</a:t>
            </a:r>
            <a:r>
              <a:rPr lang="en-US" sz="2000" dirty="0" err="1">
                <a:solidFill>
                  <a:schemeClr val="tx2"/>
                </a:solidFill>
              </a:rPr>
              <a:t>aboleth</a:t>
            </a:r>
            <a:r>
              <a:rPr lang="en-US" sz="2000" dirty="0">
                <a:solidFill>
                  <a:schemeClr val="tx2"/>
                </a:solidFill>
              </a:rPr>
              <a:t>"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	]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Затем нужно отфильтровать всех монстров, чье имя (</a:t>
            </a:r>
            <a:r>
              <a:rPr lang="ru-RU" sz="2000" dirty="0" err="1">
                <a:solidFill>
                  <a:schemeClr val="tx2"/>
                </a:solidFill>
              </a:rPr>
              <a:t>name</a:t>
            </a:r>
            <a:r>
              <a:rPr lang="ru-RU" sz="2000" dirty="0">
                <a:solidFill>
                  <a:schemeClr val="tx2"/>
                </a:solidFill>
              </a:rPr>
              <a:t>) начинается на "a". По каждому из этих монстров нужно будет получить расширенную информацию, например, для </a:t>
            </a:r>
            <a:r>
              <a:rPr lang="ru-RU" sz="2000" dirty="0" err="1">
                <a:solidFill>
                  <a:schemeClr val="tx2"/>
                </a:solidFill>
              </a:rPr>
              <a:t>acolyte</a:t>
            </a:r>
            <a:r>
              <a:rPr lang="ru-RU" sz="2000" dirty="0" smtClean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GET </a:t>
            </a:r>
            <a:r>
              <a:rPr lang="ru-RU" sz="20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ru-RU" sz="2000" dirty="0" smtClean="0">
                <a:solidFill>
                  <a:schemeClr val="tx2"/>
                </a:solidFill>
                <a:hlinkClick r:id="rId3"/>
              </a:rPr>
              <a:t>www.dnd5eapi.co/api/monsters/acolyte</a:t>
            </a:r>
            <a:endParaRPr lang="ru-RU" sz="2000" dirty="0" smtClean="0">
              <a:solidFill>
                <a:schemeClr val="tx2"/>
              </a:solidFill>
            </a:endParaRPr>
          </a:p>
          <a:p>
            <a:endParaRPr lang="ru-RU" sz="2400" dirty="0" smtClean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</a:rPr>
              <a:t>	"index": "acolyte",</a:t>
            </a:r>
          </a:p>
          <a:p>
            <a:r>
              <a:rPr lang="en-US" sz="1600" dirty="0">
                <a:solidFill>
                  <a:schemeClr val="tx2"/>
                </a:solidFill>
              </a:rPr>
              <a:t>	"name": "Acolyte",</a:t>
            </a:r>
          </a:p>
          <a:p>
            <a:r>
              <a:rPr lang="en-US" sz="1600" dirty="0">
                <a:solidFill>
                  <a:schemeClr val="tx2"/>
                </a:solidFill>
              </a:rPr>
              <a:t>	"size": "Medium",</a:t>
            </a:r>
          </a:p>
          <a:p>
            <a:r>
              <a:rPr lang="en-US" sz="1600" dirty="0">
                <a:solidFill>
                  <a:schemeClr val="tx2"/>
                </a:solidFill>
              </a:rPr>
              <a:t>	"type": "humanoid</a:t>
            </a:r>
            <a:r>
              <a:rPr lang="en-US" sz="1600" dirty="0" smtClean="0">
                <a:solidFill>
                  <a:schemeClr val="tx2"/>
                </a:solidFill>
              </a:rPr>
              <a:t>",</a:t>
            </a:r>
            <a:r>
              <a:rPr lang="en-US" sz="1600" dirty="0">
                <a:solidFill>
                  <a:schemeClr val="tx2"/>
                </a:solidFill>
              </a:rPr>
              <a:t>	</a:t>
            </a:r>
            <a:endParaRPr lang="ru-RU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"</a:t>
            </a:r>
            <a:r>
              <a:rPr lang="en-US" sz="1600" dirty="0">
                <a:solidFill>
                  <a:schemeClr val="tx2"/>
                </a:solidFill>
              </a:rPr>
              <a:t>alignment": "any alignment</a:t>
            </a:r>
            <a:r>
              <a:rPr lang="en-US" sz="1600" dirty="0" smtClean="0">
                <a:solidFill>
                  <a:schemeClr val="tx2"/>
                </a:solidFill>
              </a:rPr>
              <a:t>",</a:t>
            </a:r>
            <a:endParaRPr lang="ru-RU" sz="1600" dirty="0" smtClean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	"</a:t>
            </a:r>
            <a:r>
              <a:rPr lang="en-US" sz="1600" dirty="0" err="1">
                <a:solidFill>
                  <a:schemeClr val="tx2"/>
                </a:solidFill>
              </a:rPr>
              <a:t>hit_points</a:t>
            </a:r>
            <a:r>
              <a:rPr lang="en-US" sz="1600" dirty="0">
                <a:solidFill>
                  <a:schemeClr val="tx2"/>
                </a:solidFill>
              </a:rPr>
              <a:t>": 9,</a:t>
            </a:r>
          </a:p>
          <a:p>
            <a:r>
              <a:rPr lang="en-US" sz="1600" dirty="0">
                <a:solidFill>
                  <a:schemeClr val="tx2"/>
                </a:solidFill>
              </a:rPr>
              <a:t>	"</a:t>
            </a:r>
            <a:r>
              <a:rPr lang="en-US" sz="1600" dirty="0" err="1">
                <a:solidFill>
                  <a:schemeClr val="tx2"/>
                </a:solidFill>
              </a:rPr>
              <a:t>special_abilities</a:t>
            </a:r>
            <a:r>
              <a:rPr lang="en-US" sz="1600" dirty="0">
                <a:solidFill>
                  <a:schemeClr val="tx2"/>
                </a:solidFill>
              </a:rPr>
              <a:t>": [</a:t>
            </a:r>
          </a:p>
          <a:p>
            <a:r>
              <a:rPr lang="en-US" sz="1600" dirty="0">
                <a:solidFill>
                  <a:schemeClr val="tx2"/>
                </a:solidFill>
              </a:rPr>
              <a:t>		{</a:t>
            </a:r>
          </a:p>
          <a:p>
            <a:r>
              <a:rPr lang="en-US" sz="1600" dirty="0">
                <a:solidFill>
                  <a:schemeClr val="tx2"/>
                </a:solidFill>
              </a:rPr>
              <a:t>			"name": "</a:t>
            </a:r>
            <a:r>
              <a:rPr lang="en-US" sz="1600" dirty="0" err="1">
                <a:solidFill>
                  <a:schemeClr val="tx2"/>
                </a:solidFill>
              </a:rPr>
              <a:t>Spellcasting</a:t>
            </a:r>
            <a:r>
              <a:rPr lang="en-US" sz="1600" dirty="0">
                <a:solidFill>
                  <a:schemeClr val="tx2"/>
                </a:solidFill>
              </a:rPr>
              <a:t>",</a:t>
            </a:r>
          </a:p>
          <a:p>
            <a:r>
              <a:rPr lang="en-US" sz="1600" dirty="0">
                <a:solidFill>
                  <a:schemeClr val="tx2"/>
                </a:solidFill>
              </a:rPr>
              <a:t>			"</a:t>
            </a:r>
            <a:r>
              <a:rPr lang="en-US" sz="1600" dirty="0" err="1">
                <a:solidFill>
                  <a:schemeClr val="tx2"/>
                </a:solidFill>
              </a:rPr>
              <a:t>desc</a:t>
            </a:r>
            <a:r>
              <a:rPr lang="en-US" sz="1600" dirty="0">
                <a:solidFill>
                  <a:schemeClr val="tx2"/>
                </a:solidFill>
              </a:rPr>
              <a:t>": "The acolyte is a 1st-level </a:t>
            </a:r>
            <a:r>
              <a:rPr lang="en-US" sz="1600" dirty="0" err="1">
                <a:solidFill>
                  <a:schemeClr val="tx2"/>
                </a:solidFill>
              </a:rPr>
              <a:t>spellcaster</a:t>
            </a:r>
            <a:r>
              <a:rPr lang="en-US" sz="1600" dirty="0" smtClean="0">
                <a:solidFill>
                  <a:schemeClr val="tx2"/>
                </a:solidFill>
              </a:rPr>
              <a:t>"</a:t>
            </a:r>
            <a:r>
              <a:rPr lang="en-US" sz="1600" dirty="0">
                <a:solidFill>
                  <a:schemeClr val="tx2"/>
                </a:solidFill>
              </a:rPr>
              <a:t>		</a:t>
            </a:r>
            <a:endParaRPr lang="ru-RU" sz="1600" dirty="0" smtClean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                                         </a:t>
            </a:r>
            <a:r>
              <a:rPr lang="en-US" sz="1600" dirty="0" smtClean="0">
                <a:solidFill>
                  <a:schemeClr val="tx2"/>
                </a:solidFill>
              </a:rPr>
              <a:t>}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	]</a:t>
            </a:r>
          </a:p>
          <a:p>
            <a:r>
              <a:rPr lang="en-US" sz="1600" dirty="0">
                <a:solidFill>
                  <a:schemeClr val="tx2"/>
                </a:solidFill>
              </a:rPr>
              <a:t>}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Из полученного </a:t>
            </a:r>
            <a:r>
              <a:rPr lang="ru-RU" sz="2000" dirty="0" err="1">
                <a:solidFill>
                  <a:schemeClr val="tx2"/>
                </a:solidFill>
              </a:rPr>
              <a:t>json</a:t>
            </a:r>
            <a:r>
              <a:rPr lang="ru-RU" sz="2000" dirty="0">
                <a:solidFill>
                  <a:schemeClr val="tx2"/>
                </a:solidFill>
              </a:rPr>
              <a:t> нужно вытащить поля </a:t>
            </a:r>
            <a:r>
              <a:rPr lang="ru-RU" sz="2000" dirty="0" err="1">
                <a:solidFill>
                  <a:schemeClr val="tx2"/>
                </a:solidFill>
              </a:rPr>
              <a:t>hit_points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ru-RU" sz="2000" dirty="0" err="1">
                <a:solidFill>
                  <a:schemeClr val="tx2"/>
                </a:solidFill>
              </a:rPr>
              <a:t>type</a:t>
            </a:r>
            <a:r>
              <a:rPr lang="ru-RU" sz="2000" dirty="0">
                <a:solidFill>
                  <a:schemeClr val="tx2"/>
                </a:solidFill>
              </a:rPr>
              <a:t>, а также названия всех спец. способностей (</a:t>
            </a:r>
            <a:r>
              <a:rPr lang="ru-RU" sz="2000" dirty="0" err="1">
                <a:solidFill>
                  <a:schemeClr val="tx2"/>
                </a:solidFill>
              </a:rPr>
              <a:t>special_abilities</a:t>
            </a:r>
            <a:r>
              <a:rPr lang="ru-RU" sz="2000" dirty="0">
                <a:solidFill>
                  <a:schemeClr val="tx2"/>
                </a:solidFill>
              </a:rPr>
              <a:t>-&gt;</a:t>
            </a:r>
            <a:r>
              <a:rPr lang="ru-RU" sz="2000" dirty="0" err="1">
                <a:solidFill>
                  <a:schemeClr val="tx2"/>
                </a:solidFill>
              </a:rPr>
              <a:t>name</a:t>
            </a:r>
            <a:r>
              <a:rPr lang="ru-RU" sz="2000" dirty="0">
                <a:solidFill>
                  <a:schemeClr val="tx2"/>
                </a:solidFill>
              </a:rPr>
              <a:t>), если они есть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После того, как сделаны запросы по всем монстрам, по каждому нужно сформировать строку вида "имя </a:t>
            </a:r>
            <a:r>
              <a:rPr lang="ru-RU" sz="2000" dirty="0" err="1">
                <a:solidFill>
                  <a:schemeClr val="tx2"/>
                </a:solidFill>
              </a:rPr>
              <a:t>монстра:количество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хитпойнтов:тип:названия</a:t>
            </a:r>
            <a:r>
              <a:rPr lang="ru-RU" sz="2000" dirty="0">
                <a:solidFill>
                  <a:schemeClr val="tx2"/>
                </a:solidFill>
              </a:rPr>
              <a:t> спец. способностей через запятую", отсортировать строки по </a:t>
            </a:r>
            <a:r>
              <a:rPr lang="ru-RU" sz="2000" dirty="0" err="1">
                <a:solidFill>
                  <a:schemeClr val="tx2"/>
                </a:solidFill>
              </a:rPr>
              <a:t>Name</a:t>
            </a:r>
            <a:r>
              <a:rPr lang="ru-RU" sz="2000" dirty="0">
                <a:solidFill>
                  <a:schemeClr val="tx2"/>
                </a:solidFill>
              </a:rPr>
              <a:t> монстра по алфавиту в обратном порядке и построчно записать в файл result.txt в той же папке, откуда запущена программа.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Пример файла result.txt: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Azer:39:elemental:Heated </a:t>
            </a:r>
            <a:r>
              <a:rPr lang="ru-RU" sz="2000" dirty="0" err="1">
                <a:solidFill>
                  <a:schemeClr val="tx2"/>
                </a:solidFill>
              </a:rPr>
              <a:t>Body,Heated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Weapons,Illumination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/>
                </a:solidFill>
              </a:rPr>
              <a:t>Axe</a:t>
            </a:r>
            <a:r>
              <a:rPr lang="ru-RU" sz="2000" dirty="0">
                <a:solidFill>
                  <a:schemeClr val="tx2"/>
                </a:solidFill>
              </a:rPr>
              <a:t> Beak:19:beast: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/>
                </a:solidFill>
              </a:rPr>
              <a:t>Awakened</a:t>
            </a:r>
            <a:r>
              <a:rPr lang="ru-RU" sz="2000" dirty="0">
                <a:solidFill>
                  <a:schemeClr val="tx2"/>
                </a:solidFill>
              </a:rPr>
              <a:t> Tree:59:plant:False </a:t>
            </a:r>
            <a:r>
              <a:rPr lang="ru-RU" sz="2000" dirty="0" err="1">
                <a:solidFill>
                  <a:schemeClr val="tx2"/>
                </a:solidFill>
              </a:rPr>
              <a:t>Appearance</a:t>
            </a: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Длительность работы всего приложения с момента запуска не должна превышать 8 секунд.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Время должно быть измерено и выводиться в консоль с помощью </a:t>
            </a:r>
            <a:r>
              <a:rPr lang="ru-RU" sz="2000" dirty="0" err="1">
                <a:solidFill>
                  <a:schemeClr val="tx2"/>
                </a:solidFill>
              </a:rPr>
              <a:t>time.Since</a:t>
            </a:r>
            <a:r>
              <a:rPr lang="ru-RU" sz="2000" dirty="0">
                <a:solidFill>
                  <a:schemeClr val="tx2"/>
                </a:solidFill>
              </a:rPr>
              <a:t> в конце работы приложения, например: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/>
                </a:solidFill>
              </a:rPr>
              <a:t>now</a:t>
            </a:r>
            <a:r>
              <a:rPr lang="ru-RU" sz="2000" dirty="0">
                <a:solidFill>
                  <a:schemeClr val="tx2"/>
                </a:solidFill>
              </a:rPr>
              <a:t> := </a:t>
            </a:r>
            <a:r>
              <a:rPr lang="ru-RU" sz="2000" dirty="0" err="1">
                <a:solidFill>
                  <a:schemeClr val="tx2"/>
                </a:solidFill>
              </a:rPr>
              <a:t>time.Now</a:t>
            </a:r>
            <a:r>
              <a:rPr lang="ru-RU" sz="2000" dirty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/>
                </a:solidFill>
              </a:rPr>
              <a:t>...работа...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/>
                </a:solidFill>
              </a:rPr>
              <a:t>fmt.Println</a:t>
            </a:r>
            <a:r>
              <a:rPr lang="ru-RU" sz="2000" dirty="0">
                <a:solidFill>
                  <a:schemeClr val="tx2"/>
                </a:solidFill>
              </a:rPr>
              <a:t>("</a:t>
            </a:r>
            <a:r>
              <a:rPr lang="ru-RU" sz="2000" dirty="0" err="1">
                <a:solidFill>
                  <a:schemeClr val="tx2"/>
                </a:solidFill>
              </a:rPr>
              <a:t>time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elapse</a:t>
            </a:r>
            <a:r>
              <a:rPr lang="ru-RU" sz="2000" dirty="0">
                <a:solidFill>
                  <a:schemeClr val="tx2"/>
                </a:solidFill>
              </a:rPr>
              <a:t>:", </a:t>
            </a:r>
            <a:r>
              <a:rPr lang="ru-RU" sz="2000" dirty="0" err="1">
                <a:solidFill>
                  <a:schemeClr val="tx2"/>
                </a:solidFill>
              </a:rPr>
              <a:t>time.Since</a:t>
            </a:r>
            <a:r>
              <a:rPr lang="ru-RU" sz="2000" dirty="0">
                <a:solidFill>
                  <a:schemeClr val="tx2"/>
                </a:solidFill>
              </a:rPr>
              <a:t>(</a:t>
            </a:r>
            <a:r>
              <a:rPr lang="ru-RU" sz="2000" dirty="0" err="1">
                <a:solidFill>
                  <a:schemeClr val="tx2"/>
                </a:solidFill>
              </a:rPr>
              <a:t>now</a:t>
            </a:r>
            <a:r>
              <a:rPr lang="ru-RU" sz="2000" dirty="0">
                <a:solidFill>
                  <a:schemeClr val="tx2"/>
                </a:solidFill>
              </a:rPr>
              <a:t>))</a:t>
            </a: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https://golang.org/pkg/sync</a:t>
            </a:r>
            <a:r>
              <a:rPr lang="en-US" sz="24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4"/>
              </a:rPr>
              <a:t>https://habr.com/ru/post/490336</a:t>
            </a:r>
            <a:r>
              <a:rPr lang="en-US" sz="24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ru-RU" sz="2400" dirty="0" smtClean="0">
                <a:solidFill>
                  <a:schemeClr val="tx2"/>
                </a:solidFill>
              </a:rPr>
              <a:t> (Анатомия каналов в </a:t>
            </a:r>
            <a:r>
              <a:rPr lang="en-US" sz="2400" dirty="0" smtClean="0">
                <a:solidFill>
                  <a:schemeClr val="tx2"/>
                </a:solidFill>
              </a:rPr>
              <a:t>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hlinkClick r:id="rId5"/>
              </a:rPr>
              <a:t>http://golang-book.ru/</a:t>
            </a:r>
            <a:r>
              <a:rPr lang="ru-RU" sz="2400" dirty="0" smtClean="0">
                <a:solidFill>
                  <a:schemeClr val="tx2"/>
                </a:solidFill>
              </a:rPr>
              <a:t> (</a:t>
            </a:r>
            <a:r>
              <a:rPr lang="ru-RU" sz="2400" dirty="0" err="1" smtClean="0">
                <a:solidFill>
                  <a:schemeClr val="tx2"/>
                </a:solidFill>
              </a:rPr>
              <a:t>Калеб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</a:rPr>
              <a:t>Докси</a:t>
            </a:r>
            <a:r>
              <a:rPr lang="ru-RU" sz="2400" dirty="0" smtClean="0">
                <a:solidFill>
                  <a:schemeClr val="tx2"/>
                </a:solidFill>
              </a:rPr>
              <a:t>, Введение в программирование на </a:t>
            </a:r>
            <a:r>
              <a:rPr lang="en-US" sz="2400" dirty="0" smtClean="0">
                <a:solidFill>
                  <a:schemeClr val="tx2"/>
                </a:solidFill>
              </a:rPr>
              <a:t>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6"/>
              </a:rPr>
              <a:t>https://nuancesprog.ru/p/6940</a:t>
            </a:r>
            <a:r>
              <a:rPr lang="en-US" sz="2400" dirty="0" smtClean="0">
                <a:solidFill>
                  <a:schemeClr val="tx2"/>
                </a:solidFill>
                <a:hlinkClick r:id="rId6"/>
              </a:rPr>
              <a:t>/</a:t>
            </a:r>
            <a:r>
              <a:rPr lang="ru-RU" sz="2400" dirty="0" smtClean="0">
                <a:solidFill>
                  <a:schemeClr val="tx2"/>
                </a:solidFill>
              </a:rPr>
              <a:t> (как работает функция </a:t>
            </a:r>
            <a:r>
              <a:rPr lang="en-US" sz="2400" dirty="0" smtClean="0">
                <a:solidFill>
                  <a:schemeClr val="tx2"/>
                </a:solidFill>
              </a:rPr>
              <a:t>Defer)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tx2"/>
                </a:solidFill>
                <a:hlinkClick r:id="rId7"/>
              </a:rPr>
              <a:t>medium.com/german-gorelkin/race-8936927dba20</a:t>
            </a:r>
            <a:r>
              <a:rPr lang="ru-RU" sz="2400" dirty="0" smtClean="0">
                <a:solidFill>
                  <a:schemeClr val="tx2"/>
                </a:solidFill>
              </a:rPr>
              <a:t> (серия статей о </a:t>
            </a:r>
            <a:r>
              <a:rPr lang="ru-RU" sz="2400" dirty="0" err="1" smtClean="0">
                <a:solidFill>
                  <a:schemeClr val="tx2"/>
                </a:solidFill>
              </a:rPr>
              <a:t>многопоточности</a:t>
            </a:r>
            <a:r>
              <a:rPr lang="ru-RU" sz="2400" dirty="0" smtClean="0">
                <a:solidFill>
                  <a:schemeClr val="tx2"/>
                </a:solidFill>
              </a:rPr>
              <a:t> в </a:t>
            </a:r>
            <a:r>
              <a:rPr lang="en-US" sz="2400" dirty="0" smtClean="0">
                <a:solidFill>
                  <a:schemeClr val="tx2"/>
                </a:solidFill>
              </a:rPr>
              <a:t>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8"/>
              </a:rPr>
              <a:t>https://habr.com/ru/post/338718</a:t>
            </a:r>
            <a:r>
              <a:rPr lang="en-US" sz="2400" dirty="0" smtClean="0">
                <a:solidFill>
                  <a:schemeClr val="tx2"/>
                </a:solidFill>
                <a:hlinkClick r:id="rId8"/>
              </a:rPr>
              <a:t>/</a:t>
            </a:r>
            <a:r>
              <a:rPr lang="ru-RU" sz="2400" dirty="0" smtClean="0">
                <a:solidFill>
                  <a:schemeClr val="tx2"/>
                </a:solidFill>
              </a:rPr>
              <a:t> (Разбираемся с новым </a:t>
            </a:r>
            <a:r>
              <a:rPr lang="en-US" sz="2400" dirty="0" err="1" smtClean="0">
                <a:solidFill>
                  <a:schemeClr val="tx2"/>
                </a:solidFill>
              </a:rPr>
              <a:t>sync.Map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9"/>
              </a:rPr>
              <a:t>https://habr.com/ru/post/271789</a:t>
            </a:r>
            <a:r>
              <a:rPr lang="en-US" sz="2400" dirty="0" smtClean="0">
                <a:solidFill>
                  <a:schemeClr val="tx2"/>
                </a:solidFill>
                <a:hlinkClick r:id="rId9"/>
              </a:rPr>
              <a:t>/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ru-RU" sz="2400" dirty="0" smtClean="0">
                <a:solidFill>
                  <a:schemeClr val="tx2"/>
                </a:solidFill>
              </a:rPr>
              <a:t>Танцы с </a:t>
            </a:r>
            <a:r>
              <a:rPr lang="ru-RU" sz="2400" dirty="0" err="1" smtClean="0">
                <a:solidFill>
                  <a:schemeClr val="tx2"/>
                </a:solidFill>
              </a:rPr>
              <a:t>мьютексами</a:t>
            </a:r>
            <a:r>
              <a:rPr lang="ru-RU" sz="2400" dirty="0" smtClean="0">
                <a:solidFill>
                  <a:schemeClr val="tx2"/>
                </a:solidFill>
              </a:rPr>
              <a:t>)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chemeClr val="tx2"/>
                </a:solidFill>
              </a:rPr>
              <a:t>Горутины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/>
                </a:solidFill>
              </a:rPr>
              <a:t>Горутина</a:t>
            </a:r>
            <a:r>
              <a:rPr lang="ru-RU" sz="2400" dirty="0" smtClean="0">
                <a:solidFill>
                  <a:schemeClr val="tx2"/>
                </a:solidFill>
              </a:rPr>
              <a:t> – легковесный поток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Ключевое слово </a:t>
            </a:r>
            <a:r>
              <a:rPr lang="en-US" sz="2400" dirty="0" smtClean="0">
                <a:solidFill>
                  <a:schemeClr val="tx2"/>
                </a:solidFill>
              </a:rPr>
              <a:t>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Нельзя остановить, поставить на паузу, продолжить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Можно создавать очень много </a:t>
            </a:r>
            <a:r>
              <a:rPr lang="ru-RU" sz="2400" dirty="0" err="1" smtClean="0">
                <a:solidFill>
                  <a:schemeClr val="tx2"/>
                </a:solidFill>
              </a:rPr>
              <a:t>горутин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Планировщик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Work-stealing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</a:rPr>
              <a:t>горутин</a:t>
            </a:r>
            <a:r>
              <a:rPr lang="ru-RU" sz="2400" dirty="0" smtClean="0">
                <a:solidFill>
                  <a:schemeClr val="tx2"/>
                </a:solidFill>
              </a:rPr>
              <a:t> исполняются на </a:t>
            </a:r>
            <a:r>
              <a:rPr lang="en-US" sz="2400" dirty="0" smtClean="0">
                <a:solidFill>
                  <a:schemeClr val="tx2"/>
                </a:solidFill>
              </a:rPr>
              <a:t>N </a:t>
            </a:r>
            <a:r>
              <a:rPr lang="ru-RU" sz="2400" dirty="0" smtClean="0">
                <a:solidFill>
                  <a:schemeClr val="tx2"/>
                </a:solidFill>
              </a:rPr>
              <a:t>потоках ОС на </a:t>
            </a:r>
            <a:r>
              <a:rPr lang="en-US" sz="2400" dirty="0" smtClean="0">
                <a:solidFill>
                  <a:schemeClr val="tx2"/>
                </a:solidFill>
              </a:rPr>
              <a:t>GOMAXPROCS </a:t>
            </a:r>
            <a:r>
              <a:rPr lang="ru-RU" sz="2400" dirty="0" smtClean="0">
                <a:solidFill>
                  <a:schemeClr val="tx2"/>
                </a:solidFill>
              </a:rPr>
              <a:t>процессорах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При создании </a:t>
            </a:r>
            <a:r>
              <a:rPr lang="ru-RU" sz="2400" dirty="0" err="1" smtClean="0">
                <a:solidFill>
                  <a:schemeClr val="tx2"/>
                </a:solidFill>
              </a:rPr>
              <a:t>горутины</a:t>
            </a:r>
            <a:r>
              <a:rPr lang="ru-RU" sz="2400" dirty="0" smtClean="0">
                <a:solidFill>
                  <a:schemeClr val="tx2"/>
                </a:solidFill>
              </a:rPr>
              <a:t> она помещается в очередь одного из процессоров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При завершении </a:t>
            </a:r>
            <a:r>
              <a:rPr lang="ru-RU" sz="2400" dirty="0" err="1" smtClean="0">
                <a:solidFill>
                  <a:schemeClr val="tx2"/>
                </a:solidFill>
              </a:rPr>
              <a:t>горутины</a:t>
            </a:r>
            <a:r>
              <a:rPr lang="ru-RU" sz="2400" dirty="0" smtClean="0">
                <a:solidFill>
                  <a:schemeClr val="tx2"/>
                </a:solidFill>
              </a:rPr>
              <a:t> процессор начинает исполнять следующую из очереди либо крадет половину очереди другого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Планировщик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s://hsto.org/web/110/61c/2bd/11061c2bd7de456cb541048c79e7af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417637"/>
            <a:ext cx="8467056" cy="4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Планировщик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s://habrastorage.org/web/828/543/068/828543068c3043feb786e80452f49d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72" y="1484784"/>
            <a:ext cx="850327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runtime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https://golang.org/pkg/runtime</a:t>
            </a:r>
            <a:r>
              <a:rPr lang="en-US" sz="24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Goshed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GOMAXPROCS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GC()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Goexit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NumGoroutine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66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Пакет </a:t>
            </a:r>
            <a:r>
              <a:rPr lang="en-US" dirty="0" smtClean="0">
                <a:solidFill>
                  <a:schemeClr val="tx2"/>
                </a:solidFill>
              </a:rPr>
              <a:t>sync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WaitGroup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Mutex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</a:rPr>
              <a:t>RWMutex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ync.atomic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sync.WaitGroup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</a:t>
            </a:r>
            <a:r>
              <a:rPr lang="en-US" sz="2400" dirty="0" err="1" smtClean="0">
                <a:solidFill>
                  <a:schemeClr val="tx2"/>
                </a:solidFill>
              </a:rPr>
              <a:t>ar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wg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sync.WaitGroup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w</a:t>
            </a:r>
            <a:r>
              <a:rPr lang="en-US" sz="2400" dirty="0" err="1" smtClean="0">
                <a:solidFill>
                  <a:schemeClr val="tx2"/>
                </a:solidFill>
              </a:rPr>
              <a:t>g.Add</a:t>
            </a:r>
            <a:r>
              <a:rPr lang="en-US" sz="2400" dirty="0" smtClean="0">
                <a:solidFill>
                  <a:schemeClr val="tx2"/>
                </a:solidFill>
              </a:rPr>
              <a:t>(count)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w</a:t>
            </a:r>
            <a:r>
              <a:rPr lang="en-US" sz="2400" dirty="0" err="1" smtClean="0">
                <a:solidFill>
                  <a:schemeClr val="tx2"/>
                </a:solidFill>
              </a:rPr>
              <a:t>g.Done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w</a:t>
            </a:r>
            <a:r>
              <a:rPr lang="en-US" sz="2400" dirty="0" err="1" smtClean="0">
                <a:solidFill>
                  <a:schemeClr val="tx2"/>
                </a:solidFill>
              </a:rPr>
              <a:t>g.Wait</a:t>
            </a:r>
            <a:r>
              <a:rPr lang="en-US" sz="2400" dirty="0" smtClean="0">
                <a:solidFill>
                  <a:schemeClr val="tx2"/>
                </a:solidFill>
              </a:rPr>
              <a:t>()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Не делать </a:t>
            </a:r>
            <a:r>
              <a:rPr lang="en-US" sz="2400" dirty="0" smtClean="0">
                <a:solidFill>
                  <a:schemeClr val="tx2"/>
                </a:solidFill>
              </a:rPr>
              <a:t>Add</a:t>
            </a:r>
            <a:r>
              <a:rPr lang="ru-RU" sz="2400" dirty="0" smtClean="0">
                <a:solidFill>
                  <a:schemeClr val="tx2"/>
                </a:solidFill>
              </a:rPr>
              <a:t> внутри запускаемой </a:t>
            </a:r>
            <a:r>
              <a:rPr lang="ru-RU" sz="2400" dirty="0" err="1" smtClean="0">
                <a:solidFill>
                  <a:schemeClr val="tx2"/>
                </a:solidFill>
              </a:rPr>
              <a:t>горутины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числом «Пи» (широкоэкранный формат)</Template>
  <TotalTime>901</TotalTime>
  <Words>664</Words>
  <Application>Microsoft Office PowerPoint</Application>
  <PresentationFormat>Произвольный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Arial</vt:lpstr>
      <vt:lpstr>Euphemia</vt:lpstr>
      <vt:lpstr>Математика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User1</cp:lastModifiedBy>
  <cp:revision>122</cp:revision>
  <dcterms:created xsi:type="dcterms:W3CDTF">2021-01-22T19:32:47Z</dcterms:created>
  <dcterms:modified xsi:type="dcterms:W3CDTF">2021-01-30T06:32:17Z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