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30"/>
  </p:notesMasterIdLst>
  <p:sldIdLst>
    <p:sldId id="272" r:id="rId2"/>
    <p:sldId id="413" r:id="rId3"/>
    <p:sldId id="352" r:id="rId4"/>
    <p:sldId id="353" r:id="rId5"/>
    <p:sldId id="419" r:id="rId6"/>
    <p:sldId id="371" r:id="rId7"/>
    <p:sldId id="372" r:id="rId8"/>
    <p:sldId id="502" r:id="rId9"/>
    <p:sldId id="505" r:id="rId10"/>
    <p:sldId id="420" r:id="rId11"/>
    <p:sldId id="506" r:id="rId12"/>
    <p:sldId id="514" r:id="rId13"/>
    <p:sldId id="485" r:id="rId14"/>
    <p:sldId id="522" r:id="rId15"/>
    <p:sldId id="523" r:id="rId16"/>
    <p:sldId id="486" r:id="rId17"/>
    <p:sldId id="516" r:id="rId18"/>
    <p:sldId id="521" r:id="rId19"/>
    <p:sldId id="509" r:id="rId20"/>
    <p:sldId id="511" r:id="rId21"/>
    <p:sldId id="512" r:id="rId22"/>
    <p:sldId id="507" r:id="rId23"/>
    <p:sldId id="513" r:id="rId24"/>
    <p:sldId id="515" r:id="rId25"/>
    <p:sldId id="518" r:id="rId26"/>
    <p:sldId id="517" r:id="rId27"/>
    <p:sldId id="519" r:id="rId28"/>
    <p:sldId id="520" r:id="rId2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01"/>
    <a:srgbClr val="005AB3"/>
    <a:srgbClr val="004080"/>
    <a:srgbClr val="808080"/>
    <a:srgbClr val="66CCFF"/>
    <a:srgbClr val="CCCC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84034" autoAdjust="0"/>
  </p:normalViewPr>
  <p:slideViewPr>
    <p:cSldViewPr>
      <p:cViewPr varScale="1">
        <p:scale>
          <a:sx n="131" d="100"/>
          <a:sy n="131" d="100"/>
        </p:scale>
        <p:origin x="90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34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</a:defRPr>
            </a:lvl1pPr>
          </a:lstStyle>
          <a:p>
            <a:fld id="{12B0CF90-0E48-469A-BE1D-D3B3FC73F61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6697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0D5345A-5AAD-43CD-A074-41FDEADFC5AB}" type="slidenum">
              <a:rPr lang="en-US" altLang="ko-KR">
                <a:latin typeface="Times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1800" smtClean="0">
              <a:latin typeface="Arial" panose="020B060402020202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502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66800" y="2481263"/>
            <a:ext cx="8077200" cy="18573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anose="05000000000000000000" pitchFamily="2" charset="2"/>
              <a:buChar char="§"/>
              <a:defRPr/>
            </a:pPr>
            <a:endParaRPr lang="en-US" altLang="ko-KR" smtClean="0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 bwMode="auto"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그림 4" descr="inche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715000"/>
            <a:ext cx="11318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70104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-65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altLang="ko-KR"/>
              <a:t> </a:t>
            </a:r>
            <a:fld id="{4713A2B4-5D5F-4A66-A3C5-46C1F1C5813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188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23B1D935-1DB5-49E0-82B7-1CDE451DBEE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475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01638"/>
            <a:ext cx="2133600" cy="51990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1638"/>
            <a:ext cx="6248400" cy="51990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E9A1A874-96FC-4760-90C1-AC4816D2003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92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inche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715000"/>
            <a:ext cx="11318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altLang="ko-KR"/>
              <a:t> </a:t>
            </a:r>
            <a:fld id="{978D8FE9-C6B4-485D-8C4A-C84573A85B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396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BBCB2FB3-9838-496A-9129-246092C165F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454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6F71D2D9-4E56-4D13-8B0E-A7D7993C39B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699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FDAD328F-3937-4435-84EC-1AC1038A124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95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640843FF-408D-4112-86A2-960C448E8C1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126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8201AD68-D791-4C0C-B21C-FBCF807EA54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842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04362DC1-1139-4DE0-9F58-6B0AF944EB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478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AD82B8D2-4F77-423D-BE78-868929DCBC6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592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401638"/>
            <a:ext cx="83439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3439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 bwMode="auto"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 bwMode="auto">
          <a:xfrm flipV="1">
            <a:off x="457200" y="1265238"/>
            <a:ext cx="8686800" cy="12700"/>
          </a:xfrm>
          <a:prstGeom prst="line">
            <a:avLst/>
          </a:prstGeom>
          <a:noFill/>
          <a:ln w="38100">
            <a:solidFill>
              <a:srgbClr val="FFB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7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10300"/>
            <a:ext cx="1993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i="1"/>
            </a:lvl1pPr>
          </a:lstStyle>
          <a:p>
            <a:r>
              <a:rPr lang="en-US" altLang="ko-KR"/>
              <a:t>Slide </a:t>
            </a:r>
            <a:fld id="{EB8FF482-F141-4B55-A7B9-590435D102B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pitchFamily="-65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4080"/>
        </a:buClr>
        <a:buSzPct val="65000"/>
        <a:buFont typeface="Wingdings" panose="05000000000000000000" pitchFamily="2" charset="2"/>
        <a:buChar char="n"/>
        <a:defRPr sz="3200" b="1">
          <a:solidFill>
            <a:schemeClr val="tx1"/>
          </a:solidFill>
          <a:latin typeface="+mn-lt"/>
          <a:ea typeface="ＭＳ Ｐゴシック" pitchFamily="-65" charset="-128"/>
          <a:cs typeface="ＭＳ Ｐゴシック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SzPct val="65000"/>
        <a:buChar char="—"/>
        <a:defRPr sz="1600">
          <a:solidFill>
            <a:schemeClr val="tx1"/>
          </a:solidFill>
          <a:latin typeface="+mn-lt"/>
          <a:ea typeface="ＭＳ Ｐゴシック" pitchFamily="-65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Char char="»"/>
        <a:defRPr sz="1400">
          <a:solidFill>
            <a:schemeClr val="tx1"/>
          </a:solidFill>
          <a:latin typeface="+mn-lt"/>
          <a:ea typeface="ＭＳ Ｐゴシック" pitchFamily="-65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kr.mathworks.com/help/matlab/ref/co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2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004080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SzPct val="6500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/>
              <a:t>Slide </a:t>
            </a:r>
            <a:fld id="{CF11C8B8-1724-4BEF-906C-8EA48E94F6E6}" type="slidenum">
              <a:rPr lang="en-US" altLang="ko-KR" sz="20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ko-KR" sz="2000" b="0"/>
          </a:p>
        </p:txBody>
      </p:sp>
      <p:sp>
        <p:nvSpPr>
          <p:cNvPr id="6147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066800" y="1295400"/>
            <a:ext cx="7010400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pitchFamily="34" charset="-128"/>
              </a:rPr>
              <a:t>시뮬레이션 기초 및 실습</a:t>
            </a:r>
            <a:endParaRPr lang="ko-KR" altLang="ko-KR" dirty="0" smtClean="0">
              <a:ea typeface="ＭＳ Ｐゴシック" pitchFamily="34" charset="-128"/>
            </a:endParaRPr>
          </a:p>
        </p:txBody>
      </p:sp>
      <p:sp>
        <p:nvSpPr>
          <p:cNvPr id="6148" name="Rectangle 3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mtClean="0">
                <a:ea typeface="ＭＳ Ｐゴシック" pitchFamily="34" charset="-128"/>
              </a:rPr>
              <a:t>Prof. Jibum Kim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 smtClean="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smtClean="0">
                <a:ea typeface="굴림" panose="020B0600000101010101" pitchFamily="50" charset="-127"/>
              </a:rPr>
              <a:t>Department of Computer Science &amp; Engineering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smtClean="0">
                <a:ea typeface="굴림" panose="020B0600000101010101" pitchFamily="50" charset="-127"/>
              </a:rPr>
              <a:t> Incheon National University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변수 </a:t>
            </a:r>
            <a:r>
              <a:rPr lang="en-US" altLang="ko-KR" sz="2800" dirty="0" smtClean="0"/>
              <a:t>(variable) </a:t>
            </a:r>
            <a:r>
              <a:rPr lang="ko-KR" altLang="en-US" sz="2800" dirty="0" smtClean="0"/>
              <a:t>생성  </a:t>
            </a:r>
            <a:r>
              <a:rPr lang="ko-KR" altLang="en-US" sz="2800" dirty="0" smtClean="0"/>
              <a:t>및 </a:t>
            </a:r>
            <a:r>
              <a:rPr lang="ko-KR" altLang="en-US" sz="2800" dirty="0" smtClean="0"/>
              <a:t>할당 </a:t>
            </a:r>
            <a:r>
              <a:rPr lang="en-US" altLang="ko-KR" sz="2800" dirty="0" smtClean="0"/>
              <a:t>(allocation)</a:t>
            </a:r>
            <a:endParaRPr lang="en-US" altLang="ko-KR" sz="2800" dirty="0" smtClean="0"/>
          </a:p>
          <a:p>
            <a:r>
              <a:rPr lang="ko-KR" altLang="en-US" sz="2800" dirty="0" smtClean="0"/>
              <a:t>할당 </a:t>
            </a:r>
            <a:r>
              <a:rPr lang="ko-KR" altLang="en-US" sz="2800" dirty="0" smtClean="0"/>
              <a:t>연산자</a:t>
            </a:r>
            <a:r>
              <a:rPr lang="en-US" altLang="ko-KR" sz="2800" dirty="0" smtClean="0"/>
              <a:t>:</a:t>
            </a:r>
            <a:r>
              <a:rPr lang="en-US" altLang="ko-KR" sz="2800" dirty="0" smtClean="0">
                <a:solidFill>
                  <a:srgbClr val="FF0000"/>
                </a:solidFill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</a:rPr>
              <a:t>=</a:t>
            </a:r>
          </a:p>
          <a:p>
            <a:r>
              <a:rPr lang="en-US" altLang="ko-KR" sz="2800" dirty="0" smtClean="0"/>
              <a:t>&gt;&gt; a=2*4.5</a:t>
            </a:r>
          </a:p>
          <a:p>
            <a:r>
              <a:rPr lang="ko-KR" altLang="en-US" sz="2800" dirty="0" smtClean="0">
                <a:solidFill>
                  <a:srgbClr val="FF0000"/>
                </a:solidFill>
              </a:rPr>
              <a:t>우변의 연산이 먼저 수행</a:t>
            </a:r>
            <a:r>
              <a:rPr lang="ko-KR" altLang="en-US" sz="2800" dirty="0" smtClean="0"/>
              <a:t>되고 변수에 연산 수행 결과값이 </a:t>
            </a:r>
            <a:r>
              <a:rPr lang="ko-KR" altLang="en-US" sz="2800" dirty="0" smtClean="0">
                <a:solidFill>
                  <a:srgbClr val="FF0000"/>
                </a:solidFill>
              </a:rPr>
              <a:t>왼쪽 변수에 할당 </a:t>
            </a:r>
            <a:r>
              <a:rPr lang="ko-KR" altLang="en-US" sz="2800" dirty="0" smtClean="0"/>
              <a:t>된다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0882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724400"/>
          </a:xfrm>
        </p:spPr>
        <p:txBody>
          <a:bodyPr/>
          <a:lstStyle/>
          <a:p>
            <a:r>
              <a:rPr lang="ko-KR" altLang="en-US" dirty="0" smtClean="0"/>
              <a:t>할당의 예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Q) </a:t>
            </a:r>
            <a:r>
              <a:rPr lang="ko-KR" altLang="en-US" dirty="0" smtClean="0"/>
              <a:t>위의 </a:t>
            </a:r>
            <a:r>
              <a:rPr lang="en-US" altLang="ko-KR" dirty="0" smtClean="0"/>
              <a:t>3 statements</a:t>
            </a:r>
            <a:r>
              <a:rPr lang="ko-KR" altLang="en-US" dirty="0" smtClean="0"/>
              <a:t>의 순서를 바꿀 수 있나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No! </a:t>
            </a:r>
            <a:r>
              <a:rPr lang="ko-KR" altLang="en-US" dirty="0" smtClean="0"/>
              <a:t>할당 식의 우변의 변수는 무조건 초기화 되어야 한다 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11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515209"/>
              </p:ext>
            </p:extLst>
          </p:nvPr>
        </p:nvGraphicFramePr>
        <p:xfrm>
          <a:off x="1066800" y="2286000"/>
          <a:ext cx="25146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293262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x=2*3.14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y=1+x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z=4^2-cos(y)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486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710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Matlab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코드는 위에서 부터 순차적으로 실행된다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2733675"/>
            <a:ext cx="28003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24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481427"/>
              </p:ext>
            </p:extLst>
          </p:nvPr>
        </p:nvGraphicFramePr>
        <p:xfrm>
          <a:off x="533400" y="2362200"/>
          <a:ext cx="83439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연산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Matlab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형태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 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en-US" altLang="ko-KR" baseline="0" dirty="0" smtClean="0"/>
                        <a:t> a=4, b=3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덧셈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a+b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4+3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뺄셈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a-b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4-3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곱셈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a*b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4*3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나눗셈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a/b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4/3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승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^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a^b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4^3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0927588-5291-4D11-B563-41905E05F84C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3400" y="1447800"/>
            <a:ext cx="83439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4080"/>
              </a:buClr>
              <a:buSzPct val="6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charset="-128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—"/>
              <a:defRPr sz="16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ko-KR" altLang="en-US" sz="2400" kern="0" dirty="0" smtClean="0"/>
              <a:t>산술 연산자 </a:t>
            </a:r>
            <a:endParaRPr lang="en-US" altLang="ko-KR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2773260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r>
              <a:rPr lang="en-US" altLang="ko-KR" dirty="0" smtClean="0"/>
              <a:t>&gt;&gt; 5+2</a:t>
            </a:r>
            <a:endParaRPr lang="en-US" altLang="ko-KR" dirty="0"/>
          </a:p>
          <a:p>
            <a:r>
              <a:rPr lang="en-US" altLang="ko-KR" dirty="0" smtClean="0"/>
              <a:t>&gt;&gt; 5*2</a:t>
            </a:r>
            <a:endParaRPr lang="en-US" altLang="ko-KR" dirty="0"/>
          </a:p>
          <a:p>
            <a:r>
              <a:rPr lang="en-US" altLang="ko-KR" dirty="0" smtClean="0"/>
              <a:t>&gt;&gt; 3+2</a:t>
            </a:r>
            <a:r>
              <a:rPr lang="en-US" altLang="ko-KR" dirty="0"/>
              <a:t>*(4+3)</a:t>
            </a:r>
          </a:p>
          <a:p>
            <a:r>
              <a:rPr lang="en-US" altLang="ko-KR" dirty="0" smtClean="0"/>
              <a:t>&gt;&gt; 3.6^2</a:t>
            </a:r>
            <a:endParaRPr lang="en-US" altLang="ko-KR" dirty="0"/>
          </a:p>
          <a:p>
            <a:r>
              <a:rPr lang="en-US" altLang="ko-KR" dirty="0" smtClean="0"/>
              <a:t>&gt;&gt; </a:t>
            </a:r>
            <a:r>
              <a:rPr lang="en-US" altLang="ko-KR" dirty="0"/>
              <a:t>1+2^(-1)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443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610600" cy="4152900"/>
              </a:xfrm>
            </p:spPr>
            <p:txBody>
              <a:bodyPr/>
              <a:lstStyle/>
              <a:p>
                <a:r>
                  <a:rPr lang="en-US" altLang="ko-KR" sz="2800" dirty="0" err="1" smtClean="0"/>
                  <a:t>Matlab</a:t>
                </a:r>
                <a:r>
                  <a:rPr lang="ko-KR" altLang="en-US" sz="2800" dirty="0" smtClean="0"/>
                  <a:t>도 다른 프로그래밍 언어처럼 수식 </a:t>
                </a:r>
                <a:r>
                  <a:rPr lang="ko-KR" altLang="en-US" sz="2800" dirty="0" err="1" smtClean="0"/>
                  <a:t>연산시</a:t>
                </a:r>
                <a:r>
                  <a:rPr lang="ko-KR" altLang="en-US" sz="2800" dirty="0" smtClean="0"/>
                  <a:t> 괄호 </a:t>
                </a:r>
                <a:r>
                  <a:rPr lang="en-US" altLang="ko-KR" sz="2800" dirty="0" smtClean="0"/>
                  <a:t>( ) </a:t>
                </a:r>
                <a:r>
                  <a:rPr lang="ko-KR" altLang="en-US" sz="2800" dirty="0" smtClean="0"/>
                  <a:t>부터 연산을 한다</a:t>
                </a:r>
                <a:endParaRPr lang="en-US" altLang="ko-KR" sz="2800" dirty="0" smtClean="0"/>
              </a:p>
              <a:p>
                <a:pPr marL="0" indent="0">
                  <a:buNone/>
                </a:pPr>
                <a:r>
                  <a:rPr lang="en-US" altLang="ko-KR" sz="2800" dirty="0" smtClean="0"/>
                  <a:t>&gt;&gt; 4*(2+3)</a:t>
                </a:r>
              </a:p>
              <a:p>
                <a:pPr marL="0" indent="0">
                  <a:buNone/>
                </a:pPr>
                <a:r>
                  <a:rPr lang="en-US" altLang="ko-KR" sz="2800" dirty="0" err="1" smtClean="0"/>
                  <a:t>Matlab</a:t>
                </a:r>
                <a:r>
                  <a:rPr lang="ko-KR" altLang="en-US" sz="2800" dirty="0" smtClean="0"/>
                  <a:t>의 </a:t>
                </a:r>
                <a:r>
                  <a:rPr lang="ko-KR" altLang="en-US" sz="2800" dirty="0" err="1" smtClean="0"/>
                  <a:t>명령창을</a:t>
                </a:r>
                <a:r>
                  <a:rPr lang="ko-KR" altLang="en-US" sz="2800" dirty="0" smtClean="0"/>
                  <a:t> </a:t>
                </a:r>
                <a:r>
                  <a:rPr lang="ko-KR" altLang="en-US" sz="2800" dirty="0" smtClean="0"/>
                  <a:t>이용하여 </a:t>
                </a:r>
                <a:r>
                  <a:rPr lang="ko-KR" altLang="en-US" sz="2800" dirty="0" smtClean="0"/>
                  <a:t>다음 식을 계산해 보자 </a:t>
                </a:r>
                <a:endParaRPr lang="en-US" altLang="ko-KR" sz="2800" dirty="0" smtClean="0"/>
              </a:p>
              <a:p>
                <a:pPr marL="0" indent="0">
                  <a:buNone/>
                </a:pPr>
                <a:r>
                  <a:rPr lang="en-US" altLang="ko-KR" sz="2800" dirty="0" smtClean="0"/>
                  <a:t>&gt;&gt;</a:t>
                </a:r>
                <a14:m>
                  <m:oMath xmlns:m="http://schemas.openxmlformats.org/officeDocument/2006/math"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𝟖</m:t>
                    </m:r>
                    <m:d>
                      <m:dPr>
                        <m:ctrlP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𝟒𝟖</m:t>
                            </m:r>
                          </m:e>
                          <m:sup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𝟐𝟕</m:t>
                        </m:r>
                      </m:e>
                      <m:sup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𝟐𝟖</m:t>
                        </m:r>
                      </m:sup>
                    </m:sSup>
                  </m:oMath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610600" cy="4152900"/>
              </a:xfrm>
              <a:blipFill>
                <a:blip r:embed="rId2"/>
                <a:stretch>
                  <a:fillRect l="-1487" t="-1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0927588-5291-4D11-B563-41905E05F84C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0507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cos : </a:t>
            </a:r>
            <a:r>
              <a:rPr lang="en-US" altLang="ko-KR" sz="2000" dirty="0" err="1" smtClean="0"/>
              <a:t>Matlab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built-in </a:t>
            </a:r>
            <a:r>
              <a:rPr lang="ko-KR" altLang="en-US" sz="2000" dirty="0" smtClean="0"/>
              <a:t>함수 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>
                <a:hlinkClick r:id="rId2"/>
              </a:rPr>
              <a:t>https://</a:t>
            </a:r>
            <a:r>
              <a:rPr lang="en-US" altLang="ko-KR" sz="2000" dirty="0" smtClean="0">
                <a:hlinkClick r:id="rId2"/>
              </a:rPr>
              <a:t>kr.mathworks.com/help/matlab/ref/cos.html</a:t>
            </a:r>
            <a:endParaRPr lang="en-US" altLang="ko-KR" sz="2000" dirty="0" smtClean="0"/>
          </a:p>
          <a:p>
            <a:r>
              <a:rPr lang="en-US" altLang="ko-KR" sz="2000" dirty="0" err="1" smtClean="0"/>
              <a:t>Matlab</a:t>
            </a:r>
            <a:r>
              <a:rPr lang="ko-KR" altLang="en-US" sz="2000" dirty="0" smtClean="0"/>
              <a:t>에는 수많은 </a:t>
            </a:r>
            <a:r>
              <a:rPr lang="en-US" altLang="ko-KR" sz="2000" dirty="0" smtClean="0"/>
              <a:t>built-in </a:t>
            </a:r>
            <a:r>
              <a:rPr lang="ko-KR" altLang="en-US" sz="2000" dirty="0" smtClean="0"/>
              <a:t>함수가 있다 </a:t>
            </a:r>
            <a:endParaRPr lang="en-US" altLang="ko-KR" sz="2000" dirty="0" smtClean="0"/>
          </a:p>
          <a:p>
            <a:r>
              <a:rPr lang="ko-KR" altLang="en-US" sz="2000" dirty="0" smtClean="0"/>
              <a:t>제곱근을 나타내는 함수 </a:t>
            </a:r>
            <a:r>
              <a:rPr lang="en-US" altLang="ko-KR" sz="2000" dirty="0" smtClean="0"/>
              <a:t>‘</a:t>
            </a:r>
            <a:r>
              <a:rPr lang="en-US" altLang="ko-KR" sz="2000" dirty="0" err="1" smtClean="0"/>
              <a:t>sqrt</a:t>
            </a:r>
            <a:r>
              <a:rPr lang="en-US" altLang="ko-KR" sz="2000" dirty="0" smtClean="0"/>
              <a:t>’ </a:t>
            </a:r>
            <a:r>
              <a:rPr lang="ko-KR" altLang="en-US" sz="2000" dirty="0" smtClean="0"/>
              <a:t>를 검색해 보고 사용법을 보자 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16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439365"/>
              </p:ext>
            </p:extLst>
          </p:nvPr>
        </p:nvGraphicFramePr>
        <p:xfrm>
          <a:off x="1066800" y="1905000"/>
          <a:ext cx="25146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293262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x=2*3.14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y=1+x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z=4-cos(y)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486828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59" y="4835457"/>
            <a:ext cx="7867650" cy="76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9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간단하게 </a:t>
            </a:r>
            <a:r>
              <a:rPr lang="ko-KR" altLang="en-US" dirty="0" err="1" smtClean="0"/>
              <a:t>명령창에서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검색하고자할</a:t>
            </a:r>
            <a:r>
              <a:rPr lang="ko-KR" altLang="en-US" dirty="0" smtClean="0"/>
              <a:t> 때에는 </a:t>
            </a:r>
            <a:r>
              <a:rPr lang="en-US" altLang="ko-KR" dirty="0" smtClean="0"/>
              <a:t>‘help’ </a:t>
            </a:r>
            <a:r>
              <a:rPr lang="ko-KR" altLang="en-US" dirty="0" smtClean="0"/>
              <a:t>를 이용해도 된다</a:t>
            </a:r>
            <a:endParaRPr lang="en-US" altLang="ko-KR" dirty="0" smtClean="0"/>
          </a:p>
          <a:p>
            <a:r>
              <a:rPr lang="en-US" altLang="ko-KR" dirty="0" smtClean="0"/>
              <a:t>&gt;&gt;help </a:t>
            </a:r>
            <a:r>
              <a:rPr lang="en-US" altLang="ko-KR" dirty="0" err="1" smtClean="0"/>
              <a:t>sqrt</a:t>
            </a:r>
            <a:endParaRPr lang="en-US" altLang="ko-KR" dirty="0" smtClean="0"/>
          </a:p>
          <a:p>
            <a:r>
              <a:rPr lang="en-US" altLang="ko-KR" dirty="0" smtClean="0"/>
              <a:t>&gt;&gt;</a:t>
            </a:r>
            <a:r>
              <a:rPr lang="en-US" altLang="ko-KR" dirty="0" err="1" smtClean="0"/>
              <a:t>sqrt</a:t>
            </a:r>
            <a:r>
              <a:rPr lang="en-US" altLang="ko-KR" dirty="0" smtClean="0"/>
              <a:t>(16)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9247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err="1" smtClean="0"/>
              <a:t>Matlab</a:t>
            </a:r>
            <a:r>
              <a:rPr lang="ko-KR" altLang="en-US" sz="2800" dirty="0" smtClean="0"/>
              <a:t>의 </a:t>
            </a:r>
            <a:r>
              <a:rPr lang="en-US" altLang="ko-KR" sz="2800" dirty="0" smtClean="0"/>
              <a:t>script (</a:t>
            </a:r>
            <a:r>
              <a:rPr lang="ko-KR" altLang="en-US" sz="2800" dirty="0" smtClean="0"/>
              <a:t>스크립트</a:t>
            </a:r>
            <a:r>
              <a:rPr lang="en-US" altLang="ko-KR" sz="2800" dirty="0" smtClean="0"/>
              <a:t>, program)</a:t>
            </a:r>
          </a:p>
          <a:p>
            <a:r>
              <a:rPr lang="en-US" altLang="ko-KR" sz="2800" dirty="0" smtClean="0">
                <a:solidFill>
                  <a:srgbClr val="FF0000"/>
                </a:solidFill>
              </a:rPr>
              <a:t>A sequence of statements saved in an m-file</a:t>
            </a:r>
          </a:p>
          <a:p>
            <a:r>
              <a:rPr lang="ko-KR" altLang="en-US" sz="2800" dirty="0" smtClean="0"/>
              <a:t>간단한 계산은 </a:t>
            </a:r>
            <a:r>
              <a:rPr lang="en-US" altLang="ko-KR" sz="2800" dirty="0" err="1" smtClean="0"/>
              <a:t>Matlab</a:t>
            </a:r>
            <a:r>
              <a:rPr lang="ko-KR" altLang="en-US" sz="2800" dirty="0" smtClean="0"/>
              <a:t>의 </a:t>
            </a:r>
            <a:r>
              <a:rPr lang="ko-KR" altLang="en-US" sz="2800" dirty="0" err="1" smtClean="0"/>
              <a:t>명령창으로</a:t>
            </a:r>
            <a:r>
              <a:rPr lang="ko-KR" altLang="en-US" sz="2800" dirty="0" smtClean="0"/>
              <a:t> 충분하지만</a:t>
            </a:r>
            <a:endParaRPr lang="en-US" altLang="ko-KR" sz="2800" dirty="0" smtClean="0"/>
          </a:p>
          <a:p>
            <a:r>
              <a:rPr lang="ko-KR" altLang="en-US" sz="2800" dirty="0" smtClean="0"/>
              <a:t>긴 </a:t>
            </a:r>
            <a:r>
              <a:rPr lang="ko-KR" altLang="en-US" sz="2800" dirty="0"/>
              <a:t>코드를 </a:t>
            </a:r>
            <a:r>
              <a:rPr lang="ko-KR" altLang="en-US" sz="2800" dirty="0" smtClean="0"/>
              <a:t>작성 시</a:t>
            </a:r>
            <a:r>
              <a:rPr lang="ko-KR" altLang="en-US" sz="2800" dirty="0" smtClean="0"/>
              <a:t>에는 </a:t>
            </a:r>
            <a:r>
              <a:rPr lang="en-US" altLang="ko-KR" sz="2800" dirty="0" err="1"/>
              <a:t>Matlab</a:t>
            </a:r>
            <a:r>
              <a:rPr lang="ko-KR" altLang="en-US" sz="2800" dirty="0"/>
              <a:t>의 </a:t>
            </a:r>
            <a:r>
              <a:rPr lang="ko-KR" altLang="en-US" sz="2800" dirty="0" smtClean="0"/>
              <a:t>스크립트를 </a:t>
            </a:r>
            <a:r>
              <a:rPr lang="ko-KR" altLang="en-US" sz="2800" dirty="0" smtClean="0"/>
              <a:t>이용하여 코딩할 수 </a:t>
            </a:r>
            <a:r>
              <a:rPr lang="ko-KR" altLang="en-US" sz="2800" dirty="0" smtClean="0"/>
              <a:t>있다</a:t>
            </a:r>
            <a:endParaRPr lang="en-US" altLang="ko-KR" sz="2800" dirty="0" smtClean="0"/>
          </a:p>
          <a:p>
            <a:r>
              <a:rPr lang="en-US" altLang="ko-KR" sz="2800" dirty="0" err="1" smtClean="0"/>
              <a:t>Matlab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스크립트의 </a:t>
            </a:r>
            <a:r>
              <a:rPr lang="ko-KR" altLang="en-US" sz="2800" dirty="0" err="1" smtClean="0"/>
              <a:t>확장자는</a:t>
            </a:r>
            <a:r>
              <a:rPr lang="ko-KR" altLang="en-US" sz="2800" dirty="0" smtClean="0"/>
              <a:t> </a:t>
            </a:r>
            <a:r>
              <a:rPr lang="en-US" altLang="ko-KR" sz="2800" dirty="0" smtClean="0">
                <a:solidFill>
                  <a:srgbClr val="FF0000"/>
                </a:solidFill>
              </a:rPr>
              <a:t>.m </a:t>
            </a:r>
            <a:r>
              <a:rPr lang="ko-KR" altLang="en-US" sz="2800" dirty="0" smtClean="0"/>
              <a:t>이다 </a:t>
            </a:r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424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447800"/>
            <a:ext cx="8610600" cy="4152900"/>
          </a:xfrm>
        </p:spPr>
        <p:txBody>
          <a:bodyPr/>
          <a:lstStyle/>
          <a:p>
            <a:r>
              <a:rPr lang="en-US" altLang="ko-KR" sz="2800" dirty="0" err="1" smtClean="0">
                <a:solidFill>
                  <a:srgbClr val="FF0000"/>
                </a:solidFill>
              </a:rPr>
              <a:t>Matlab</a:t>
            </a:r>
            <a:r>
              <a:rPr lang="ko-KR" altLang="en-US" sz="2800" dirty="0" smtClean="0">
                <a:solidFill>
                  <a:srgbClr val="FF0000"/>
                </a:solidFill>
              </a:rPr>
              <a:t>의 스크립트를 이용해 코딩하기</a:t>
            </a:r>
            <a:endParaRPr lang="en-US" altLang="ko-KR" sz="2800" dirty="0" smtClean="0">
              <a:solidFill>
                <a:srgbClr val="FF0000"/>
              </a:solidFill>
            </a:endParaRPr>
          </a:p>
          <a:p>
            <a:r>
              <a:rPr lang="en-US" altLang="ko-KR" sz="2800" dirty="0" smtClean="0"/>
              <a:t>           </a:t>
            </a:r>
            <a:r>
              <a:rPr lang="ko-KR" altLang="en-US" sz="2800" dirty="0" smtClean="0"/>
              <a:t>클릭</a:t>
            </a:r>
            <a:endParaRPr lang="en-US" altLang="ko-KR" sz="2800" dirty="0" smtClean="0"/>
          </a:p>
          <a:p>
            <a:r>
              <a:rPr lang="ko-KR" altLang="en-US" sz="2800" dirty="0" smtClean="0"/>
              <a:t>코드 적음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코드 작성 완료 후</a:t>
            </a:r>
            <a:endParaRPr lang="en-US" altLang="ko-KR" sz="2800" dirty="0" smtClean="0"/>
          </a:p>
          <a:p>
            <a:r>
              <a:rPr lang="ko-KR" altLang="en-US" sz="2800" dirty="0" smtClean="0"/>
              <a:t>실행은                 위 메뉴의 초록색 실행 버튼 클릭 </a:t>
            </a:r>
            <a:endParaRPr lang="en-US" altLang="ko-KR" sz="2800" dirty="0" smtClean="0"/>
          </a:p>
          <a:p>
            <a:r>
              <a:rPr lang="ko-KR" altLang="en-US" sz="2800" dirty="0" smtClean="0"/>
              <a:t>코드 실행 결과는 </a:t>
            </a:r>
            <a:r>
              <a:rPr lang="ko-KR" altLang="en-US" sz="2800" dirty="0" err="1" smtClean="0"/>
              <a:t>명령창</a:t>
            </a:r>
            <a:r>
              <a:rPr lang="ko-KR" altLang="en-US" sz="2800" dirty="0" smtClean="0"/>
              <a:t> 에서 확인   </a:t>
            </a:r>
            <a:endParaRPr lang="en-US" altLang="ko-KR" sz="2800" dirty="0" smtClean="0"/>
          </a:p>
          <a:p>
            <a:r>
              <a:rPr lang="ko-KR" altLang="en-US" sz="2800" dirty="0"/>
              <a:t>스크립트 </a:t>
            </a:r>
            <a:r>
              <a:rPr lang="en-US" altLang="ko-KR" sz="2800" dirty="0"/>
              <a:t>(</a:t>
            </a:r>
            <a:r>
              <a:rPr lang="ko-KR" altLang="en-US" sz="2800" dirty="0"/>
              <a:t>편집기</a:t>
            </a:r>
            <a:r>
              <a:rPr lang="en-US" altLang="ko-KR" sz="2800" dirty="0"/>
              <a:t>) </a:t>
            </a:r>
            <a:r>
              <a:rPr lang="ko-KR" altLang="en-US" sz="2800" dirty="0"/>
              <a:t>창이 작으면 마우스로 드래그 해서 밖으로 빼도 된다</a:t>
            </a:r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19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81200"/>
            <a:ext cx="581025" cy="723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143250"/>
            <a:ext cx="4476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4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Matlab</a:t>
            </a:r>
            <a:r>
              <a:rPr lang="ko-KR" altLang="en-US" dirty="0" smtClean="0"/>
              <a:t>의 기본적인 사용법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9639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81200"/>
            <a:ext cx="6024562" cy="457642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스크립트 이용한 간단한 계산 연산 실행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20</a:t>
            </a:fld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3723350" y="3528563"/>
            <a:ext cx="2874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스크립트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코딩 하는 곳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5050" y="5929279"/>
            <a:ext cx="2291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명령창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결과 확인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164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스크립트 </a:t>
            </a:r>
            <a:r>
              <a:rPr lang="ko-KR" altLang="en-US" sz="2400" dirty="0" smtClean="0"/>
              <a:t>작성시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주석은 </a:t>
            </a:r>
            <a:r>
              <a:rPr lang="en-US" altLang="ko-KR" sz="2400" dirty="0" smtClean="0"/>
              <a:t>% </a:t>
            </a:r>
            <a:r>
              <a:rPr lang="ko-KR" altLang="en-US" sz="2400" dirty="0" smtClean="0"/>
              <a:t>표시로 넣을 수 </a:t>
            </a:r>
            <a:r>
              <a:rPr lang="ko-KR" altLang="en-US" sz="2400" dirty="0" smtClean="0"/>
              <a:t>있다</a:t>
            </a:r>
            <a:endParaRPr lang="en-US" altLang="ko-KR" sz="2400" dirty="0" smtClean="0"/>
          </a:p>
          <a:p>
            <a:r>
              <a:rPr lang="ko-KR" altLang="en-US" sz="2400" dirty="0" smtClean="0"/>
              <a:t>스크립트 가장 위에 코드에 대한 설명을 적는 것이 좋다 </a:t>
            </a:r>
            <a:endParaRPr lang="en-US" altLang="ko-KR" sz="2400" dirty="0" smtClean="0"/>
          </a:p>
          <a:p>
            <a:r>
              <a:rPr lang="ko-KR" altLang="en-US" sz="2400" dirty="0" smtClean="0"/>
              <a:t>예</a:t>
            </a:r>
            <a:r>
              <a:rPr lang="en-US" altLang="ko-KR" sz="2400" dirty="0" smtClean="0"/>
              <a:t>)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 % </a:t>
            </a:r>
            <a:r>
              <a:rPr lang="ko-KR" altLang="en-US" sz="2400" dirty="0" smtClean="0">
                <a:solidFill>
                  <a:srgbClr val="FF0000"/>
                </a:solidFill>
              </a:rPr>
              <a:t>코드 시작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a=1;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b=2;</a:t>
            </a:r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182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Matlab</a:t>
            </a:r>
            <a:r>
              <a:rPr lang="ko-KR" altLang="en-US" dirty="0" smtClean="0"/>
              <a:t>의 스크립트를 이용해 아래 코드를 작성하고 실행해 보자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22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893813"/>
              </p:ext>
            </p:extLst>
          </p:nvPr>
        </p:nvGraphicFramePr>
        <p:xfrm>
          <a:off x="1066800" y="2667000"/>
          <a:ext cx="25146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293262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% </a:t>
                      </a:r>
                      <a:r>
                        <a:rPr lang="ko-KR" altLang="en-US" sz="2400" dirty="0" smtClean="0"/>
                        <a:t>간단한 코드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dirty="0" smtClean="0"/>
                        <a:t>x=2*3.14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dirty="0" smtClean="0"/>
                        <a:t>y=1+x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z=4-cos(y)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486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397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다음은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ko-KR" altLang="en-US" dirty="0" smtClean="0"/>
                  <a:t>의 두 해 </a:t>
                </a:r>
                <a:r>
                  <a:rPr lang="en-US" altLang="ko-KR" dirty="0" smtClean="0"/>
                  <a:t>(r1, r2)</a:t>
                </a:r>
                <a:r>
                  <a:rPr lang="ko-KR" altLang="en-US" dirty="0" smtClean="0"/>
                  <a:t>를 근의 공식을 이용하여 구한 것이다</a:t>
                </a:r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1" t="-1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23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590800"/>
            <a:ext cx="6353175" cy="406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75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Q) </a:t>
            </a:r>
            <a:r>
              <a:rPr lang="ko-KR" altLang="en-US" sz="2400" dirty="0" smtClean="0"/>
              <a:t>스크립트 작성시 매 명령문 마다 세미 콜론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(;)</a:t>
            </a:r>
            <a:r>
              <a:rPr lang="ko-KR" altLang="en-US" sz="2400" dirty="0" smtClean="0"/>
              <a:t>을 넣어야 할까</a:t>
            </a:r>
            <a:r>
              <a:rPr lang="en-US" altLang="ko-KR" sz="2400" dirty="0" smtClean="0"/>
              <a:t>?</a:t>
            </a:r>
          </a:p>
          <a:p>
            <a:r>
              <a:rPr lang="ko-KR" altLang="en-US" sz="2400" dirty="0" smtClean="0"/>
              <a:t>넣은 것과 넣지 않은 것을 비교해 보자</a:t>
            </a:r>
            <a:endParaRPr lang="en-US" altLang="ko-KR" sz="2400" dirty="0" smtClean="0"/>
          </a:p>
          <a:p>
            <a:r>
              <a:rPr lang="ko-KR" altLang="en-US" sz="2400" dirty="0"/>
              <a:t>명령문 끝에 세미 콜론을 붙이면 계산은 수행하지만 </a:t>
            </a:r>
            <a:r>
              <a:rPr lang="ko-KR" altLang="en-US" sz="2400" dirty="0">
                <a:solidFill>
                  <a:srgbClr val="FF0000"/>
                </a:solidFill>
              </a:rPr>
              <a:t>명령 창에 </a:t>
            </a:r>
            <a:r>
              <a:rPr lang="ko-KR" altLang="en-US" sz="2400" dirty="0" err="1">
                <a:solidFill>
                  <a:srgbClr val="FF0000"/>
                </a:solidFill>
              </a:rPr>
              <a:t>출력값을</a:t>
            </a:r>
            <a:r>
              <a:rPr lang="ko-KR" altLang="en-US" sz="2400" dirty="0">
                <a:solidFill>
                  <a:srgbClr val="FF0000"/>
                </a:solidFill>
              </a:rPr>
              <a:t> 표시하지 않음</a:t>
            </a:r>
            <a:r>
              <a:rPr lang="ko-KR" altLang="en-US" sz="2400" dirty="0"/>
              <a:t> </a:t>
            </a:r>
            <a:endParaRPr lang="en-US" altLang="ko-KR" sz="2400" dirty="0" smtClean="0"/>
          </a:p>
          <a:p>
            <a:r>
              <a:rPr lang="ko-KR" altLang="en-US" sz="2400" dirty="0" smtClean="0"/>
              <a:t>기본적으로 각 명령문에 세미 콜론을 붙이고 </a:t>
            </a:r>
            <a:r>
              <a:rPr lang="ko-KR" altLang="en-US" sz="2400" dirty="0" err="1" smtClean="0"/>
              <a:t>디버깅시</a:t>
            </a:r>
            <a:r>
              <a:rPr lang="ko-KR" altLang="en-US" sz="2400" dirty="0" smtClean="0"/>
              <a:t> 필요한 명령문의 결과만 보고 싶을 때 세미 콜론을 제외하면 된다 </a:t>
            </a:r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8006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572000"/>
          </a:xfrm>
        </p:spPr>
        <p:txBody>
          <a:bodyPr/>
          <a:lstStyle/>
          <a:p>
            <a:r>
              <a:rPr lang="ko-KR" altLang="en-US" sz="2400" dirty="0" smtClean="0">
                <a:solidFill>
                  <a:srgbClr val="FF0000"/>
                </a:solidFill>
              </a:rPr>
              <a:t>메모리에 저장된 변수 한꺼번에 지우기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대부분의 경우 </a:t>
            </a:r>
            <a:r>
              <a:rPr lang="en-US" altLang="ko-KR" sz="2400" dirty="0" smtClean="0"/>
              <a:t>script</a:t>
            </a:r>
            <a:r>
              <a:rPr lang="ko-KR" altLang="en-US" sz="2400" dirty="0" smtClean="0"/>
              <a:t>를 </a:t>
            </a:r>
            <a:r>
              <a:rPr lang="ko-KR" altLang="en-US" sz="2400" dirty="0" err="1" smtClean="0"/>
              <a:t>실행시</a:t>
            </a:r>
            <a:r>
              <a:rPr lang="ko-KR" altLang="en-US" sz="2400" dirty="0" smtClean="0"/>
              <a:t> 최초에 메모리를 지우고 시작하기 위하여 첫 명령문에 </a:t>
            </a:r>
            <a:r>
              <a:rPr lang="en-US" altLang="ko-KR" sz="2400" dirty="0" smtClean="0"/>
              <a:t>‘clear’</a:t>
            </a:r>
            <a:r>
              <a:rPr lang="ko-KR" altLang="en-US" sz="2400" dirty="0" smtClean="0"/>
              <a:t>를 넣는 경우가 많다 </a:t>
            </a:r>
            <a:endParaRPr lang="en-US" altLang="ko-KR" sz="2400" dirty="0" smtClean="0"/>
          </a:p>
          <a:p>
            <a:r>
              <a:rPr lang="ko-KR" altLang="en-US" sz="2400" dirty="0" smtClean="0"/>
              <a:t>이와 유사하게 </a:t>
            </a:r>
            <a:r>
              <a:rPr lang="en-US" altLang="ko-KR" sz="2400" dirty="0" smtClean="0"/>
              <a:t>‘</a:t>
            </a:r>
            <a:r>
              <a:rPr lang="en-US" altLang="ko-KR" sz="2400" dirty="0" err="1" smtClean="0"/>
              <a:t>clc</a:t>
            </a:r>
            <a:r>
              <a:rPr lang="en-US" altLang="ko-KR" sz="2400" dirty="0" smtClean="0"/>
              <a:t>‘ </a:t>
            </a:r>
            <a:r>
              <a:rPr lang="ko-KR" altLang="en-US" sz="2400" dirty="0" smtClean="0"/>
              <a:t>란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명령창을</a:t>
            </a:r>
            <a:r>
              <a:rPr lang="ko-KR" altLang="en-US" sz="2400" dirty="0" smtClean="0"/>
              <a:t> 지우는 명령어 이다</a:t>
            </a:r>
            <a:r>
              <a:rPr lang="en-US" altLang="ko-KR" sz="2400" dirty="0" smtClean="0"/>
              <a:t>. </a:t>
            </a:r>
          </a:p>
          <a:p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25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616033"/>
              </p:ext>
            </p:extLst>
          </p:nvPr>
        </p:nvGraphicFramePr>
        <p:xfrm>
          <a:off x="990600" y="3810000"/>
          <a:ext cx="6096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177655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clear;</a:t>
                      </a:r>
                    </a:p>
                    <a:p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clc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a=2;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b=3;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a*b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449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468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800" dirty="0" smtClean="0">
                    <a:solidFill>
                      <a:srgbClr val="00B050"/>
                    </a:solidFill>
                  </a:rPr>
                  <a:t>Problem:</a:t>
                </a:r>
                <a:r>
                  <a:rPr lang="en-US" altLang="ko-KR" sz="2800" dirty="0" smtClean="0"/>
                  <a:t> </a:t>
                </a:r>
                <a:r>
                  <a:rPr lang="ko-KR" altLang="en-US" sz="2800" dirty="0" smtClean="0"/>
                  <a:t>어떤 구의 표면적은 구의 반지름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800" dirty="0" smtClean="0"/>
                  <a:t>이 주어져 있을 때 </a:t>
                </a:r>
                <a14:m>
                  <m:oMath xmlns:m="http://schemas.openxmlformats.org/officeDocument/2006/math"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ko-KR" altLang="en-US" sz="2800" b="1" i="1" smtClean="0">
                        <a:latin typeface="Cambria Math" panose="02040503050406030204" pitchFamily="18" charset="0"/>
                      </a:rPr>
                      <m:t>𝝅</m:t>
                    </m:r>
                    <m:sSup>
                      <m:sSupPr>
                        <m:ctrlP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ko-KR" altLang="en-US" sz="2800" dirty="0" smtClean="0"/>
                  <a:t>으로 표현될 수 있다</a:t>
                </a:r>
                <a:endParaRPr lang="en-US" altLang="ko-KR" sz="2800" dirty="0" smtClean="0"/>
              </a:p>
              <a:p>
                <a:r>
                  <a:rPr lang="en-US" altLang="ko-KR" sz="2800" dirty="0" smtClean="0"/>
                  <a:t>1. </a:t>
                </a:r>
                <a:r>
                  <a:rPr lang="ko-KR" altLang="en-US" sz="2800" dirty="0" smtClean="0"/>
                  <a:t>구의 반지름이</a:t>
                </a:r>
                <a:r>
                  <a:rPr lang="en-US" altLang="ko-KR" sz="2800" dirty="0"/>
                  <a:t> </a:t>
                </a:r>
                <a:r>
                  <a:rPr lang="en-US" altLang="ko-KR" sz="2800" dirty="0" smtClean="0"/>
                  <a:t>6367</a:t>
                </a:r>
                <a:r>
                  <a:rPr lang="ko-KR" altLang="en-US" sz="2800" dirty="0" err="1" smtClean="0"/>
                  <a:t>일때</a:t>
                </a:r>
                <a:r>
                  <a:rPr lang="ko-KR" altLang="en-US" sz="2800" dirty="0" smtClean="0"/>
                  <a:t> 표면적을 출력해보자</a:t>
                </a:r>
                <a:endParaRPr lang="en-US" altLang="ko-KR" sz="2800" dirty="0" smtClean="0"/>
              </a:p>
              <a:p>
                <a:r>
                  <a:rPr lang="en-US" altLang="ko-KR" sz="2800" dirty="0" smtClean="0"/>
                  <a:t>2. </a:t>
                </a:r>
                <a:r>
                  <a:rPr lang="ko-KR" altLang="en-US" sz="2800" dirty="0" smtClean="0"/>
                  <a:t>구의 반지름이 </a:t>
                </a:r>
                <a:r>
                  <a:rPr lang="en-US" altLang="ko-KR" sz="2800" dirty="0" smtClean="0"/>
                  <a:t>6367</a:t>
                </a:r>
                <a:r>
                  <a:rPr lang="ko-KR" altLang="en-US" sz="2800" dirty="0" smtClean="0"/>
                  <a:t>에서 </a:t>
                </a:r>
                <a:r>
                  <a:rPr lang="en-US" altLang="ko-KR" sz="2800" dirty="0" smtClean="0"/>
                  <a:t>0.1</a:t>
                </a:r>
                <a:r>
                  <a:rPr lang="ko-KR" altLang="en-US" sz="2800" dirty="0" smtClean="0"/>
                  <a:t>만큼 더 늘었을 때 </a:t>
                </a:r>
                <a:r>
                  <a:rPr lang="en-US" altLang="ko-KR" sz="2800" dirty="0" smtClean="0"/>
                  <a:t>1</a:t>
                </a:r>
                <a:r>
                  <a:rPr lang="ko-KR" altLang="en-US" sz="2800" dirty="0" smtClean="0"/>
                  <a:t>의 표면적과의 차이를 출력해 보자 </a:t>
                </a:r>
                <a:endParaRPr lang="en-US" altLang="ko-KR" sz="2800" dirty="0" smtClean="0"/>
              </a:p>
              <a:p>
                <a:r>
                  <a:rPr lang="en-US" altLang="ko-KR" sz="2800" dirty="0" err="1" smtClean="0"/>
                  <a:t>Matlab</a:t>
                </a:r>
                <a:r>
                  <a:rPr lang="ko-KR" altLang="en-US" sz="2800" dirty="0" smtClean="0"/>
                  <a:t>에서는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ko-KR" altLang="en-US" sz="2800" dirty="0" smtClean="0"/>
                  <a:t>가 사용자 정의 함수 </a:t>
                </a:r>
                <a:r>
                  <a:rPr lang="en-US" altLang="ko-KR" sz="2800" dirty="0" smtClean="0"/>
                  <a:t>‘pi’</a:t>
                </a:r>
                <a:r>
                  <a:rPr lang="ko-KR" altLang="en-US" sz="2800" dirty="0" smtClean="0"/>
                  <a:t>로 정의되어 </a:t>
                </a:r>
                <a:r>
                  <a:rPr lang="ko-KR" altLang="en-US" sz="2800" dirty="0" smtClean="0"/>
                  <a:t>있다</a:t>
                </a:r>
                <a:endParaRPr lang="en-US" altLang="ko-KR" sz="2800" dirty="0" smtClean="0"/>
              </a:p>
              <a:p>
                <a:r>
                  <a:rPr lang="en-US" altLang="ko-KR" sz="2800" smtClean="0"/>
                  <a:t>&gt;&gt; help pi</a:t>
                </a:r>
                <a:endParaRPr lang="en-US" altLang="ko-KR" sz="2800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2" t="-1615" b="-91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886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Q) </a:t>
            </a:r>
            <a:r>
              <a:rPr lang="ko-KR" altLang="en-US" dirty="0" smtClean="0"/>
              <a:t>만일 구의 반지름을 사용자에게 입력 받아 실행하고 싶다면 어떻게 해야 할까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&gt;&gt;help input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변수명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= input(string)</a:t>
            </a: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: r=input(‘</a:t>
            </a:r>
            <a:r>
              <a:rPr lang="ko-KR" altLang="en-US" dirty="0" smtClean="0"/>
              <a:t>반지름 입력 </a:t>
            </a:r>
            <a:r>
              <a:rPr lang="en-US" altLang="ko-KR" dirty="0" smtClean="0"/>
              <a:t>‘);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0832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err="1" smtClean="0"/>
              <a:t>명령창에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문자열을 출력하고 싶다면 </a:t>
            </a:r>
            <a:endParaRPr lang="en-US" altLang="ko-KR" sz="2400" dirty="0" smtClean="0"/>
          </a:p>
          <a:p>
            <a:r>
              <a:rPr lang="en-US" altLang="ko-KR" sz="2400" dirty="0" smtClean="0"/>
              <a:t>‘</a:t>
            </a:r>
            <a:r>
              <a:rPr lang="en-US" altLang="ko-KR" sz="2400" dirty="0" err="1" smtClean="0"/>
              <a:t>disp</a:t>
            </a:r>
            <a:r>
              <a:rPr lang="en-US" altLang="ko-KR" sz="2400" dirty="0" smtClean="0"/>
              <a:t>’ </a:t>
            </a:r>
            <a:r>
              <a:rPr lang="ko-KR" altLang="en-US" sz="2400" dirty="0" smtClean="0"/>
              <a:t>함수 사용 </a:t>
            </a:r>
            <a:endParaRPr lang="en-US" altLang="ko-KR" sz="2400" dirty="0" smtClean="0"/>
          </a:p>
          <a:p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disp</a:t>
            </a:r>
            <a:r>
              <a:rPr lang="en-US" altLang="ko-KR" sz="2400" dirty="0" smtClean="0">
                <a:solidFill>
                  <a:srgbClr val="FF0000"/>
                </a:solidFill>
              </a:rPr>
              <a:t>(string)</a:t>
            </a:r>
          </a:p>
          <a:p>
            <a:r>
              <a:rPr lang="en-US" altLang="ko-KR" sz="2400" dirty="0"/>
              <a:t>https://kr.mathworks.com/help/matlab/ref/disp.html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ko-KR" altLang="en-US" sz="2400" dirty="0" smtClean="0"/>
              <a:t>후에 배우지만 보다 다양한 출력을 위하여서는 </a:t>
            </a:r>
            <a:r>
              <a:rPr lang="en-US" altLang="ko-KR" sz="2400" dirty="0" smtClean="0"/>
              <a:t>‘</a:t>
            </a:r>
            <a:r>
              <a:rPr lang="en-US" altLang="ko-KR" sz="2400" dirty="0" err="1" smtClean="0"/>
              <a:t>fprintf</a:t>
            </a:r>
            <a:r>
              <a:rPr lang="en-US" altLang="ko-KR" sz="2400" dirty="0" smtClean="0"/>
              <a:t>’ </a:t>
            </a:r>
            <a:r>
              <a:rPr lang="ko-KR" altLang="en-US" sz="2400" dirty="0" smtClean="0"/>
              <a:t>함수를 사용할 수 있다</a:t>
            </a:r>
            <a:endParaRPr lang="en-US" altLang="ko-KR" sz="2400" dirty="0" smtClean="0"/>
          </a:p>
          <a:p>
            <a:r>
              <a:rPr lang="ko-KR" altLang="en-US" sz="2400" dirty="0" smtClean="0"/>
              <a:t>아래와 같이 </a:t>
            </a:r>
            <a:r>
              <a:rPr lang="ko-KR" altLang="en-US" sz="2400" dirty="0" err="1" smtClean="0"/>
              <a:t>명령창에</a:t>
            </a:r>
            <a:r>
              <a:rPr lang="ko-KR" altLang="en-US" sz="2400" dirty="0" smtClean="0"/>
              <a:t> 출력되도록 코드를 작성해 보자 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28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334000"/>
            <a:ext cx="3707038" cy="128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 err="1" smtClean="0"/>
              <a:t>Matlab</a:t>
            </a:r>
            <a:r>
              <a:rPr lang="en-US" altLang="ko-KR" sz="2600" dirty="0" smtClean="0"/>
              <a:t> </a:t>
            </a:r>
            <a:r>
              <a:rPr lang="ko-KR" altLang="en-US" sz="2600" dirty="0" smtClean="0"/>
              <a:t>실행 방법 </a:t>
            </a:r>
            <a:r>
              <a:rPr lang="en-US" altLang="ko-KR" sz="2600" dirty="0" smtClean="0"/>
              <a:t>(</a:t>
            </a:r>
            <a:r>
              <a:rPr lang="en-US" altLang="ko-KR" sz="2600" dirty="0" err="1" smtClean="0"/>
              <a:t>Matlab</a:t>
            </a:r>
            <a:r>
              <a:rPr lang="en-US" altLang="ko-KR" sz="2600" dirty="0" smtClean="0"/>
              <a:t> 2015a </a:t>
            </a:r>
            <a:r>
              <a:rPr lang="ko-KR" altLang="en-US" sz="2600" dirty="0" smtClean="0"/>
              <a:t>기준</a:t>
            </a:r>
            <a:r>
              <a:rPr lang="en-US" altLang="ko-KR" sz="2600" dirty="0" smtClean="0"/>
              <a:t>)</a:t>
            </a:r>
          </a:p>
          <a:p>
            <a:r>
              <a:rPr lang="en-US" altLang="ko-KR" sz="2600" dirty="0" smtClean="0"/>
              <a:t>1. </a:t>
            </a:r>
            <a:r>
              <a:rPr lang="en-US" altLang="ko-KR" sz="2600" dirty="0" err="1" smtClean="0"/>
              <a:t>Matlab</a:t>
            </a:r>
            <a:r>
              <a:rPr lang="en-US" altLang="ko-KR" sz="2600" dirty="0" smtClean="0"/>
              <a:t> </a:t>
            </a:r>
            <a:r>
              <a:rPr lang="ko-KR" altLang="en-US" sz="2600" dirty="0" smtClean="0"/>
              <a:t>단축 아이콘           더블 클릭</a:t>
            </a:r>
            <a:endParaRPr lang="en-US" altLang="ko-KR" sz="2600" dirty="0" smtClean="0"/>
          </a:p>
          <a:p>
            <a:r>
              <a:rPr lang="en-US" altLang="ko-KR" sz="2600" dirty="0" smtClean="0"/>
              <a:t>2. </a:t>
            </a:r>
            <a:r>
              <a:rPr lang="ko-KR" altLang="en-US" sz="2600" dirty="0" smtClean="0"/>
              <a:t>시작</a:t>
            </a:r>
            <a:r>
              <a:rPr lang="en-US" altLang="ko-KR" sz="2600" dirty="0" smtClean="0"/>
              <a:t>-&gt;</a:t>
            </a:r>
            <a:r>
              <a:rPr lang="ko-KR" altLang="en-US" sz="2600" dirty="0" smtClean="0"/>
              <a:t>프로그램</a:t>
            </a:r>
            <a:r>
              <a:rPr lang="en-US" altLang="ko-KR" sz="2600" dirty="0" smtClean="0"/>
              <a:t>-&gt; </a:t>
            </a:r>
            <a:r>
              <a:rPr lang="en-US" altLang="ko-KR" sz="2600" dirty="0" err="1" smtClean="0"/>
              <a:t>Matlab</a:t>
            </a:r>
            <a:r>
              <a:rPr lang="en-US" altLang="ko-KR" sz="2600" dirty="0" smtClean="0"/>
              <a:t> 2015a </a:t>
            </a:r>
            <a:r>
              <a:rPr lang="ko-KR" altLang="en-US" sz="2600" dirty="0" smtClean="0"/>
              <a:t>클릭</a:t>
            </a:r>
            <a:endParaRPr lang="en-US" altLang="ko-KR" sz="2600" dirty="0" smtClean="0"/>
          </a:p>
          <a:p>
            <a:r>
              <a:rPr lang="en-US" altLang="ko-KR" sz="2600" dirty="0" smtClean="0"/>
              <a:t>3. </a:t>
            </a:r>
            <a:r>
              <a:rPr lang="en-US" altLang="ko-KR" sz="2600" dirty="0" err="1" smtClean="0"/>
              <a:t>Matlab</a:t>
            </a:r>
            <a:r>
              <a:rPr lang="ko-KR" altLang="en-US" sz="2600" dirty="0" smtClean="0"/>
              <a:t>이 설치된 </a:t>
            </a:r>
            <a:r>
              <a:rPr lang="ko-KR" altLang="en-US" sz="2600" dirty="0" err="1" smtClean="0"/>
              <a:t>디렉토리에서</a:t>
            </a:r>
            <a:r>
              <a:rPr lang="ko-KR" altLang="en-US" sz="2600" dirty="0" smtClean="0"/>
              <a:t> </a:t>
            </a:r>
            <a:r>
              <a:rPr lang="en-US" altLang="ko-KR" sz="2600" dirty="0" err="1" smtClean="0"/>
              <a:t>Matlab</a:t>
            </a:r>
            <a:r>
              <a:rPr lang="en-US" altLang="ko-KR" sz="2600" dirty="0" smtClean="0"/>
              <a:t> 2015a </a:t>
            </a:r>
            <a:r>
              <a:rPr lang="ko-KR" altLang="en-US" sz="2600" dirty="0" smtClean="0"/>
              <a:t>클릭      </a:t>
            </a:r>
            <a:endParaRPr lang="ko-KR" altLang="en-US" sz="2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034126"/>
            <a:ext cx="752475" cy="657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972" y="3934903"/>
            <a:ext cx="6011719" cy="233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66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" y="1409700"/>
            <a:ext cx="8641080" cy="4800600"/>
          </a:xfrm>
          <a:prstGeom prst="rect">
            <a:avLst/>
          </a:prstGeom>
        </p:spPr>
      </p:pic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ＭＳ Ｐゴシック" pitchFamily="34" charset="-128"/>
              </a:rPr>
              <a:t>Matlab</a:t>
            </a:r>
            <a:r>
              <a:rPr lang="en-US" altLang="ko-KR" dirty="0">
                <a:ea typeface="ＭＳ Ｐゴシック" pitchFamily="34" charset="-128"/>
              </a:rPr>
              <a:t> </a:t>
            </a:r>
            <a:r>
              <a:rPr lang="ko-KR" altLang="en-US" dirty="0">
                <a:ea typeface="ＭＳ Ｐゴシック" pitchFamily="34" charset="-128"/>
              </a:rPr>
              <a:t>실행화면 </a:t>
            </a:r>
            <a:endParaRPr lang="ko-KR" altLang="en-US" dirty="0" smtClean="0">
              <a:ea typeface="ＭＳ Ｐゴシック" pitchFamily="34" charset="-128"/>
            </a:endParaRP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Aft>
                <a:spcPct val="0"/>
              </a:spcAft>
              <a:buChar char="n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0"/>
              </a:spcAft>
              <a:buChar char="—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buFontTx/>
              <a:buNone/>
            </a:pPr>
            <a:r>
              <a:rPr lang="en-US" altLang="ko-KR" sz="2000" b="0" smtClean="0"/>
              <a:t> </a:t>
            </a:r>
            <a:fld id="{0914DC43-65BD-422A-94F3-9A54DF6E7F78}" type="slidenum">
              <a:rPr lang="en-US" altLang="ko-KR" sz="2000" b="0" smtClean="0"/>
              <a:pPr>
                <a:buFontTx/>
                <a:buNone/>
              </a:pPr>
              <a:t>4</a:t>
            </a:fld>
            <a:endParaRPr lang="en-US" altLang="ko-KR" sz="2000" b="0" smtClean="0"/>
          </a:p>
        </p:txBody>
      </p:sp>
      <p:sp>
        <p:nvSpPr>
          <p:cNvPr id="2" name="모서리가 둥근 사각형 설명선 1"/>
          <p:cNvSpPr/>
          <p:nvPr/>
        </p:nvSpPr>
        <p:spPr bwMode="auto">
          <a:xfrm>
            <a:off x="4038600" y="1447800"/>
            <a:ext cx="1524000" cy="609600"/>
          </a:xfrm>
          <a:prstGeom prst="wedgeRoundRectCallou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3" name="타원형 설명선 2"/>
          <p:cNvSpPr/>
          <p:nvPr/>
        </p:nvSpPr>
        <p:spPr bwMode="auto">
          <a:xfrm>
            <a:off x="657225" y="3799112"/>
            <a:ext cx="2463800" cy="1219200"/>
          </a:xfrm>
          <a:prstGeom prst="wedgeEllipseCallout">
            <a:avLst>
              <a:gd name="adj1" fmla="val -36284"/>
              <a:gd name="adj2" fmla="val -59866"/>
            </a:avLst>
          </a:prstGeom>
          <a:solidFill>
            <a:srgbClr val="FFA70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None/>
              <a:tabLst/>
            </a:pPr>
            <a:r>
              <a: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현재 폴더에 있는 파일들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4" name="타원형 설명선 3"/>
          <p:cNvSpPr/>
          <p:nvPr/>
        </p:nvSpPr>
        <p:spPr bwMode="auto">
          <a:xfrm>
            <a:off x="3200400" y="2743200"/>
            <a:ext cx="990600" cy="1219200"/>
          </a:xfrm>
          <a:prstGeom prst="wedgeEllipseCallou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5" name="타원형 설명선 4"/>
          <p:cNvSpPr/>
          <p:nvPr/>
        </p:nvSpPr>
        <p:spPr bwMode="auto">
          <a:xfrm>
            <a:off x="3041650" y="2993366"/>
            <a:ext cx="1835150" cy="969034"/>
          </a:xfrm>
          <a:prstGeom prst="wedgeEllipseCallout">
            <a:avLst>
              <a:gd name="adj1" fmla="val -75110"/>
              <a:gd name="adj2" fmla="val -73775"/>
            </a:avLst>
          </a:prstGeom>
          <a:solidFill>
            <a:srgbClr val="FFA70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None/>
              <a:tabLst/>
            </a:pPr>
            <a:r>
              <a:rPr lang="ko-KR" altLang="en-US" sz="1600" dirty="0" err="1" smtClean="0">
                <a:latin typeface="Arial" pitchFamily="-65" charset="0"/>
              </a:rPr>
              <a:t>명령창</a:t>
            </a:r>
            <a:r>
              <a:rPr lang="en-US" altLang="ko-KR" sz="1600" dirty="0" smtClean="0">
                <a:latin typeface="Arial" pitchFamily="-65" charset="0"/>
              </a:rPr>
              <a:t>: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None/>
              <a:tabLst/>
            </a:pPr>
            <a:r>
              <a: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명령어 입력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6248400" y="2971800"/>
            <a:ext cx="2895600" cy="1219200"/>
          </a:xfrm>
          <a:prstGeom prst="wedgeEllipseCallout">
            <a:avLst>
              <a:gd name="adj1" fmla="val 3858"/>
              <a:gd name="adj2" fmla="val -78174"/>
            </a:avLst>
          </a:prstGeom>
          <a:solidFill>
            <a:srgbClr val="FFA70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None/>
              <a:tabLst/>
            </a:pPr>
            <a:r>
              <a:rPr lang="ko-KR" altLang="en-US" sz="1600" dirty="0" smtClean="0">
                <a:latin typeface="Arial" pitchFamily="-65" charset="0"/>
              </a:rPr>
              <a:t>작업 공간</a:t>
            </a:r>
            <a:r>
              <a:rPr lang="en-US" altLang="ko-KR" sz="1600" dirty="0" smtClean="0">
                <a:latin typeface="Arial" pitchFamily="-65" charset="0"/>
              </a:rPr>
              <a:t>: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None/>
              <a:tabLst/>
            </a:pPr>
            <a:r>
              <a:rPr lang="ko-KR" altLang="en-US" sz="1600" dirty="0" smtClean="0">
                <a:latin typeface="Arial" pitchFamily="-65" charset="0"/>
              </a:rPr>
              <a:t>변수이름</a:t>
            </a:r>
            <a:r>
              <a:rPr lang="en-US" altLang="ko-KR" sz="1600" dirty="0" smtClean="0">
                <a:latin typeface="Arial" pitchFamily="-65" charset="0"/>
              </a:rPr>
              <a:t>,</a:t>
            </a:r>
            <a:r>
              <a:rPr lang="ko-KR" altLang="en-US" sz="1600" dirty="0" smtClean="0">
                <a:latin typeface="Arial" pitchFamily="-65" charset="0"/>
              </a:rPr>
              <a:t>결과 저장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3" name="타원형 설명선 12"/>
          <p:cNvSpPr/>
          <p:nvPr/>
        </p:nvSpPr>
        <p:spPr bwMode="auto">
          <a:xfrm>
            <a:off x="2863850" y="1866900"/>
            <a:ext cx="2463800" cy="609600"/>
          </a:xfrm>
          <a:prstGeom prst="wedgeEllipseCallout">
            <a:avLst>
              <a:gd name="adj1" fmla="val -36284"/>
              <a:gd name="adj2" fmla="val -59866"/>
            </a:avLst>
          </a:prstGeom>
          <a:solidFill>
            <a:srgbClr val="FFA70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None/>
              <a:tabLst/>
            </a:pPr>
            <a:r>
              <a:rPr lang="ko-KR" altLang="en-US" sz="1600" dirty="0" smtClean="0">
                <a:latin typeface="Arial" pitchFamily="-65" charset="0"/>
              </a:rPr>
              <a:t>현재 폴더 위치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64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현재 폴더 위치에서 현재 폴더에 위치한 파일들 표시</a:t>
            </a:r>
            <a:endParaRPr lang="en-US" altLang="ko-KR" sz="2400" dirty="0" smtClean="0"/>
          </a:p>
          <a:p>
            <a:r>
              <a:rPr lang="ko-KR" altLang="en-US" sz="2400" dirty="0" smtClean="0"/>
              <a:t>현재 폴더 위치는 변경 가능 </a:t>
            </a:r>
            <a:endParaRPr lang="en-US" altLang="ko-KR" sz="2400" dirty="0" smtClean="0"/>
          </a:p>
          <a:p>
            <a:r>
              <a:rPr lang="ko-KR" altLang="en-US" sz="2400" dirty="0" smtClean="0"/>
              <a:t>명령 창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프롬프트 </a:t>
            </a:r>
            <a:r>
              <a:rPr lang="en-US" altLang="ko-KR" sz="2400" dirty="0" smtClean="0"/>
              <a:t>(&gt;&gt;)</a:t>
            </a:r>
            <a:r>
              <a:rPr lang="ko-KR" altLang="en-US" sz="2400" dirty="0" smtClean="0"/>
              <a:t>로 표시된 </a:t>
            </a:r>
            <a:r>
              <a:rPr lang="ko-KR" altLang="en-US" sz="2400" dirty="0" err="1" smtClean="0"/>
              <a:t>명령줄에</a:t>
            </a:r>
            <a:r>
              <a:rPr lang="ko-KR" altLang="en-US" sz="2400" dirty="0" smtClean="0"/>
              <a:t> 명령을 입력</a:t>
            </a:r>
            <a:endParaRPr lang="en-US" altLang="ko-KR" sz="2400" dirty="0" smtClean="0"/>
          </a:p>
          <a:p>
            <a:r>
              <a:rPr lang="ko-KR" altLang="en-US" sz="2400" dirty="0" smtClean="0"/>
              <a:t>작업 공간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사용자가 직접 생성한 데이터 또는 파일에서 가져오는 데이터를 탐색 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214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err="1" smtClean="0"/>
              <a:t>Matlab</a:t>
            </a:r>
            <a:r>
              <a:rPr lang="ko-KR" altLang="en-US" sz="2800" dirty="0" smtClean="0"/>
              <a:t>의 </a:t>
            </a:r>
            <a:r>
              <a:rPr lang="ko-KR" altLang="en-US" sz="2800" dirty="0" err="1" smtClean="0"/>
              <a:t>명령창에는</a:t>
            </a:r>
            <a:r>
              <a:rPr lang="ko-KR" altLang="en-US" sz="2800" dirty="0" smtClean="0"/>
              <a:t> 리눅스 터미널에서 쓰는 명령어들도 일부 사용 가능하다 </a:t>
            </a:r>
            <a:endParaRPr lang="en-US" altLang="ko-KR" sz="2800" dirty="0" smtClean="0"/>
          </a:p>
          <a:p>
            <a:r>
              <a:rPr lang="en-US" altLang="ko-KR" sz="2800" dirty="0" err="1" smtClean="0"/>
              <a:t>Matlab</a:t>
            </a:r>
            <a:r>
              <a:rPr lang="ko-KR" altLang="en-US" sz="2800" dirty="0" smtClean="0"/>
              <a:t>의 현재 폴더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디렉토리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위치를 </a:t>
            </a:r>
            <a:r>
              <a:rPr lang="ko-KR" altLang="en-US" sz="2800" dirty="0" err="1" smtClean="0"/>
              <a:t>명령창에</a:t>
            </a:r>
            <a:r>
              <a:rPr lang="ko-KR" altLang="en-US" sz="2800" dirty="0" smtClean="0"/>
              <a:t> 명령어로도 확인 가능</a:t>
            </a:r>
            <a:endParaRPr lang="en-US" altLang="ko-KR" sz="2800" dirty="0" smtClean="0"/>
          </a:p>
          <a:p>
            <a:r>
              <a:rPr lang="en-US" altLang="ko-KR" sz="2800" dirty="0" smtClean="0">
                <a:solidFill>
                  <a:srgbClr val="FF0000"/>
                </a:solidFill>
              </a:rPr>
              <a:t>&gt;&gt; </a:t>
            </a:r>
            <a:r>
              <a:rPr lang="en-US" altLang="ko-KR" sz="2800" dirty="0" err="1" smtClean="0">
                <a:solidFill>
                  <a:srgbClr val="FF0000"/>
                </a:solidFill>
              </a:rPr>
              <a:t>pwd</a:t>
            </a:r>
            <a:r>
              <a:rPr lang="en-US" altLang="ko-KR" sz="2800" dirty="0" smtClean="0">
                <a:solidFill>
                  <a:srgbClr val="FF0000"/>
                </a:solidFill>
              </a:rPr>
              <a:t>   </a:t>
            </a:r>
          </a:p>
          <a:p>
            <a:r>
              <a:rPr lang="ko-KR" altLang="en-US" sz="2800" dirty="0" smtClean="0"/>
              <a:t>현재 폴더의 상위 폴더로 이동</a:t>
            </a:r>
            <a:endParaRPr lang="en-US" altLang="ko-KR" sz="2800" dirty="0" smtClean="0"/>
          </a:p>
          <a:p>
            <a:r>
              <a:rPr lang="en-US" altLang="ko-KR" sz="2800" dirty="0" smtClean="0">
                <a:solidFill>
                  <a:srgbClr val="FF0000"/>
                </a:solidFill>
              </a:rPr>
              <a:t>&gt;&gt; cd ..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111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Matlab</a:t>
            </a:r>
            <a:r>
              <a:rPr lang="ko-KR" altLang="en-US" dirty="0" smtClean="0"/>
              <a:t>에서 현재 폴더에 있는 파일들 확인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&gt;&gt; ls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7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5" y="3200400"/>
            <a:ext cx="77819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4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변수 생성 방법 및 명령문 입력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5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FF0000"/>
                </a:solidFill>
              </a:rPr>
              <a:t>변수</a:t>
            </a:r>
            <a:r>
              <a:rPr lang="en-US" altLang="ko-KR" sz="2000" dirty="0" smtClean="0">
                <a:solidFill>
                  <a:srgbClr val="FF0000"/>
                </a:solidFill>
              </a:rPr>
              <a:t>: a named computer memory space for storing a value </a:t>
            </a:r>
          </a:p>
          <a:p>
            <a:r>
              <a:rPr lang="ko-KR" altLang="en-US" sz="2000" dirty="0" err="1" smtClean="0"/>
              <a:t>변수명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문자로 시작하고 숫자를 포함할 수 있다</a:t>
            </a:r>
            <a:endParaRPr lang="en-US" altLang="ko-KR" sz="2000" dirty="0" smtClean="0"/>
          </a:p>
          <a:p>
            <a:r>
              <a:rPr lang="ko-KR" altLang="en-US" sz="2000" dirty="0" smtClean="0"/>
              <a:t>기본적으로 숫자는 </a:t>
            </a:r>
            <a:r>
              <a:rPr lang="en-US" altLang="ko-KR" sz="2000" dirty="0" smtClean="0">
                <a:solidFill>
                  <a:srgbClr val="FF0000"/>
                </a:solidFill>
              </a:rPr>
              <a:t>double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이라는 </a:t>
            </a:r>
            <a:r>
              <a:rPr lang="ko-KR" altLang="en-US" sz="2000" dirty="0" err="1" smtClean="0"/>
              <a:t>자료형으로</a:t>
            </a:r>
            <a:r>
              <a:rPr lang="ko-KR" altLang="en-US" sz="2000" dirty="0" smtClean="0"/>
              <a:t> 저장 된다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double: “double precision floating point number”</a:t>
            </a:r>
          </a:p>
          <a:p>
            <a:r>
              <a:rPr lang="ko-KR" altLang="en-US" sz="2000" dirty="0" smtClean="0"/>
              <a:t>현재 변수들의 </a:t>
            </a:r>
            <a:r>
              <a:rPr lang="en-US" altLang="ko-KR" sz="2000" dirty="0" smtClean="0"/>
              <a:t>list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‘</a:t>
            </a:r>
            <a:r>
              <a:rPr lang="en-US" altLang="ko-KR" sz="2000" dirty="0" err="1" smtClean="0"/>
              <a:t>whos</a:t>
            </a:r>
            <a:r>
              <a:rPr lang="en-US" altLang="ko-KR" sz="2000" dirty="0" smtClean="0"/>
              <a:t>’ </a:t>
            </a:r>
            <a:r>
              <a:rPr lang="ko-KR" altLang="en-US" sz="2000" dirty="0" smtClean="0"/>
              <a:t>로 확인 가능 </a:t>
            </a:r>
            <a:endParaRPr lang="en-US" altLang="ko-KR" sz="2000" dirty="0" smtClean="0"/>
          </a:p>
          <a:p>
            <a:r>
              <a:rPr lang="en-US" altLang="ko-KR" sz="2000" dirty="0"/>
              <a:t>d</a:t>
            </a:r>
            <a:r>
              <a:rPr lang="en-US" altLang="ko-KR" sz="2000" dirty="0" smtClean="0"/>
              <a:t>ouble</a:t>
            </a:r>
            <a:r>
              <a:rPr lang="ko-KR" altLang="en-US" sz="2000" dirty="0" smtClean="0"/>
              <a:t>형은 </a:t>
            </a:r>
            <a:r>
              <a:rPr lang="en-US" altLang="ko-KR" sz="2000" dirty="0" smtClean="0"/>
              <a:t>8 byte (64bit)</a:t>
            </a:r>
            <a:r>
              <a:rPr lang="ko-KR" altLang="en-US" sz="2000" dirty="0" smtClean="0"/>
              <a:t>의 메모리를 차지함 </a:t>
            </a:r>
            <a:endParaRPr lang="ko-KR" altLang="en-US" sz="2000" dirty="0" smtClean="0"/>
          </a:p>
          <a:p>
            <a:r>
              <a:rPr lang="en-US" altLang="ko-KR" sz="2000" dirty="0" smtClean="0"/>
              <a:t>&gt;&gt; x=2</a:t>
            </a:r>
          </a:p>
          <a:p>
            <a:r>
              <a:rPr lang="en-US" altLang="ko-KR" sz="2000" dirty="0" smtClean="0"/>
              <a:t>&gt;&gt; y=3</a:t>
            </a:r>
          </a:p>
          <a:p>
            <a:r>
              <a:rPr lang="en-US" altLang="ko-KR" sz="2000" dirty="0" smtClean="0"/>
              <a:t>&gt;&gt; </a:t>
            </a:r>
            <a:r>
              <a:rPr lang="en-US" altLang="ko-KR" sz="2000" dirty="0" err="1" smtClean="0"/>
              <a:t>whos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9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901" y="4748893"/>
            <a:ext cx="41529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58168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 pitchFamily="-65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 pitchFamily="-65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Mgt Overview 8.8.05</Template>
  <TotalTime>5422</TotalTime>
  <Words>775</Words>
  <Application>Microsoft Office PowerPoint</Application>
  <PresentationFormat>화면 슬라이드 쇼(4:3)</PresentationFormat>
  <Paragraphs>187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ＭＳ Ｐゴシック</vt:lpstr>
      <vt:lpstr>굴림</vt:lpstr>
      <vt:lpstr>Arial</vt:lpstr>
      <vt:lpstr>Cambria Math</vt:lpstr>
      <vt:lpstr>Times</vt:lpstr>
      <vt:lpstr>Wingdings</vt:lpstr>
      <vt:lpstr>Edge</vt:lpstr>
      <vt:lpstr>시뮬레이션 기초 및 실습</vt:lpstr>
      <vt:lpstr>PowerPoint 프레젠테이션</vt:lpstr>
      <vt:lpstr>PowerPoint 프레젠테이션</vt:lpstr>
      <vt:lpstr>Matlab 실행화면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LANL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Attendee Introduction</dc:title>
  <dc:creator>LC-LM</dc:creator>
  <cp:lastModifiedBy>김지범</cp:lastModifiedBy>
  <cp:revision>502</cp:revision>
  <dcterms:created xsi:type="dcterms:W3CDTF">2007-04-05T20:26:21Z</dcterms:created>
  <dcterms:modified xsi:type="dcterms:W3CDTF">2019-03-05T01:42:28Z</dcterms:modified>
</cp:coreProperties>
</file>