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4"/>
  </p:notes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334" r:id="rId9"/>
    <p:sldId id="280" r:id="rId10"/>
    <p:sldId id="281" r:id="rId11"/>
    <p:sldId id="282" r:id="rId12"/>
    <p:sldId id="283" r:id="rId13"/>
    <p:sldId id="286" r:id="rId14"/>
    <p:sldId id="319" r:id="rId15"/>
    <p:sldId id="320" r:id="rId16"/>
    <p:sldId id="322" r:id="rId17"/>
    <p:sldId id="323" r:id="rId18"/>
    <p:sldId id="321" r:id="rId19"/>
    <p:sldId id="324" r:id="rId20"/>
    <p:sldId id="325" r:id="rId21"/>
    <p:sldId id="326" r:id="rId22"/>
    <p:sldId id="327" r:id="rId23"/>
    <p:sldId id="328" r:id="rId24"/>
    <p:sldId id="329" r:id="rId25"/>
    <p:sldId id="332" r:id="rId26"/>
    <p:sldId id="33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4" r:id="rId36"/>
    <p:sldId id="345" r:id="rId37"/>
    <p:sldId id="346" r:id="rId38"/>
    <p:sldId id="287" r:id="rId39"/>
    <p:sldId id="289" r:id="rId40"/>
    <p:sldId id="290" r:id="rId41"/>
    <p:sldId id="330" r:id="rId42"/>
    <p:sldId id="331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5831" autoAdjust="0"/>
  </p:normalViewPr>
  <p:slideViewPr>
    <p:cSldViewPr>
      <p:cViewPr varScale="1">
        <p:scale>
          <a:sx n="98" d="100"/>
          <a:sy n="98" d="100"/>
        </p:scale>
        <p:origin x="18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나오고 </a:t>
            </a:r>
            <a:r>
              <a:rPr lang="ko-KR" altLang="en-US" dirty="0" err="1"/>
              <a:t>끝난대</a:t>
            </a:r>
            <a:r>
              <a:rPr lang="en-US" altLang="ko-KR" dirty="0"/>
              <a:t>. </a:t>
            </a:r>
            <a:r>
              <a:rPr lang="ko-KR" altLang="en-US" dirty="0"/>
              <a:t>이유는 </a:t>
            </a:r>
            <a:r>
              <a:rPr lang="en-US" altLang="ko-KR" dirty="0"/>
              <a:t>x  = x * 2 </a:t>
            </a:r>
            <a:r>
              <a:rPr lang="ko-KR" altLang="en-US" dirty="0"/>
              <a:t>가 되어서 </a:t>
            </a:r>
            <a:r>
              <a:rPr lang="en-US" altLang="ko-KR" dirty="0"/>
              <a:t>false</a:t>
            </a:r>
            <a:r>
              <a:rPr lang="ko-KR" altLang="en-US" dirty="0"/>
              <a:t>가 되는 순간 </a:t>
            </a:r>
            <a:r>
              <a:rPr lang="en-US" altLang="ko-KR" dirty="0" err="1"/>
              <a:t>whie</a:t>
            </a:r>
            <a:r>
              <a:rPr lang="ko-KR" altLang="en-US" dirty="0"/>
              <a:t>이 </a:t>
            </a:r>
            <a:r>
              <a:rPr lang="ko-KR" altLang="en-US" dirty="0" err="1"/>
              <a:t>종료된대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795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이ㅓㄴ종류를</a:t>
            </a:r>
            <a:r>
              <a:rPr lang="ko-KR" altLang="en-US" dirty="0"/>
              <a:t> </a:t>
            </a:r>
            <a:r>
              <a:rPr lang="en-US" altLang="ko-KR" dirty="0"/>
              <a:t>Top – Down </a:t>
            </a:r>
            <a:r>
              <a:rPr lang="ko-KR" altLang="en-US" dirty="0"/>
              <a:t>알고리즘 이라 부른다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4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799"/>
            <a:ext cx="2667000" cy="33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while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이용한 시뮬레이션 예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3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en-US" altLang="ko-KR" sz="2000" dirty="0"/>
              <a:t>1</a:t>
            </a:r>
            <a:r>
              <a:rPr lang="ko-KR" altLang="en-US" sz="2000" dirty="0"/>
              <a:t>에서 백만 사이의 임의의 정수를 선택하자</a:t>
            </a:r>
            <a:r>
              <a:rPr lang="en-US" altLang="ko-KR" sz="2000" dirty="0"/>
              <a:t>. </a:t>
            </a:r>
            <a:r>
              <a:rPr lang="ko-KR" altLang="en-US" sz="2000" dirty="0"/>
              <a:t>그 임의의 정수를 </a:t>
            </a:r>
            <a:r>
              <a:rPr lang="en-US" altLang="ko-KR" sz="2000" dirty="0"/>
              <a:t>n</a:t>
            </a:r>
            <a:r>
              <a:rPr lang="ko-KR" altLang="en-US" sz="2000" dirty="0"/>
              <a:t>이라고 하고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다음을 </a:t>
            </a:r>
            <a:r>
              <a:rPr lang="en-US" altLang="ko-KR" sz="2000" dirty="0"/>
              <a:t>n</a:t>
            </a:r>
            <a:r>
              <a:rPr lang="ko-KR" altLang="en-US" sz="2000" dirty="0"/>
              <a:t>값이 </a:t>
            </a:r>
            <a:r>
              <a:rPr lang="en-US" altLang="ko-KR" sz="2000" dirty="0"/>
              <a:t>1</a:t>
            </a:r>
            <a:r>
              <a:rPr lang="ko-KR" altLang="en-US" sz="2000" dirty="0"/>
              <a:t>이 될 때 까지 반복하고자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만일 </a:t>
            </a:r>
            <a:r>
              <a:rPr lang="en-US" altLang="ko-KR" sz="2000" dirty="0"/>
              <a:t>n</a:t>
            </a:r>
            <a:r>
              <a:rPr lang="ko-KR" altLang="en-US" sz="2000" dirty="0"/>
              <a:t>이 짝수이면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n/2</a:t>
            </a:r>
          </a:p>
          <a:p>
            <a:r>
              <a:rPr lang="ko-KR" altLang="en-US" sz="2000" dirty="0"/>
              <a:t>만일 </a:t>
            </a:r>
            <a:r>
              <a:rPr lang="en-US" altLang="ko-KR" sz="2000" dirty="0"/>
              <a:t>n</a:t>
            </a:r>
            <a:r>
              <a:rPr lang="ko-KR" altLang="en-US" sz="2000" dirty="0"/>
              <a:t>이 홀수이면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3n+1</a:t>
            </a:r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에 도달할 때 까지 몇 번이나 걸릴까</a:t>
            </a:r>
            <a:r>
              <a:rPr lang="en-US" altLang="ko-KR" sz="2000" dirty="0"/>
              <a:t>? 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1. 1</a:t>
            </a:r>
            <a:r>
              <a:rPr lang="ko-KR" altLang="en-US" sz="2000" dirty="0"/>
              <a:t>에서 백만 사이의 임의의 정수 생성</a:t>
            </a:r>
            <a:r>
              <a:rPr lang="en-US" altLang="ko-KR" sz="2000" dirty="0"/>
              <a:t>: ‘</a:t>
            </a:r>
            <a:r>
              <a:rPr lang="en-US" altLang="ko-KR" sz="2000" dirty="0" err="1"/>
              <a:t>randi</a:t>
            </a:r>
            <a:r>
              <a:rPr lang="en-US" altLang="ko-KR" sz="2000" dirty="0"/>
              <a:t>’ </a:t>
            </a:r>
            <a:r>
              <a:rPr lang="ko-KR" altLang="en-US" sz="2000" dirty="0"/>
              <a:t>함수 이용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짝수</a:t>
            </a:r>
            <a:r>
              <a:rPr lang="en-US" altLang="ko-KR" sz="2000" dirty="0"/>
              <a:t>, </a:t>
            </a:r>
            <a:r>
              <a:rPr lang="ko-KR" altLang="en-US" sz="2000" dirty="0"/>
              <a:t>홀수 판단</a:t>
            </a:r>
            <a:r>
              <a:rPr lang="en-US" altLang="ko-KR" sz="2000" dirty="0"/>
              <a:t>: ‘rem’</a:t>
            </a:r>
            <a:r>
              <a:rPr lang="ko-KR" altLang="en-US" sz="2000" dirty="0"/>
              <a:t>함수 이용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57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05000"/>
            <a:ext cx="1643062" cy="40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Random walk simulation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57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ko-KR" altLang="en-US" sz="2000" dirty="0"/>
              <a:t>행수와 열수가 모두 </a:t>
            </a:r>
            <a:r>
              <a:rPr lang="en-US" altLang="ko-KR" sz="2000" dirty="0"/>
              <a:t>(2n+1)</a:t>
            </a:r>
            <a:r>
              <a:rPr lang="ko-KR" altLang="en-US" sz="2000" dirty="0"/>
              <a:t>인 정사각형 모양의 </a:t>
            </a:r>
            <a:r>
              <a:rPr lang="en-US" altLang="ko-KR" sz="2000" dirty="0"/>
              <a:t>tile</a:t>
            </a:r>
            <a:r>
              <a:rPr lang="ko-KR" altLang="en-US" sz="2000" dirty="0"/>
              <a:t>을 생각해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로봇이 이 </a:t>
            </a:r>
            <a:r>
              <a:rPr lang="en-US" altLang="ko-KR" sz="2000" dirty="0"/>
              <a:t>tile</a:t>
            </a:r>
            <a:r>
              <a:rPr lang="ko-KR" altLang="en-US" sz="2000" dirty="0"/>
              <a:t>의 중심에 위치하고 아래와 같은 단순한 </a:t>
            </a:r>
            <a:r>
              <a:rPr lang="en-US" altLang="ko-KR" sz="2000" dirty="0"/>
              <a:t>4</a:t>
            </a:r>
            <a:r>
              <a:rPr lang="ko-KR" altLang="en-US" sz="2000" dirty="0"/>
              <a:t>가지 규칙에 의해 로봇이 움직인다고 하자</a:t>
            </a:r>
            <a:r>
              <a:rPr lang="en-US" altLang="ko-KR" sz="2000" dirty="0"/>
              <a:t>. </a:t>
            </a:r>
            <a:r>
              <a:rPr lang="ko-KR" altLang="en-US" sz="2000" dirty="0"/>
              <a:t>현재 로봇의 위치를 </a:t>
            </a:r>
            <a:r>
              <a:rPr lang="en-US" altLang="ko-KR" sz="2000" dirty="0"/>
              <a:t>(xc, </a:t>
            </a:r>
            <a:r>
              <a:rPr lang="en-US" altLang="ko-KR" sz="2000" dirty="0" err="1"/>
              <a:t>yc</a:t>
            </a:r>
            <a:r>
              <a:rPr lang="en-US" altLang="ko-KR" sz="2000" dirty="0"/>
              <a:t>)</a:t>
            </a:r>
            <a:r>
              <a:rPr lang="ko-KR" altLang="en-US" sz="2000" dirty="0"/>
              <a:t>라고 하자</a:t>
            </a:r>
            <a:endParaRPr lang="en-US" altLang="ko-KR" sz="2000" dirty="0"/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북쪽으로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(xc, yc+1)</a:t>
            </a:r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동쪽으로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(xc+1, </a:t>
            </a:r>
            <a:r>
              <a:rPr lang="en-US" altLang="ko-KR" sz="2000" dirty="0" err="1"/>
              <a:t>yc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남쪽으로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(xc, yc-1)</a:t>
            </a:r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서쪽으로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(xc-1, </a:t>
            </a:r>
            <a:r>
              <a:rPr lang="en-US" altLang="ko-KR" sz="2000" dirty="0" err="1"/>
              <a:t>yc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ko-KR" altLang="en-US" sz="2000" dirty="0"/>
              <a:t>로봇이 이 </a:t>
            </a:r>
            <a:r>
              <a:rPr lang="en-US" altLang="ko-KR" sz="2000" dirty="0"/>
              <a:t>tile</a:t>
            </a:r>
            <a:r>
              <a:rPr lang="ko-KR" altLang="en-US" sz="2000" dirty="0"/>
              <a:t>의 끝부분에 닿으면 실험을 멈춘다</a:t>
            </a:r>
            <a:r>
              <a:rPr lang="en-US" altLang="ko-KR" sz="2000" dirty="0"/>
              <a:t>. </a:t>
            </a:r>
            <a:r>
              <a:rPr lang="ko-KR" altLang="en-US" sz="2000" dirty="0"/>
              <a:t>평균적으로 </a:t>
            </a:r>
            <a:r>
              <a:rPr lang="ko-KR" altLang="en-US" sz="2000" dirty="0" err="1"/>
              <a:t>몇번</a:t>
            </a:r>
            <a:r>
              <a:rPr lang="ko-KR" altLang="en-US" sz="2000" dirty="0"/>
              <a:t> 움직여야 실험을 멈출까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3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다음은 </a:t>
            </a:r>
            <a:r>
              <a:rPr lang="en-US" altLang="ko-KR" sz="2400" dirty="0"/>
              <a:t>n=5</a:t>
            </a:r>
            <a:r>
              <a:rPr lang="ko-KR" altLang="en-US" sz="2400" dirty="0"/>
              <a:t>일 때의 정사각형 모양의 </a:t>
            </a:r>
            <a:r>
              <a:rPr lang="en-US" altLang="ko-KR" sz="2400" dirty="0"/>
              <a:t>tile</a:t>
            </a:r>
            <a:r>
              <a:rPr lang="ko-KR" altLang="en-US" sz="2400" dirty="0"/>
              <a:t>의 예이다</a:t>
            </a:r>
            <a:r>
              <a:rPr lang="en-US" altLang="ko-KR" sz="2400" dirty="0"/>
              <a:t>. </a:t>
            </a:r>
            <a:r>
              <a:rPr lang="ko-KR" altLang="en-US" sz="2400" dirty="0"/>
              <a:t>중간의 검은 부분은 최초 로봇 의 위치이다</a:t>
            </a:r>
            <a:r>
              <a:rPr lang="en-US" altLang="ko-KR" sz="2400" dirty="0"/>
              <a:t>. </a:t>
            </a:r>
            <a:r>
              <a:rPr lang="ko-KR" altLang="en-US" sz="2400" dirty="0"/>
              <a:t>총 가로 </a:t>
            </a:r>
            <a:r>
              <a:rPr lang="en-US" altLang="ko-KR" sz="2400" dirty="0"/>
              <a:t>11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11</a:t>
            </a:r>
            <a:r>
              <a:rPr lang="ko-KR" altLang="en-US" sz="2400" dirty="0"/>
              <a:t>개의 타일이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최초 로봇의 위치가 </a:t>
            </a:r>
            <a:r>
              <a:rPr lang="en-US" altLang="ko-KR" sz="2400" dirty="0"/>
              <a:t>(xc, 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)=(0, 0)</a:t>
            </a:r>
            <a:r>
              <a:rPr lang="ko-KR" altLang="en-US" sz="2400" dirty="0"/>
              <a:t>이라면 </a:t>
            </a:r>
            <a:r>
              <a:rPr lang="en-US" altLang="ko-KR" sz="2400" dirty="0"/>
              <a:t>|xc|=5 </a:t>
            </a:r>
            <a:r>
              <a:rPr lang="ko-KR" altLang="en-US" sz="2400" dirty="0"/>
              <a:t>이거나 </a:t>
            </a:r>
            <a:r>
              <a:rPr lang="en-US" altLang="ko-KR" sz="2400" dirty="0"/>
              <a:t>|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|=5</a:t>
            </a:r>
            <a:r>
              <a:rPr lang="ko-KR" altLang="en-US" sz="2400" dirty="0"/>
              <a:t>이면 시뮬레이션이 끝난다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3562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다음은 </a:t>
            </a:r>
            <a:r>
              <a:rPr lang="en-US" altLang="ko-KR" sz="2800" dirty="0"/>
              <a:t>n=5</a:t>
            </a:r>
            <a:r>
              <a:rPr lang="ko-KR" altLang="en-US" sz="2800" dirty="0"/>
              <a:t>일 때 로봇이 움직인 경로의 예이다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7294"/>
              </p:ext>
            </p:extLst>
          </p:nvPr>
        </p:nvGraphicFramePr>
        <p:xfrm>
          <a:off x="1295400" y="213360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6649338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23962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290220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4693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418345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075199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56294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42779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3523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7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0511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3" y="3381375"/>
            <a:ext cx="3562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ko-KR" sz="2000" dirty="0"/>
              <a:t>n=5;    % n: </a:t>
            </a:r>
            <a:r>
              <a:rPr lang="ko-KR" altLang="en-US" sz="2000" dirty="0"/>
              <a:t>타일 크기 </a:t>
            </a:r>
            <a:endParaRPr lang="en-US" altLang="ko-KR" sz="2000" dirty="0"/>
          </a:p>
          <a:p>
            <a:r>
              <a:rPr lang="en-US" altLang="ko-KR" sz="1800" dirty="0"/>
              <a:t>k=0;      </a:t>
            </a:r>
            <a:r>
              <a:rPr lang="en-US" altLang="ko-KR" sz="1800" dirty="0">
                <a:solidFill>
                  <a:srgbClr val="00B050"/>
                </a:solidFill>
              </a:rPr>
              <a:t>% k: </a:t>
            </a:r>
            <a:r>
              <a:rPr lang="ko-KR" altLang="en-US" sz="1800" dirty="0" err="1">
                <a:solidFill>
                  <a:srgbClr val="00B050"/>
                </a:solidFill>
              </a:rPr>
              <a:t>몇번</a:t>
            </a:r>
            <a:r>
              <a:rPr lang="ko-KR" altLang="en-US" sz="1800" dirty="0">
                <a:solidFill>
                  <a:srgbClr val="00B050"/>
                </a:solidFill>
              </a:rPr>
              <a:t> 움직였는지 세는 변수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00B050"/>
                </a:solidFill>
              </a:rPr>
              <a:t> % </a:t>
            </a:r>
            <a:r>
              <a:rPr lang="ko-KR" altLang="en-US" sz="1800" dirty="0">
                <a:solidFill>
                  <a:srgbClr val="00B050"/>
                </a:solidFill>
              </a:rPr>
              <a:t>현재 위치 </a:t>
            </a:r>
            <a:r>
              <a:rPr lang="en-US" altLang="ko-KR" sz="1800" dirty="0">
                <a:solidFill>
                  <a:srgbClr val="00B050"/>
                </a:solidFill>
              </a:rPr>
              <a:t>(xc, </a:t>
            </a:r>
            <a:r>
              <a:rPr lang="en-US" altLang="ko-KR" sz="1800" dirty="0" err="1">
                <a:solidFill>
                  <a:srgbClr val="00B050"/>
                </a:solidFill>
              </a:rPr>
              <a:t>yc</a:t>
            </a:r>
            <a:r>
              <a:rPr lang="en-US" altLang="ko-KR" sz="1800" dirty="0">
                <a:solidFill>
                  <a:srgbClr val="00B050"/>
                </a:solidFill>
              </a:rPr>
              <a:t>) </a:t>
            </a:r>
            <a:r>
              <a:rPr lang="ko-KR" altLang="en-US" sz="1800" dirty="0">
                <a:solidFill>
                  <a:srgbClr val="00B050"/>
                </a:solidFill>
              </a:rPr>
              <a:t>초기화</a:t>
            </a:r>
            <a:endParaRPr lang="en-US" altLang="ko-KR" sz="180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 xc=0; </a:t>
            </a:r>
            <a:r>
              <a:rPr lang="en-US" altLang="ko-KR" sz="1800" dirty="0" err="1"/>
              <a:t>yc</a:t>
            </a:r>
            <a:r>
              <a:rPr lang="en-US" altLang="ko-KR" sz="1800" dirty="0"/>
              <a:t>=0;</a:t>
            </a:r>
          </a:p>
          <a:p>
            <a:r>
              <a:rPr lang="en-US" altLang="ko-KR" sz="1800" dirty="0"/>
              <a:t> while  </a:t>
            </a:r>
            <a:r>
              <a:rPr lang="ko-KR" altLang="en-US" sz="1800" dirty="0"/>
              <a:t>로봇이 타일 끝에 다다르기 전에           </a:t>
            </a:r>
            <a:r>
              <a:rPr lang="en-US" altLang="ko-KR" sz="1800" dirty="0"/>
              <a:t>% 1</a:t>
            </a:r>
            <a:r>
              <a:rPr lang="ko-KR" altLang="en-US" sz="1800" dirty="0"/>
              <a:t>번   </a:t>
            </a:r>
            <a:r>
              <a:rPr lang="ko-KR" altLang="en-US" sz="1800" dirty="0">
                <a:solidFill>
                  <a:srgbClr val="00B050"/>
                </a:solidFill>
              </a:rPr>
              <a:t>               </a:t>
            </a:r>
            <a:endParaRPr lang="en-US" altLang="ko-KR" sz="180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         </a:t>
            </a:r>
            <a:r>
              <a:rPr lang="ko-KR" altLang="en-US" sz="1800" dirty="0"/>
              <a:t>로봇 방향 정하고 방향에 따라서</a:t>
            </a:r>
            <a:r>
              <a:rPr lang="en-US" altLang="ko-KR" sz="1800" dirty="0"/>
              <a:t>  xc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yc</a:t>
            </a:r>
            <a:r>
              <a:rPr lang="en-US" altLang="ko-KR" sz="1800" dirty="0"/>
              <a:t> </a:t>
            </a:r>
            <a:r>
              <a:rPr lang="ko-KR" altLang="en-US" sz="1800" dirty="0"/>
              <a:t>업데이트   </a:t>
            </a:r>
            <a:r>
              <a:rPr lang="en-US" altLang="ko-KR" sz="1800" dirty="0"/>
              <a:t>% 2</a:t>
            </a:r>
            <a:r>
              <a:rPr lang="ko-KR" altLang="en-US" sz="1800" dirty="0"/>
              <a:t>번 </a:t>
            </a:r>
            <a:endParaRPr lang="en-US" altLang="ko-KR" sz="1800" dirty="0"/>
          </a:p>
          <a:p>
            <a:r>
              <a:rPr lang="en-US" altLang="ko-KR" sz="1800" dirty="0"/>
              <a:t>          k=k+1;   % k </a:t>
            </a:r>
            <a:r>
              <a:rPr lang="ko-KR" altLang="en-US" sz="1800" dirty="0"/>
              <a:t>번째 이동 </a:t>
            </a:r>
            <a:endParaRPr lang="en-US" altLang="ko-KR" sz="1800" dirty="0"/>
          </a:p>
          <a:p>
            <a:r>
              <a:rPr lang="en-US" altLang="ko-KR" sz="1800" dirty="0"/>
              <a:t>          </a:t>
            </a:r>
            <a:r>
              <a:rPr lang="ko-KR" altLang="en-US" sz="1800" dirty="0"/>
              <a:t>업데이트 된 위치</a:t>
            </a:r>
            <a:r>
              <a:rPr lang="en-US" altLang="ko-KR" sz="1800" dirty="0"/>
              <a:t>, xc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yc</a:t>
            </a:r>
            <a:r>
              <a:rPr lang="ko-KR" altLang="en-US" sz="1800" dirty="0"/>
              <a:t>를 </a:t>
            </a:r>
            <a:r>
              <a:rPr lang="en-US" altLang="ko-KR" sz="1800" dirty="0"/>
              <a:t>x(k)</a:t>
            </a:r>
            <a:r>
              <a:rPr lang="ko-KR" altLang="en-US" sz="1800" dirty="0"/>
              <a:t>와 </a:t>
            </a:r>
            <a:r>
              <a:rPr lang="en-US" altLang="ko-KR" sz="1800" dirty="0"/>
              <a:t>y(k)</a:t>
            </a:r>
            <a:r>
              <a:rPr lang="ko-KR" altLang="en-US" sz="1800" dirty="0"/>
              <a:t>에 저장  </a:t>
            </a:r>
            <a:r>
              <a:rPr lang="en-US" altLang="ko-KR" sz="1800" dirty="0"/>
              <a:t>% 3</a:t>
            </a:r>
            <a:r>
              <a:rPr lang="ko-KR" altLang="en-US" sz="1800" dirty="0"/>
              <a:t>번 </a:t>
            </a:r>
            <a:endParaRPr lang="en-US" altLang="ko-KR" sz="1800" dirty="0"/>
          </a:p>
          <a:p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087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번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2400" dirty="0"/>
              <a:t>“</a:t>
            </a:r>
            <a:r>
              <a:rPr lang="ko-KR" altLang="en-US" sz="2400" dirty="0"/>
              <a:t>로봇이 타일 끝에 다다르지 않았다</a:t>
            </a:r>
            <a:r>
              <a:rPr lang="en-US" altLang="ko-KR" sz="2400" dirty="0"/>
              <a:t>”</a:t>
            </a:r>
            <a:r>
              <a:rPr lang="ko-KR" altLang="en-US" sz="2400" dirty="0"/>
              <a:t>를 체크하기 위해서는 로봇의 현재 위치인 </a:t>
            </a:r>
            <a:r>
              <a:rPr lang="en-US" altLang="ko-KR" sz="2400" dirty="0"/>
              <a:t>(xc, 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이용하여</a:t>
            </a:r>
            <a:endParaRPr lang="en-US" altLang="ko-KR" sz="2400" dirty="0"/>
          </a:p>
          <a:p>
            <a:r>
              <a:rPr lang="en-US" altLang="ko-KR" sz="2400" dirty="0"/>
              <a:t> |xc| &lt; n   AND |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| &lt; n  </a:t>
            </a:r>
          </a:p>
          <a:p>
            <a:r>
              <a:rPr lang="ko-KR" altLang="en-US" sz="2400" dirty="0"/>
              <a:t>을 만족시켜야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</a:t>
            </a:r>
            <a:r>
              <a:rPr lang="en-US" altLang="ko-KR" sz="2400" dirty="0" err="1"/>
              <a:t>Matlab</a:t>
            </a:r>
            <a:r>
              <a:rPr lang="en-US" altLang="ko-KR" sz="2400" dirty="0"/>
              <a:t> </a:t>
            </a:r>
            <a:r>
              <a:rPr lang="ko-KR" altLang="en-US" sz="2400" dirty="0"/>
              <a:t>코드로 바꾸면 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 abs(xc) &lt; n &amp;&amp; abs(</a:t>
            </a:r>
            <a:r>
              <a:rPr lang="en-US" altLang="ko-KR" sz="2400" dirty="0" err="1">
                <a:solidFill>
                  <a:srgbClr val="FF0000"/>
                </a:solidFill>
              </a:rPr>
              <a:t>yc</a:t>
            </a:r>
            <a:r>
              <a:rPr lang="en-US" altLang="ko-KR" sz="2400" dirty="0">
                <a:solidFill>
                  <a:srgbClr val="FF0000"/>
                </a:solidFill>
              </a:rPr>
              <a:t>) &lt; 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3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55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번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</a:rPr>
              <a:t>로봇이 무작위로 동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서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남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북으로 한 칸 이동하는 시뮬레이션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현재 위치 </a:t>
            </a:r>
            <a:r>
              <a:rPr lang="en-US" altLang="ko-KR" sz="2400" dirty="0">
                <a:solidFill>
                  <a:srgbClr val="FF0000"/>
                </a:solidFill>
              </a:rPr>
              <a:t>(xc, </a:t>
            </a:r>
            <a:r>
              <a:rPr lang="en-US" altLang="ko-KR" sz="2400" dirty="0" err="1">
                <a:solidFill>
                  <a:srgbClr val="FF0000"/>
                </a:solidFill>
              </a:rPr>
              <a:t>yc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02588"/>
              </p:ext>
            </p:extLst>
          </p:nvPr>
        </p:nvGraphicFramePr>
        <p:xfrm>
          <a:off x="1295400" y="2779471"/>
          <a:ext cx="5105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9297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r=rand; % (0,1)</a:t>
                      </a:r>
                      <a:r>
                        <a:rPr lang="ko-KR" altLang="en-US" baseline="0" dirty="0"/>
                        <a:t>사이의 균일 분포 </a:t>
                      </a:r>
                      <a:r>
                        <a:rPr lang="ko-KR" altLang="en-US" baseline="0" dirty="0" err="1"/>
                        <a:t>난수</a:t>
                      </a:r>
                      <a:r>
                        <a:rPr lang="ko-KR" altLang="en-US" baseline="0" dirty="0"/>
                        <a:t> 생성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if r&lt;= 0.25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</a:t>
                      </a:r>
                      <a:r>
                        <a:rPr lang="en-US" altLang="ko-KR" baseline="0" dirty="0" err="1"/>
                        <a:t>yc</a:t>
                      </a:r>
                      <a:r>
                        <a:rPr lang="en-US" altLang="ko-KR" baseline="0" dirty="0"/>
                        <a:t>=yc+1  %</a:t>
                      </a:r>
                      <a:r>
                        <a:rPr lang="ko-KR" altLang="en-US" baseline="0" dirty="0"/>
                        <a:t>북쪽으로 한 칸 이동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err="1"/>
                        <a:t>elseif</a:t>
                      </a:r>
                      <a:r>
                        <a:rPr lang="en-US" altLang="ko-KR" baseline="0" dirty="0"/>
                        <a:t>  0.25 &lt; r &amp;&amp; r&lt;=0.5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xc=xc+1  %</a:t>
                      </a:r>
                      <a:r>
                        <a:rPr lang="ko-KR" altLang="en-US" baseline="0" dirty="0"/>
                        <a:t>동쪽으로 한 칸 이동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err="1"/>
                        <a:t>elseif</a:t>
                      </a:r>
                      <a:r>
                        <a:rPr lang="en-US" altLang="ko-KR" baseline="0" dirty="0"/>
                        <a:t> 0.5 &lt; r &amp;&amp; r&lt;=0.75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</a:t>
                      </a:r>
                      <a:r>
                        <a:rPr lang="en-US" altLang="ko-KR" baseline="0" dirty="0" err="1"/>
                        <a:t>yc</a:t>
                      </a:r>
                      <a:r>
                        <a:rPr lang="en-US" altLang="ko-KR" baseline="0" dirty="0"/>
                        <a:t>=yc-1   %</a:t>
                      </a:r>
                      <a:r>
                        <a:rPr lang="ko-KR" altLang="en-US" baseline="0" dirty="0"/>
                        <a:t>남쪽으로 한 칸 이동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else</a:t>
                      </a:r>
                    </a:p>
                    <a:p>
                      <a:pPr latinLnBrk="1"/>
                      <a:r>
                        <a:rPr lang="en-US" altLang="ko-KR" baseline="0" dirty="0"/>
                        <a:t>  xc=xc-1    % </a:t>
                      </a:r>
                      <a:r>
                        <a:rPr lang="ko-KR" altLang="en-US" baseline="0" dirty="0"/>
                        <a:t>서쪽으로 한 칸 이동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  end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0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업데이트 된 위치</a:t>
            </a:r>
            <a:r>
              <a:rPr lang="en-US" altLang="ko-KR" dirty="0"/>
              <a:t>, xc</a:t>
            </a:r>
            <a:r>
              <a:rPr lang="ko-KR" altLang="en-US" dirty="0"/>
              <a:t>와 </a:t>
            </a:r>
            <a:r>
              <a:rPr lang="en-US" altLang="ko-KR" dirty="0" err="1"/>
              <a:t>yc</a:t>
            </a:r>
            <a:r>
              <a:rPr lang="ko-KR" altLang="en-US" dirty="0"/>
              <a:t>를 </a:t>
            </a:r>
            <a:r>
              <a:rPr lang="en-US" altLang="ko-KR" dirty="0"/>
              <a:t>x(k)</a:t>
            </a:r>
            <a:r>
              <a:rPr lang="ko-KR" altLang="en-US" dirty="0"/>
              <a:t>와 </a:t>
            </a:r>
            <a:r>
              <a:rPr lang="en-US" altLang="ko-KR" dirty="0"/>
              <a:t>y(k)</a:t>
            </a:r>
            <a:r>
              <a:rPr lang="ko-KR" altLang="en-US" dirty="0"/>
              <a:t>에 저장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x(k)=xc;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y(k)=</a:t>
            </a:r>
            <a:r>
              <a:rPr lang="en-US" altLang="ko-KR" dirty="0" err="1">
                <a:solidFill>
                  <a:srgbClr val="FF0000"/>
                </a:solidFill>
              </a:rPr>
              <a:t>yc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13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 1. n=5</a:t>
            </a:r>
            <a:r>
              <a:rPr lang="ko-KR" altLang="en-US" sz="2800" dirty="0"/>
              <a:t>일 때 몇 번 만에 로봇이 타일 끝에 도달하는지 실험해 보자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2. 1</a:t>
            </a:r>
            <a:r>
              <a:rPr lang="ko-KR" altLang="en-US" sz="2800" dirty="0"/>
              <a:t>번 실험을 </a:t>
            </a:r>
            <a:r>
              <a:rPr lang="en-US" altLang="ko-KR" sz="2800" dirty="0"/>
              <a:t>100</a:t>
            </a:r>
            <a:r>
              <a:rPr lang="ko-KR" altLang="en-US" sz="2800" dirty="0"/>
              <a:t>번 연속으로 실험했을 때 평균값을 구해보자</a:t>
            </a:r>
            <a:r>
              <a:rPr lang="en-US" altLang="ko-KR" sz="2800" dirty="0"/>
              <a:t>. for </a:t>
            </a:r>
            <a:r>
              <a:rPr lang="ko-KR" altLang="en-US" sz="2800" dirty="0" err="1"/>
              <a:t>반복문을</a:t>
            </a:r>
            <a:r>
              <a:rPr lang="ko-KR" altLang="en-US" sz="2800" dirty="0"/>
              <a:t> 이용하자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371026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 결과는 교재에서 제공하는 </a:t>
            </a:r>
            <a:r>
              <a:rPr lang="en-US" altLang="ko-KR" sz="2400" dirty="0"/>
              <a:t>sample output </a:t>
            </a:r>
            <a:r>
              <a:rPr lang="ko-KR" altLang="en-US" sz="2400" dirty="0"/>
              <a:t>결과이다</a:t>
            </a:r>
            <a:r>
              <a:rPr lang="en-US" altLang="ko-KR" sz="2400" dirty="0"/>
              <a:t>. </a:t>
            </a:r>
            <a:r>
              <a:rPr lang="ko-KR" altLang="en-US" sz="2400" dirty="0"/>
              <a:t>총 </a:t>
            </a:r>
            <a:r>
              <a:rPr lang="en-US" altLang="ko-KR" sz="2400" dirty="0"/>
              <a:t>1000</a:t>
            </a:r>
            <a:r>
              <a:rPr lang="ko-KR" altLang="en-US" sz="2400" dirty="0"/>
              <a:t>번의 시도를 한 후에 </a:t>
            </a:r>
            <a:r>
              <a:rPr lang="ko-KR" altLang="en-US" sz="2400" dirty="0" err="1"/>
              <a:t>평균낸</a:t>
            </a:r>
            <a:r>
              <a:rPr lang="ko-KR" altLang="en-US" sz="2400" dirty="0"/>
              <a:t> 결과이다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n</a:t>
            </a:r>
            <a:r>
              <a:rPr lang="ko-KR" altLang="en-US" sz="2400" dirty="0"/>
              <a:t>값이 증가하면 평균 움직인 거리가 어떻게 증가하는가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352800"/>
            <a:ext cx="4819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Random walk </a:t>
            </a:r>
            <a:r>
              <a:rPr lang="ko-KR" altLang="en-US" sz="2400" dirty="0">
                <a:solidFill>
                  <a:srgbClr val="FF0000"/>
                </a:solidFill>
              </a:rPr>
              <a:t>시뮬레이션의 응용 분야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err="1"/>
              <a:t>웹페이지</a:t>
            </a:r>
            <a:r>
              <a:rPr lang="ko-KR" altLang="en-US" sz="2400" dirty="0"/>
              <a:t> 이동 </a:t>
            </a:r>
            <a:r>
              <a:rPr lang="en-US" altLang="ko-KR" sz="2400" dirty="0"/>
              <a:t>(random web surfer) </a:t>
            </a:r>
            <a:r>
              <a:rPr lang="ko-KR" altLang="en-US" sz="2400" dirty="0"/>
              <a:t>모델링</a:t>
            </a:r>
            <a:endParaRPr lang="en-US" altLang="ko-KR" sz="2400" dirty="0"/>
          </a:p>
          <a:p>
            <a:r>
              <a:rPr lang="ko-KR" altLang="en-US" sz="2400" dirty="0"/>
              <a:t>물리학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브라우니안</a:t>
            </a:r>
            <a:r>
              <a:rPr lang="ko-KR" altLang="en-US" sz="2400" dirty="0"/>
              <a:t> 모션 </a:t>
            </a:r>
            <a:r>
              <a:rPr lang="en-US" altLang="ko-KR" sz="2400" dirty="0"/>
              <a:t>(</a:t>
            </a:r>
            <a:r>
              <a:rPr lang="ko-KR" altLang="en-US" sz="2400" dirty="0"/>
              <a:t>액체나 기체 속에서 미소입자들이 불규칙하게 운동하는 현상</a:t>
            </a:r>
            <a:r>
              <a:rPr lang="en-US" altLang="ko-KR" sz="2400" dirty="0"/>
              <a:t>) </a:t>
            </a:r>
            <a:r>
              <a:rPr lang="ko-KR" altLang="en-US" sz="2400" dirty="0"/>
              <a:t>모델링</a:t>
            </a:r>
            <a:endParaRPr lang="en-US" altLang="ko-KR" sz="2400" dirty="0"/>
          </a:p>
          <a:p>
            <a:r>
              <a:rPr lang="ko-KR" altLang="en-US" sz="2400" dirty="0"/>
              <a:t>경제학</a:t>
            </a:r>
            <a:r>
              <a:rPr lang="en-US" altLang="ko-KR" sz="2400" dirty="0"/>
              <a:t>: </a:t>
            </a:r>
            <a:r>
              <a:rPr lang="ko-KR" altLang="en-US" sz="2400" dirty="0"/>
              <a:t>주식 가격 모델링</a:t>
            </a:r>
            <a:endParaRPr lang="en-US" altLang="ko-KR" sz="2400" dirty="0"/>
          </a:p>
          <a:p>
            <a:r>
              <a:rPr lang="ko-KR" altLang="en-US" sz="2400" dirty="0"/>
              <a:t>등등 </a:t>
            </a:r>
            <a:endParaRPr lang="en-US" altLang="ko-KR" sz="2400" dirty="0"/>
          </a:p>
          <a:p>
            <a:r>
              <a:rPr lang="ko-KR" altLang="en-US" sz="2400" dirty="0"/>
              <a:t>많은 연구 분야에서 다양한 현상을 모델링 하는데 </a:t>
            </a:r>
            <a:r>
              <a:rPr lang="en-US" altLang="ko-KR" sz="2400" dirty="0"/>
              <a:t>random walk </a:t>
            </a:r>
            <a:r>
              <a:rPr lang="ko-KR" altLang="en-US" sz="2400" dirty="0"/>
              <a:t>시뮬레이션 사용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4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https://www.youtube.com/watch?v=Xscn-QSmFo4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78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34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(nested loop)</a:t>
            </a:r>
            <a:r>
              <a:rPr lang="ko-KR" altLang="en-US" sz="2400" dirty="0"/>
              <a:t>이란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안에 또다른 </a:t>
            </a:r>
            <a:r>
              <a:rPr lang="ko-KR" altLang="en-US" sz="2400" dirty="0" err="1"/>
              <a:t>반복문이</a:t>
            </a:r>
            <a:r>
              <a:rPr lang="ko-KR" altLang="en-US" sz="2400" dirty="0"/>
              <a:t> 있는 경우이다 </a:t>
            </a:r>
            <a:endParaRPr lang="en-US" altLang="ko-KR" sz="2400" dirty="0"/>
          </a:p>
          <a:p>
            <a:r>
              <a:rPr lang="en-US" altLang="ko-KR" sz="2400" dirty="0"/>
              <a:t>Nested for loop</a:t>
            </a:r>
            <a:r>
              <a:rPr lang="ko-KR" altLang="en-US" sz="2400" dirty="0"/>
              <a:t>의 예</a:t>
            </a:r>
            <a:endParaRPr lang="en-US" altLang="ko-KR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nested for loop</a:t>
            </a:r>
            <a:r>
              <a:rPr lang="ko-KR" altLang="en-US" sz="2400" dirty="0"/>
              <a:t>를 이용하여 간단한 </a:t>
            </a:r>
            <a:r>
              <a:rPr lang="en-US" altLang="ko-KR" sz="2400" dirty="0"/>
              <a:t>2</a:t>
            </a:r>
            <a:r>
              <a:rPr lang="ko-KR" altLang="en-US" sz="2400" dirty="0"/>
              <a:t>행 </a:t>
            </a:r>
            <a:r>
              <a:rPr lang="en-US" altLang="ko-KR" sz="2400" dirty="0"/>
              <a:t>3</a:t>
            </a:r>
            <a:r>
              <a:rPr lang="ko-KR" altLang="en-US" sz="2400" dirty="0"/>
              <a:t>열 행렬을 만든 예이다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0474"/>
              </p:ext>
            </p:extLst>
          </p:nvPr>
        </p:nvGraphicFramePr>
        <p:xfrm>
          <a:off x="937388" y="3776098"/>
          <a:ext cx="220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5092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=1:2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for j=1:3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A(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*j;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end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37925"/>
                  </a:ext>
                </a:extLst>
              </a:tr>
            </a:tbl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371868" y="3813893"/>
            <a:ext cx="1504932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458686" y="3813893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i: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048268" y="3810000"/>
            <a:ext cx="1504932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35086" y="3810000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j: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858000" y="3810000"/>
            <a:ext cx="2106118" cy="1219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718564" y="5029200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5502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400" dirty="0"/>
                  <a:t>22/7</a:t>
                </a:r>
                <a:r>
                  <a:rPr lang="ko-KR" altLang="en-US" sz="2400" dirty="0"/>
                  <a:t>은 분모와 분자가 모두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보다 작을 경우 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가깝다고 알려져 있다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양수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보다 같거나 작은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에 대하여 </a:t>
                </a:r>
                <a:r>
                  <a:rPr lang="en-US" altLang="ko-KR" sz="2400" dirty="0"/>
                  <a:t>p/q</a:t>
                </a:r>
                <a:r>
                  <a:rPr lang="ko-KR" altLang="en-US" sz="2400" dirty="0"/>
                  <a:t>가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가까운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를 구해보자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sz="2400" dirty="0"/>
                  <a:t>이다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&gt;&gt;22/7</a:t>
                </a:r>
              </a:p>
              <a:p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가까운가</a:t>
                </a:r>
                <a:r>
                  <a:rPr lang="en-US" altLang="ko-KR" sz="2400" dirty="0"/>
                  <a:t>?</a:t>
                </a:r>
              </a:p>
              <a:p>
                <a:r>
                  <a:rPr lang="en-US" altLang="ko-KR" sz="2400" dirty="0"/>
                  <a:t>&gt;&gt;pi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 r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80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Top-down </a:t>
            </a:r>
            <a:r>
              <a:rPr lang="ko-KR" altLang="en-US" dirty="0">
                <a:solidFill>
                  <a:srgbClr val="FF0000"/>
                </a:solidFill>
              </a:rPr>
              <a:t>디자인</a:t>
            </a:r>
            <a:r>
              <a:rPr lang="ko-KR" altLang="en-US" dirty="0"/>
              <a:t>을 통한 프로그램 개발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복잡한 문제를 풀 때에 처음에 최대한 복잡한 </a:t>
            </a:r>
            <a:r>
              <a:rPr lang="en-US" altLang="ko-KR" dirty="0"/>
              <a:t>detail</a:t>
            </a:r>
            <a:r>
              <a:rPr lang="ko-KR" altLang="en-US" dirty="0"/>
              <a:t>한 부분을 빼고 </a:t>
            </a:r>
            <a:r>
              <a:rPr lang="en-US" altLang="ko-KR" dirty="0"/>
              <a:t>pseudo </a:t>
            </a:r>
            <a:r>
              <a:rPr lang="ko-KR" altLang="en-US" dirty="0"/>
              <a:t>코드 형태로 작성한다</a:t>
            </a:r>
            <a:r>
              <a:rPr lang="en-US" altLang="ko-KR" dirty="0"/>
              <a:t>.</a:t>
            </a:r>
            <a:r>
              <a:rPr lang="ko-KR" altLang="en-US" dirty="0"/>
              <a:t> 처음에는 굉장히 </a:t>
            </a:r>
            <a:r>
              <a:rPr lang="en-US" altLang="ko-KR" dirty="0"/>
              <a:t>rough</a:t>
            </a:r>
            <a:r>
              <a:rPr lang="ko-KR" altLang="en-US" dirty="0"/>
              <a:t>하게 작성하고 점차 </a:t>
            </a:r>
            <a:r>
              <a:rPr lang="en-US" altLang="ko-KR" dirty="0"/>
              <a:t>detail</a:t>
            </a:r>
            <a:r>
              <a:rPr lang="ko-KR" altLang="en-US" dirty="0"/>
              <a:t>한 부분을 채워나가는 프로그램 개발 방법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일반적인 </a:t>
            </a:r>
            <a:r>
              <a:rPr lang="en-US" altLang="ko-KR" sz="2400" dirty="0"/>
              <a:t>for-loop (for </a:t>
            </a:r>
            <a:r>
              <a:rPr lang="ko-KR" altLang="en-US" sz="2400" dirty="0" err="1"/>
              <a:t>반복문</a:t>
            </a:r>
            <a:r>
              <a:rPr lang="en-US" altLang="ko-KR" sz="2400" dirty="0"/>
              <a:t>) </a:t>
            </a:r>
            <a:r>
              <a:rPr lang="ko-KR" altLang="en-US" sz="2400" dirty="0"/>
              <a:t>형태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공정한 동전 </a:t>
            </a:r>
            <a:r>
              <a:rPr lang="en-US" altLang="ko-KR" sz="2400" dirty="0"/>
              <a:t>(</a:t>
            </a:r>
            <a:r>
              <a:rPr lang="ko-KR" altLang="en-US" sz="2400" dirty="0"/>
              <a:t>앞면과 뒷면이 나올 확률이 같음</a:t>
            </a:r>
            <a:r>
              <a:rPr lang="en-US" altLang="ko-KR" sz="2400" dirty="0"/>
              <a:t>)</a:t>
            </a:r>
            <a:r>
              <a:rPr lang="ko-KR" altLang="en-US" sz="2400" dirty="0"/>
              <a:t>을 </a:t>
            </a:r>
            <a:r>
              <a:rPr lang="en-US" altLang="ko-KR" sz="2400" dirty="0">
                <a:solidFill>
                  <a:srgbClr val="FF0000"/>
                </a:solidFill>
              </a:rPr>
              <a:t>1000</a:t>
            </a:r>
            <a:r>
              <a:rPr lang="ko-KR" altLang="en-US" sz="2400" dirty="0">
                <a:solidFill>
                  <a:srgbClr val="FF0000"/>
                </a:solidFill>
              </a:rPr>
              <a:t>번 던져서 </a:t>
            </a:r>
            <a:r>
              <a:rPr lang="ko-KR" altLang="en-US" sz="2400" dirty="0"/>
              <a:t>앞면이 나오는 횟수를 구하고 이를 통해 앞면이 나오는 확률이</a:t>
            </a:r>
            <a:r>
              <a:rPr lang="en-US" altLang="ko-KR" sz="2400" dirty="0"/>
              <a:t> </a:t>
            </a:r>
            <a:r>
              <a:rPr lang="ko-KR" altLang="en-US" sz="2400" dirty="0"/>
              <a:t>실제 </a:t>
            </a:r>
            <a:r>
              <a:rPr lang="en-US" altLang="ko-KR" sz="2400" dirty="0"/>
              <a:t>0.5</a:t>
            </a:r>
            <a:r>
              <a:rPr lang="ko-KR" altLang="en-US" sz="2400" dirty="0"/>
              <a:t>에 가까운지 시뮬레이션 해보고 싶다</a:t>
            </a:r>
            <a:r>
              <a:rPr lang="en-US" altLang="ko-KR" sz="2400" dirty="0"/>
              <a:t>. </a:t>
            </a:r>
            <a:r>
              <a:rPr lang="ko-KR" altLang="en-US" sz="2400" dirty="0"/>
              <a:t>코드를 작성해 보자</a:t>
            </a:r>
            <a:endParaRPr lang="en-US" altLang="ko-KR" sz="2400" dirty="0"/>
          </a:p>
          <a:p>
            <a:r>
              <a:rPr lang="en-US" altLang="ko-KR" sz="2400" dirty="0"/>
              <a:t>N: </a:t>
            </a:r>
            <a:r>
              <a:rPr lang="ko-KR" altLang="en-US" sz="2400" dirty="0"/>
              <a:t>던지는 횟수</a:t>
            </a:r>
            <a:endParaRPr lang="en-US" altLang="ko-KR" sz="2400" dirty="0"/>
          </a:p>
          <a:p>
            <a:r>
              <a:rPr lang="en-US" altLang="ko-KR" sz="2400" dirty="0"/>
              <a:t>H: </a:t>
            </a:r>
            <a:r>
              <a:rPr lang="ko-KR" altLang="en-US" sz="2400" dirty="0"/>
              <a:t>앞면이 나오는 횟수</a:t>
            </a:r>
            <a:endParaRPr lang="en-US" altLang="ko-KR" sz="2400" dirty="0"/>
          </a:p>
          <a:p>
            <a:r>
              <a:rPr lang="en-US" altLang="ko-KR" sz="2400" dirty="0"/>
              <a:t>‘rand’ </a:t>
            </a:r>
            <a:r>
              <a:rPr lang="ko-KR" altLang="en-US" sz="2400" dirty="0"/>
              <a:t>함수와 </a:t>
            </a:r>
            <a:r>
              <a:rPr lang="ko-KR" altLang="en-US" sz="2400" dirty="0" err="1"/>
              <a:t>조건문을</a:t>
            </a:r>
            <a:r>
              <a:rPr lang="ko-KR" altLang="en-US" sz="2400" dirty="0"/>
              <a:t> 이용하여 코드를 작성해 보자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6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3524250"/>
            <a:ext cx="7772400" cy="22844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1905000"/>
              </a:xfrm>
            </p:spPr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400" dirty="0"/>
                  <a:t>22/7</a:t>
                </a:r>
                <a:r>
                  <a:rPr lang="ko-KR" altLang="en-US" sz="2400" dirty="0"/>
                  <a:t>은 분모와 분자가 모두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보다 작을 경우 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가깝다고 알려져 있다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양수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보다 같거나 작은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에 대하여 </a:t>
                </a:r>
                <a:r>
                  <a:rPr lang="en-US" altLang="ko-KR" sz="2400" dirty="0"/>
                  <a:t>p/q</a:t>
                </a:r>
                <a:r>
                  <a:rPr lang="ko-KR" altLang="en-US" sz="2400" dirty="0"/>
                  <a:t>가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가까운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를 구해보자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sz="2400" dirty="0"/>
                  <a:t>이다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  1</a:t>
                </a:r>
                <a:r>
                  <a:rPr lang="ko-KR" altLang="en-US" sz="2400" dirty="0"/>
                  <a:t>단계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가능한 모든 </a:t>
                </a:r>
                <a:r>
                  <a:rPr lang="en-US" altLang="ko-KR" sz="2400" dirty="0"/>
                  <a:t>p/q </a:t>
                </a:r>
                <a:r>
                  <a:rPr lang="ko-KR" altLang="en-US" sz="2400" dirty="0"/>
                  <a:t>조합을 생성하고 </a:t>
                </a:r>
                <a:r>
                  <a:rPr lang="en-US" altLang="ko-KR" sz="2400" dirty="0"/>
                  <a:t>|p/q-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 </a:t>
                </a:r>
                <a:r>
                  <a:rPr lang="en-US" altLang="ko-KR" sz="2400" dirty="0"/>
                  <a:t>|</a:t>
                </a:r>
                <a:r>
                  <a:rPr lang="ko-KR" altLang="en-US" sz="2400" dirty="0"/>
                  <a:t>를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    최소화 시키는 </a:t>
                </a:r>
                <a:r>
                  <a:rPr lang="en-US" altLang="ko-KR" sz="2400" dirty="0"/>
                  <a:t>p, q </a:t>
                </a:r>
                <a:r>
                  <a:rPr lang="ko-KR" altLang="en-US" sz="2400" dirty="0"/>
                  <a:t>조합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을   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  </a:t>
                </a:r>
                <a:r>
                  <a:rPr lang="ko-KR" altLang="en-US" sz="2400" dirty="0"/>
                  <a:t>선택한다</a:t>
                </a: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1905000"/>
              </a:xfrm>
              <a:blipFill>
                <a:blip r:embed="rId2"/>
                <a:stretch>
                  <a:fillRect l="-292" t="-2564" r="-512" b="-10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20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8650" y="2430601"/>
            <a:ext cx="8248650" cy="230832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1. M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값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, </a:t>
            </a:r>
            <a:r>
              <a:rPr lang="ko-KR" altLang="en-US" sz="2800" dirty="0" err="1">
                <a:latin typeface="Comic Sans MS" panose="030F0702030302020204" pitchFamily="66" charset="0"/>
                <a:ea typeface="굴림" panose="020B0600000101010101" pitchFamily="50" charset="-127"/>
              </a:rPr>
              <a:t>오차등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초기화   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% 1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번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가능한 모든 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p, q 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조합 생성  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% 2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번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r>
              <a:rPr lang="en-US" altLang="ko-KR" sz="2800" dirty="0"/>
              <a:t>           |p/q-</a:t>
            </a:r>
            <a:r>
              <a:rPr lang="ko-KR" altLang="en-US" sz="28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800" dirty="0"/>
              <a:t>|</a:t>
            </a:r>
            <a:r>
              <a:rPr lang="ko-KR" altLang="en-US" sz="2800" dirty="0"/>
              <a:t>를 최소화 시키는 </a:t>
            </a:r>
            <a:r>
              <a:rPr lang="en-US" altLang="ko-KR" sz="2800" dirty="0"/>
              <a:t>p, q</a:t>
            </a:r>
            <a:r>
              <a:rPr lang="ko-KR" altLang="en-US" sz="2800" dirty="0"/>
              <a:t>를 찾음</a:t>
            </a:r>
            <a:endParaRPr lang="en-US" altLang="ko-KR" sz="2800" dirty="0"/>
          </a:p>
          <a:p>
            <a:r>
              <a:rPr lang="ko-KR" altLang="en-US" sz="2800" dirty="0"/>
              <a:t>           오차 및 최고의 </a:t>
            </a:r>
            <a:r>
              <a:rPr lang="en-US" altLang="ko-KR" sz="2800" dirty="0"/>
              <a:t>p, q </a:t>
            </a:r>
            <a:r>
              <a:rPr lang="ko-KR" altLang="en-US" sz="2800" dirty="0"/>
              <a:t>조합  업데이트</a:t>
            </a:r>
            <a:endParaRPr lang="en-US" altLang="ko-KR" sz="2800" dirty="0"/>
          </a:p>
          <a:p>
            <a:r>
              <a:rPr lang="en-US" altLang="ko-KR" sz="3200" dirty="0"/>
              <a:t>3. </a:t>
            </a:r>
            <a:r>
              <a:rPr lang="ko-KR" altLang="en-US" sz="3200" dirty="0"/>
              <a:t>출력   </a:t>
            </a:r>
            <a:r>
              <a:rPr lang="en-US" altLang="ko-KR" sz="3200" dirty="0"/>
              <a:t>% 3</a:t>
            </a:r>
            <a:r>
              <a:rPr lang="ko-KR" altLang="en-US" sz="3200" dirty="0"/>
              <a:t>번 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572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번 부분 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/>
              <a:t> M=1000;   % M</a:t>
            </a:r>
            <a:r>
              <a:rPr lang="ko-KR" altLang="en-US" sz="2800" dirty="0"/>
              <a:t>값 초기화 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err="1"/>
              <a:t>pbest</a:t>
            </a:r>
            <a:r>
              <a:rPr lang="en-US" altLang="ko-KR" sz="2800" dirty="0"/>
              <a:t>=1;  % </a:t>
            </a:r>
            <a:r>
              <a:rPr lang="ko-KR" altLang="en-US" sz="2800" dirty="0"/>
              <a:t>현재까지 찾은 </a:t>
            </a:r>
            <a:r>
              <a:rPr lang="en-US" altLang="ko-KR" sz="2800" dirty="0"/>
              <a:t>best p </a:t>
            </a:r>
            <a:r>
              <a:rPr lang="ko-KR" altLang="en-US" sz="2800" dirty="0"/>
              <a:t>초기화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err="1"/>
              <a:t>qbest</a:t>
            </a:r>
            <a:r>
              <a:rPr lang="en-US" altLang="ko-KR" sz="2800" dirty="0"/>
              <a:t>=1;  % </a:t>
            </a:r>
            <a:r>
              <a:rPr lang="ko-KR" altLang="en-US" sz="2800" dirty="0"/>
              <a:t>현재까지 찾은 </a:t>
            </a:r>
            <a:r>
              <a:rPr lang="en-US" altLang="ko-KR" sz="2800" dirty="0"/>
              <a:t>best q </a:t>
            </a:r>
            <a:r>
              <a:rPr lang="ko-KR" altLang="en-US" sz="2800" dirty="0"/>
              <a:t>초기화</a:t>
            </a:r>
            <a:endParaRPr lang="en-US" altLang="ko-KR" sz="2800" dirty="0"/>
          </a:p>
          <a:p>
            <a:r>
              <a:rPr lang="en-US" altLang="ko-KR" sz="2800" dirty="0"/>
              <a:t> err=abs(</a:t>
            </a:r>
            <a:r>
              <a:rPr lang="en-US" altLang="ko-KR" sz="2800" dirty="0" err="1"/>
              <a:t>pbest</a:t>
            </a:r>
            <a:r>
              <a:rPr lang="en-US" altLang="ko-KR" sz="2800" dirty="0"/>
              <a:t>/</a:t>
            </a:r>
            <a:r>
              <a:rPr lang="en-US" altLang="ko-KR" sz="2800" dirty="0" err="1"/>
              <a:t>qbest</a:t>
            </a:r>
            <a:r>
              <a:rPr lang="en-US" altLang="ko-KR" sz="2800" dirty="0"/>
              <a:t>-pi); % </a:t>
            </a:r>
            <a:r>
              <a:rPr lang="ko-KR" altLang="en-US" sz="2800" dirty="0"/>
              <a:t>현재 오차 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63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번 부분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모든 가능한 </a:t>
            </a:r>
            <a:r>
              <a:rPr lang="en-US" altLang="ko-KR" sz="2400" dirty="0"/>
              <a:t>p, q </a:t>
            </a:r>
            <a:r>
              <a:rPr lang="ko-KR" altLang="en-US" sz="2400" dirty="0"/>
              <a:t>조합 </a:t>
            </a:r>
            <a:endParaRPr lang="en-US" altLang="ko-KR" sz="2400" dirty="0"/>
          </a:p>
          <a:p>
            <a:r>
              <a:rPr lang="en-US" altLang="ko-KR" sz="2400" dirty="0"/>
              <a:t>for p=1:M</a:t>
            </a:r>
          </a:p>
          <a:p>
            <a:r>
              <a:rPr lang="en-US" altLang="ko-KR" sz="2400" dirty="0"/>
              <a:t>      for q=1:M</a:t>
            </a:r>
          </a:p>
          <a:p>
            <a:r>
              <a:rPr lang="en-US" altLang="ko-KR" sz="2400" dirty="0"/>
              <a:t>      |p/q-</a:t>
            </a:r>
            <a:r>
              <a:rPr lang="ko-KR" altLang="en-US" sz="24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400" dirty="0"/>
              <a:t>|&lt;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현재오차</a:t>
            </a:r>
            <a:endParaRPr lang="en-US" altLang="ko-KR" sz="2400" dirty="0"/>
          </a:p>
          <a:p>
            <a:r>
              <a:rPr lang="ko-KR" altLang="en-US" sz="2400" dirty="0"/>
              <a:t>      현재 오차</a:t>
            </a:r>
            <a:r>
              <a:rPr lang="en-US" altLang="ko-KR" sz="2400" dirty="0"/>
              <a:t>, best (p, q) </a:t>
            </a:r>
            <a:r>
              <a:rPr lang="ko-KR" altLang="en-US" sz="2400" dirty="0"/>
              <a:t>업데이트</a:t>
            </a:r>
            <a:endParaRPr lang="en-US" altLang="ko-KR" sz="2400" dirty="0"/>
          </a:p>
          <a:p>
            <a:r>
              <a:rPr lang="en-US" altLang="ko-KR" sz="2400" dirty="0"/>
              <a:t>      end</a:t>
            </a:r>
          </a:p>
          <a:p>
            <a:r>
              <a:rPr lang="en-US" altLang="ko-KR" sz="2400" dirty="0"/>
              <a:t> end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418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번 부분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for p=1:M</a:t>
            </a:r>
          </a:p>
          <a:p>
            <a:r>
              <a:rPr lang="en-US" altLang="ko-KR" sz="2000" dirty="0"/>
              <a:t>      for q=1:M</a:t>
            </a:r>
          </a:p>
          <a:p>
            <a:r>
              <a:rPr lang="en-US" altLang="ko-KR" sz="2000" dirty="0"/>
              <a:t>      if abs(p/q –pi) &lt; err    % |p/q-</a:t>
            </a:r>
            <a:r>
              <a:rPr lang="ko-KR" altLang="en-US" sz="20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000" dirty="0"/>
              <a:t>|</a:t>
            </a:r>
            <a:r>
              <a:rPr lang="ko-KR" altLang="en-US" sz="2000" dirty="0"/>
              <a:t>를 최소화 시키는 </a:t>
            </a:r>
            <a:r>
              <a:rPr lang="en-US" altLang="ko-KR" sz="2000" dirty="0"/>
              <a:t>p, q</a:t>
            </a:r>
            <a:r>
              <a:rPr lang="ko-KR" altLang="en-US" sz="2000" dirty="0"/>
              <a:t>를 찾음</a:t>
            </a:r>
            <a:endParaRPr lang="en-US" altLang="ko-KR" sz="2000" dirty="0"/>
          </a:p>
          <a:p>
            <a:r>
              <a:rPr lang="ko-KR" altLang="en-US" sz="2000" dirty="0"/>
              <a:t>              </a:t>
            </a:r>
            <a:r>
              <a:rPr lang="en-US" altLang="ko-KR" sz="2000" dirty="0" err="1"/>
              <a:t>pbest</a:t>
            </a:r>
            <a:r>
              <a:rPr lang="en-US" altLang="ko-KR" sz="2000" dirty="0"/>
              <a:t>=p;                 % </a:t>
            </a:r>
            <a:r>
              <a:rPr lang="ko-KR" altLang="en-US" sz="2000" dirty="0"/>
              <a:t>현재까지 </a:t>
            </a:r>
            <a:r>
              <a:rPr lang="en-US" altLang="ko-KR" sz="2000" dirty="0"/>
              <a:t>best p, q </a:t>
            </a:r>
            <a:r>
              <a:rPr lang="ko-KR" altLang="en-US" sz="2000" dirty="0"/>
              <a:t>조합 업데이트 </a:t>
            </a:r>
            <a:endParaRPr lang="en-US" altLang="ko-KR" sz="2000" dirty="0"/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qbest</a:t>
            </a:r>
            <a:r>
              <a:rPr lang="en-US" altLang="ko-KR" sz="2000" dirty="0"/>
              <a:t>=q;</a:t>
            </a:r>
          </a:p>
          <a:p>
            <a:r>
              <a:rPr lang="en-US" altLang="ko-KR" sz="2000" dirty="0"/>
              <a:t>              err=abs(p/q-pi);     % </a:t>
            </a:r>
            <a:r>
              <a:rPr lang="ko-KR" altLang="en-US" sz="2000" dirty="0"/>
              <a:t>현재까지 </a:t>
            </a:r>
            <a:r>
              <a:rPr lang="en-US" altLang="ko-KR" sz="2000" dirty="0"/>
              <a:t>best </a:t>
            </a:r>
            <a:r>
              <a:rPr lang="ko-KR" altLang="en-US" sz="2000" dirty="0"/>
              <a:t>오차 업데이트 </a:t>
            </a:r>
            <a:endParaRPr lang="en-US" altLang="ko-KR" sz="2000" dirty="0"/>
          </a:p>
          <a:p>
            <a:r>
              <a:rPr lang="en-US" altLang="ko-KR" sz="2000" dirty="0"/>
              <a:t>       end</a:t>
            </a:r>
          </a:p>
          <a:p>
            <a:r>
              <a:rPr lang="en-US" altLang="ko-KR" sz="2000" dirty="0"/>
              <a:t>      end</a:t>
            </a:r>
          </a:p>
          <a:p>
            <a:r>
              <a:rPr lang="en-US" altLang="ko-KR" sz="2000" dirty="0"/>
              <a:t> end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7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M=1000 </a:t>
            </a:r>
            <a:r>
              <a:rPr lang="ko-KR" altLang="en-US" dirty="0"/>
              <a:t>인 경우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05025"/>
            <a:ext cx="2638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M=10000000 </a:t>
            </a:r>
            <a:r>
              <a:rPr lang="ko-KR" altLang="en-US" dirty="0"/>
              <a:t>이면 얼마나 오래 걸릴까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It would require </a:t>
            </a:r>
            <a:r>
              <a:rPr lang="en-US" altLang="ko-KR" dirty="0">
                <a:solidFill>
                  <a:srgbClr val="FF0000"/>
                </a:solidFill>
              </a:rPr>
              <a:t>weeks</a:t>
            </a:r>
            <a:r>
              <a:rPr lang="en-US" altLang="ko-KR" dirty="0"/>
              <a:t> to run on a typical computer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7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간단하게</a:t>
            </a:r>
            <a:r>
              <a:rPr lang="en-US" altLang="ko-KR" dirty="0"/>
              <a:t> </a:t>
            </a:r>
            <a:r>
              <a:rPr lang="ko-KR" altLang="en-US" dirty="0"/>
              <a:t>코드 일부분의 시간을 제는 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앞의 코드의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앞에 </a:t>
            </a:r>
            <a:r>
              <a:rPr lang="en-US" altLang="ko-KR" dirty="0"/>
              <a:t>tic</a:t>
            </a:r>
            <a:r>
              <a:rPr lang="ko-KR" altLang="en-US" dirty="0"/>
              <a:t>을 넣고</a:t>
            </a:r>
            <a:endParaRPr lang="en-US" altLang="ko-KR" dirty="0"/>
          </a:p>
          <a:p>
            <a:r>
              <a:rPr lang="en-US" altLang="ko-KR" dirty="0"/>
              <a:t> for </a:t>
            </a:r>
            <a:r>
              <a:rPr lang="ko-KR" altLang="en-US" dirty="0" err="1"/>
              <a:t>반복문</a:t>
            </a:r>
            <a:r>
              <a:rPr lang="ko-KR" altLang="en-US" dirty="0"/>
              <a:t> 후에 </a:t>
            </a:r>
            <a:r>
              <a:rPr lang="en-US" altLang="ko-KR" dirty="0"/>
              <a:t>toc</a:t>
            </a:r>
            <a:r>
              <a:rPr lang="ko-KR" altLang="en-US" dirty="0"/>
              <a:t>을 넣어서 수행 시간을 측정해 보자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28650" y="2430601"/>
            <a:ext cx="8248650" cy="13849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tic</a:t>
            </a: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the fragment to be timed </a:t>
            </a: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toc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72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루프 중단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108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‘while’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사용하면 쉽게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중단시킬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이와는 별도로 </a:t>
            </a:r>
            <a:r>
              <a:rPr lang="en-US" altLang="ko-KR" sz="2000" dirty="0">
                <a:solidFill>
                  <a:srgbClr val="FF0000"/>
                </a:solidFill>
              </a:rPr>
              <a:t>‘break’ </a:t>
            </a:r>
            <a:r>
              <a:rPr lang="ko-KR" altLang="en-US" sz="2000" dirty="0">
                <a:solidFill>
                  <a:srgbClr val="FF0000"/>
                </a:solidFill>
              </a:rPr>
              <a:t>문을 이용</a:t>
            </a:r>
            <a:r>
              <a:rPr lang="ko-KR" altLang="en-US" sz="2000" dirty="0"/>
              <a:t>하여 루프를 중단시킬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다음의 예는 </a:t>
            </a:r>
            <a:r>
              <a:rPr lang="en-US" altLang="ko-KR" sz="2000" dirty="0"/>
              <a:t>‘for’ </a:t>
            </a:r>
            <a:r>
              <a:rPr lang="ko-KR" altLang="en-US" sz="2000" dirty="0" err="1"/>
              <a:t>반복문에</a:t>
            </a:r>
            <a:r>
              <a:rPr lang="ko-KR" altLang="en-US" sz="2000" dirty="0"/>
              <a:t> </a:t>
            </a:r>
            <a:r>
              <a:rPr lang="en-US" altLang="ko-KR" sz="2000" dirty="0"/>
              <a:t>‘break’</a:t>
            </a:r>
            <a:r>
              <a:rPr lang="ko-KR" altLang="en-US" sz="2000" dirty="0"/>
              <a:t>를 사용하여 루프를 중단한 예이다 </a:t>
            </a:r>
            <a:endParaRPr lang="en-US" altLang="ko-KR" sz="2000" dirty="0"/>
          </a:p>
          <a:p>
            <a:r>
              <a:rPr lang="en-US" altLang="ko-KR" sz="2000" dirty="0"/>
              <a:t>break </a:t>
            </a:r>
            <a:r>
              <a:rPr lang="ko-KR" altLang="en-US" sz="2000" dirty="0"/>
              <a:t>명령은 루프의 실행을 곧바로 중단시키고 루프를 완전히 벗어나게 한다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0029"/>
              </p:ext>
            </p:extLst>
          </p:nvPr>
        </p:nvGraphicFramePr>
        <p:xfrm>
          <a:off x="1295400" y="35052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0803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for k=1:5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if k==3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    break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end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</a:t>
                      </a:r>
                      <a:r>
                        <a:rPr lang="en-US" altLang="ko-KR" sz="1800" dirty="0" err="1"/>
                        <a:t>disp</a:t>
                      </a:r>
                      <a:r>
                        <a:rPr lang="en-US" altLang="ko-KR" sz="1800" dirty="0"/>
                        <a:t>(k)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end</a:t>
                      </a:r>
                      <a:endParaRPr lang="en-US" altLang="ko-KR" sz="1800" b="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2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6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3886200" cy="23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7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사실 </a:t>
            </a:r>
            <a:r>
              <a:rPr lang="en-US" altLang="ko-KR" sz="2400" dirty="0"/>
              <a:t>‘while’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사용하면 </a:t>
            </a:r>
            <a:r>
              <a:rPr lang="en-US" altLang="ko-KR" sz="2400" dirty="0"/>
              <a:t>‘break’</a:t>
            </a:r>
            <a:r>
              <a:rPr lang="ko-KR" altLang="en-US" sz="2400" dirty="0"/>
              <a:t>문을 사용하지 않고도 코드를 작성할 수 있다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이와 같은 </a:t>
            </a:r>
            <a:r>
              <a:rPr lang="en-US" altLang="ko-KR" sz="2400" dirty="0"/>
              <a:t>‘break’</a:t>
            </a:r>
            <a:r>
              <a:rPr lang="ko-KR" altLang="en-US" sz="2400" dirty="0"/>
              <a:t>문 사용은 </a:t>
            </a:r>
            <a:r>
              <a:rPr lang="en-US" altLang="ko-KR" sz="2400" dirty="0"/>
              <a:t>‘for’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</a:t>
            </a:r>
            <a:r>
              <a:rPr lang="en-US" altLang="ko-KR" sz="2400" dirty="0"/>
              <a:t>‘while’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처럼 사용하기 위함으로 </a:t>
            </a:r>
            <a:r>
              <a:rPr lang="ko-KR" altLang="en-US" sz="2400" dirty="0">
                <a:solidFill>
                  <a:srgbClr val="FF0000"/>
                </a:solidFill>
              </a:rPr>
              <a:t>추천하지 않는다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2400" dirty="0"/>
              <a:t>다음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코드를 비교해 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55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continue </a:t>
            </a:r>
            <a:r>
              <a:rPr lang="ko-KR" altLang="en-US" sz="2400" dirty="0"/>
              <a:t>명령은 이번 차례의 루프 실행만 중단시키고 곧바로 다음 차례의 루프 실행으로 넘어가게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현재 반복의 루프 본문에 있는 나머지 명령문은 모두 건너뛴다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다음 코드의 결과는 </a:t>
            </a:r>
            <a:r>
              <a:rPr lang="en-US" altLang="ko-KR" sz="2400" dirty="0"/>
              <a:t>? </a:t>
            </a:r>
          </a:p>
          <a:p>
            <a:r>
              <a:rPr lang="en-US" altLang="ko-KR" sz="2400" dirty="0"/>
              <a:t>for k=1:5</a:t>
            </a:r>
            <a:endParaRPr lang="en-US" altLang="ko-KR" sz="2400" b="0" dirty="0"/>
          </a:p>
          <a:p>
            <a:r>
              <a:rPr lang="en-US" altLang="ko-KR" sz="2400" dirty="0"/>
              <a:t>    if k==3</a:t>
            </a:r>
            <a:endParaRPr lang="en-US" altLang="ko-KR" sz="2400" b="0" dirty="0"/>
          </a:p>
          <a:p>
            <a:r>
              <a:rPr lang="en-US" altLang="ko-KR" sz="2400" dirty="0"/>
              <a:t>        continue</a:t>
            </a:r>
            <a:endParaRPr lang="en-US" altLang="ko-KR" sz="2400" b="0" dirty="0"/>
          </a:p>
          <a:p>
            <a:r>
              <a:rPr lang="en-US" altLang="ko-KR" sz="2400" dirty="0"/>
              <a:t>    end</a:t>
            </a:r>
            <a:endParaRPr lang="en-US" altLang="ko-KR" sz="2400" b="0" dirty="0"/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disp</a:t>
            </a:r>
            <a:r>
              <a:rPr lang="en-US" altLang="ko-KR" sz="2400" dirty="0"/>
              <a:t>(k)</a:t>
            </a:r>
            <a:endParaRPr lang="en-US" altLang="ko-KR" sz="2400" b="0" dirty="0"/>
          </a:p>
          <a:p>
            <a:r>
              <a:rPr lang="en-US" altLang="ko-KR" sz="2400" dirty="0"/>
              <a:t>end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07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다음 코드를 </a:t>
            </a:r>
            <a:r>
              <a:rPr lang="ko-KR" altLang="en-US" sz="2000" dirty="0" err="1"/>
              <a:t>실행하였을때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 </a:t>
            </a:r>
            <a:r>
              <a:rPr lang="ko-KR" altLang="en-US" sz="2000" dirty="0"/>
              <a:t>변수의 결과를 예측해보자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=0;</a:t>
            </a:r>
          </a:p>
          <a:p>
            <a:pPr marL="0" indent="0">
              <a:buNone/>
            </a:pPr>
            <a:r>
              <a:rPr lang="en-US" altLang="ko-KR" sz="2000" dirty="0"/>
              <a:t>   for index=10:-2:4</a:t>
            </a:r>
          </a:p>
          <a:p>
            <a:pPr marL="0" indent="0">
              <a:buNone/>
            </a:pPr>
            <a:r>
              <a:rPr lang="en-US" altLang="ko-KR" sz="2000" dirty="0"/>
              <a:t>        if  index  == 6</a:t>
            </a:r>
          </a:p>
          <a:p>
            <a:pPr marL="0" indent="0">
              <a:buNone/>
            </a:pPr>
            <a:r>
              <a:rPr lang="en-US" altLang="ko-KR" sz="2000" dirty="0"/>
              <a:t>             continue;</a:t>
            </a:r>
          </a:p>
          <a:p>
            <a:pPr marL="0" indent="0">
              <a:buNone/>
            </a:pPr>
            <a:r>
              <a:rPr lang="en-US" altLang="ko-KR" sz="2000" dirty="0"/>
              <a:t>        end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ires+index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end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ires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9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같은 문제를 생각해 보자</a:t>
            </a:r>
            <a:endParaRPr lang="en-US" altLang="ko-KR" sz="2400" dirty="0"/>
          </a:p>
          <a:p>
            <a:r>
              <a:rPr lang="ko-KR" altLang="en-US" sz="2400" dirty="0"/>
              <a:t>공정한 동전을 던지는데 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|</a:t>
            </a:r>
            <a:r>
              <a:rPr lang="ko-KR" altLang="en-US" sz="2400" dirty="0">
                <a:solidFill>
                  <a:srgbClr val="FF0000"/>
                </a:solidFill>
              </a:rPr>
              <a:t>앞면이 나온 횟수</a:t>
            </a:r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뒷면이 나온 횟수</a:t>
            </a:r>
            <a:r>
              <a:rPr lang="en-US" altLang="ko-KR" sz="2400" dirty="0">
                <a:solidFill>
                  <a:srgbClr val="FF0000"/>
                </a:solidFill>
              </a:rPr>
              <a:t>|=10</a:t>
            </a:r>
          </a:p>
          <a:p>
            <a:r>
              <a:rPr lang="ko-KR" altLang="en-US" sz="2400" dirty="0"/>
              <a:t>이 될 때 까지 몇 번 동전을 던져야 하는지 실험을 통해 알고 싶다</a:t>
            </a:r>
            <a:endParaRPr lang="en-US" altLang="ko-KR" sz="2400" dirty="0"/>
          </a:p>
          <a:p>
            <a:r>
              <a:rPr lang="ko-KR" altLang="en-US" sz="2400" dirty="0"/>
              <a:t>이 경우 </a:t>
            </a:r>
            <a:r>
              <a:rPr lang="ko-KR" altLang="en-US" sz="2400" dirty="0">
                <a:solidFill>
                  <a:srgbClr val="FF0000"/>
                </a:solidFill>
              </a:rPr>
              <a:t>반복 범위를 미리 알기 어렵기 때문에</a:t>
            </a:r>
            <a:r>
              <a:rPr lang="ko-KR" altLang="en-US" sz="2400" dirty="0"/>
              <a:t> </a:t>
            </a:r>
            <a:r>
              <a:rPr lang="en-US" altLang="ko-KR" sz="2400" dirty="0"/>
              <a:t>for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사용하기 어렵다 </a:t>
            </a:r>
            <a:endParaRPr lang="en-US" altLang="ko-KR" sz="2400" dirty="0"/>
          </a:p>
          <a:p>
            <a:r>
              <a:rPr lang="ko-KR" altLang="en-US" sz="2400" dirty="0"/>
              <a:t>이러한 경우에는 </a:t>
            </a:r>
            <a:r>
              <a:rPr lang="en-US" altLang="ko-KR" sz="2400" dirty="0">
                <a:solidFill>
                  <a:srgbClr val="FF0000"/>
                </a:solidFill>
              </a:rPr>
              <a:t>‘while’ </a:t>
            </a:r>
            <a:r>
              <a:rPr lang="ko-KR" altLang="en-US" sz="2400" dirty="0" err="1">
                <a:solidFill>
                  <a:srgbClr val="FF0000"/>
                </a:solidFill>
              </a:rPr>
              <a:t>반복문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사용하면 좋다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1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‘while’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while </a:t>
            </a:r>
            <a:r>
              <a:rPr lang="ko-KR" altLang="en-US" dirty="0" err="1"/>
              <a:t>반복문은</a:t>
            </a:r>
            <a:r>
              <a:rPr lang="ko-KR" altLang="en-US" dirty="0"/>
              <a:t> 조건이 </a:t>
            </a:r>
            <a:r>
              <a:rPr lang="en-US" altLang="ko-KR" dirty="0"/>
              <a:t>true</a:t>
            </a:r>
            <a:r>
              <a:rPr lang="ko-KR" altLang="en-US" dirty="0"/>
              <a:t>로 유지되는 한 계속 루프를 수행</a:t>
            </a:r>
            <a:endParaRPr lang="en-US" altLang="ko-KR" dirty="0"/>
          </a:p>
          <a:p>
            <a:pPr eaLnBrk="1" hangingPunct="1"/>
            <a:r>
              <a:rPr lang="en-US" altLang="ko-KR" dirty="0"/>
              <a:t>while  </a:t>
            </a:r>
            <a:r>
              <a:rPr lang="ko-KR" altLang="en-US" i="1" dirty="0">
                <a:solidFill>
                  <a:srgbClr val="0070C0"/>
                </a:solidFill>
              </a:rPr>
              <a:t>조건</a:t>
            </a:r>
            <a:endParaRPr lang="en-US" altLang="ko-KR" i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ko-KR" altLang="en-US" i="1" dirty="0">
                <a:solidFill>
                  <a:srgbClr val="0070C0"/>
                </a:solidFill>
              </a:rPr>
              <a:t>수행할 명령어들</a:t>
            </a:r>
            <a:endParaRPr lang="en-US" altLang="ko-KR" i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ko-KR" dirty="0"/>
              <a:t>end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0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: 1+2+3+4+5 </a:t>
            </a:r>
            <a:r>
              <a:rPr lang="ko-KR" altLang="en-US" sz="2400" dirty="0"/>
              <a:t> 의 합을 </a:t>
            </a:r>
            <a:r>
              <a:rPr lang="en-US" altLang="ko-KR" sz="2400" dirty="0"/>
              <a:t>while </a:t>
            </a:r>
            <a:r>
              <a:rPr lang="ko-KR" altLang="en-US" sz="2400" dirty="0" err="1"/>
              <a:t>반복문으로</a:t>
            </a:r>
            <a:r>
              <a:rPr lang="ko-KR" altLang="en-US" sz="2400" dirty="0"/>
              <a:t> 작성해보았다</a:t>
            </a:r>
            <a:endParaRPr lang="en-US" altLang="ko-KR" sz="2400" dirty="0"/>
          </a:p>
          <a:p>
            <a:r>
              <a:rPr lang="en-US" altLang="ko-KR" sz="2400" dirty="0"/>
              <a:t>‘while’ </a:t>
            </a:r>
            <a:r>
              <a:rPr lang="ko-KR" altLang="en-US" sz="2400" dirty="0" err="1"/>
              <a:t>반복문의</a:t>
            </a:r>
            <a:r>
              <a:rPr lang="ko-KR" altLang="en-US" sz="2400" dirty="0"/>
              <a:t> 경우 </a:t>
            </a:r>
            <a:r>
              <a:rPr lang="ko-KR" altLang="en-US" sz="2400" dirty="0">
                <a:solidFill>
                  <a:srgbClr val="FF0000"/>
                </a:solidFill>
              </a:rPr>
              <a:t>반복 시키는 변수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이 경우 </a:t>
            </a:r>
            <a:r>
              <a:rPr lang="en-US" altLang="ko-KR" sz="2400" dirty="0" err="1">
                <a:solidFill>
                  <a:srgbClr val="FF0000"/>
                </a:solidFill>
              </a:rPr>
              <a:t>i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를 초기화</a:t>
            </a:r>
            <a:r>
              <a:rPr lang="ko-KR" altLang="en-US" sz="2400" dirty="0"/>
              <a:t> 해야 하고</a:t>
            </a:r>
            <a:r>
              <a:rPr lang="en-US" altLang="ko-KR" sz="2400" dirty="0"/>
              <a:t> </a:t>
            </a:r>
            <a:r>
              <a:rPr lang="ko-KR" altLang="en-US" sz="2400" dirty="0"/>
              <a:t>자동적으로 </a:t>
            </a:r>
            <a:r>
              <a:rPr lang="ko-KR" altLang="en-US" sz="2400" dirty="0" err="1"/>
              <a:t>변수값이</a:t>
            </a:r>
            <a:r>
              <a:rPr lang="ko-KR" altLang="en-US" sz="2400" dirty="0"/>
              <a:t> 증가되지 않으므로 </a:t>
            </a:r>
            <a:r>
              <a:rPr lang="ko-KR" altLang="en-US" sz="2400" dirty="0">
                <a:solidFill>
                  <a:srgbClr val="FF0000"/>
                </a:solidFill>
              </a:rPr>
              <a:t>반복될 때마다 하나씩 증가</a:t>
            </a:r>
            <a:r>
              <a:rPr lang="ko-KR" altLang="en-US" sz="2400" dirty="0"/>
              <a:t>시켜야 한다 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63628"/>
              </p:ext>
            </p:extLst>
          </p:nvPr>
        </p:nvGraphicFramePr>
        <p:xfrm>
          <a:off x="1563014" y="3657600"/>
          <a:ext cx="31423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336">
                  <a:extLst>
                    <a:ext uri="{9D8B030D-6E8A-4147-A177-3AD203B41FA5}">
                      <a16:colId xmlns:a16="http://schemas.microsoft.com/office/drawing/2014/main" val="47379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 s: </a:t>
                      </a:r>
                      <a:r>
                        <a:rPr lang="ko-KR" altLang="en-US" dirty="0"/>
                        <a:t>합</a:t>
                      </a:r>
                    </a:p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/>
                        <a:t>s=0; </a:t>
                      </a:r>
                      <a:r>
                        <a:rPr lang="en-US" altLang="ko-KR" baseline="0" dirty="0"/>
                        <a:t> % </a:t>
                      </a:r>
                      <a:r>
                        <a:rPr lang="ko-KR" altLang="en-US" baseline="0" dirty="0"/>
                        <a:t>합을 저장하는 변수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=0;</a:t>
                      </a:r>
                    </a:p>
                    <a:p>
                      <a:pPr latinLnBrk="1"/>
                      <a:r>
                        <a:rPr lang="en-US" altLang="ko-KR" dirty="0"/>
                        <a:t>while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&lt; 5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=i+1;</a:t>
                      </a:r>
                    </a:p>
                    <a:p>
                      <a:pPr latinLnBrk="1"/>
                      <a:r>
                        <a:rPr lang="en-US" altLang="ko-KR" dirty="0"/>
                        <a:t>   s=</a:t>
                      </a:r>
                      <a:r>
                        <a:rPr lang="en-US" altLang="ko-KR" dirty="0" err="1"/>
                        <a:t>s+i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</a:p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72978"/>
                  </a:ext>
                </a:extLst>
              </a:tr>
            </a:tbl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17541" y="3657600"/>
            <a:ext cx="1524000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0475" y="3655771"/>
            <a:ext cx="67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s: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81800" y="3659429"/>
            <a:ext cx="1524000" cy="2558491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789209" y="3657600"/>
            <a:ext cx="67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i:</a:t>
            </a:r>
          </a:p>
        </p:txBody>
      </p:sp>
    </p:spTree>
    <p:extLst>
      <p:ext uri="{BB962C8B-B14F-4D97-AF65-F5344CB8AC3E}">
        <p14:creationId xmlns:p14="http://schemas.microsoft.com/office/powerpoint/2010/main" val="1253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코드를 </a:t>
            </a:r>
            <a:r>
              <a:rPr lang="ko-KR" altLang="en-US" dirty="0" err="1"/>
              <a:t>실행시</a:t>
            </a:r>
            <a:r>
              <a:rPr lang="ko-KR" altLang="en-US" dirty="0"/>
              <a:t> 최종 </a:t>
            </a:r>
            <a:r>
              <a:rPr lang="en-US" altLang="ko-KR" dirty="0"/>
              <a:t>x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2226919"/>
            <a:ext cx="7000875" cy="40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공정한 동전을 </a:t>
            </a:r>
            <a:r>
              <a:rPr lang="en-US" altLang="ko-KR" sz="2400" dirty="0"/>
              <a:t>N</a:t>
            </a:r>
            <a:r>
              <a:rPr lang="ko-KR" altLang="en-US" sz="2400" dirty="0"/>
              <a:t>번 던지는 실험을 수행하고자 한다</a:t>
            </a:r>
            <a:r>
              <a:rPr lang="en-US" altLang="ko-KR" sz="2400" dirty="0"/>
              <a:t>. N</a:t>
            </a:r>
            <a:r>
              <a:rPr lang="ko-KR" altLang="en-US" sz="2400" dirty="0"/>
              <a:t>번 동전을 던져서 앞면이 나오는 횟수를 </a:t>
            </a:r>
            <a:r>
              <a:rPr lang="en-US" altLang="ko-KR" sz="2400" dirty="0"/>
              <a:t>H, </a:t>
            </a:r>
            <a:r>
              <a:rPr lang="ko-KR" altLang="en-US" sz="2400" dirty="0"/>
              <a:t>뒷면이 나오는 횟수를 </a:t>
            </a:r>
            <a:r>
              <a:rPr lang="en-US" altLang="ko-KR" sz="2400" dirty="0"/>
              <a:t>T</a:t>
            </a:r>
            <a:r>
              <a:rPr lang="ko-KR" altLang="en-US" sz="2400" dirty="0"/>
              <a:t>라고 하자</a:t>
            </a:r>
            <a:r>
              <a:rPr lang="en-US" altLang="ko-KR" sz="2400" dirty="0"/>
              <a:t>. </a:t>
            </a:r>
            <a:r>
              <a:rPr lang="en-US" altLang="ko-KR" sz="2400" dirty="0">
                <a:solidFill>
                  <a:srgbClr val="FF0000"/>
                </a:solidFill>
              </a:rPr>
              <a:t>|H-T|=10</a:t>
            </a:r>
            <a:r>
              <a:rPr lang="ko-KR" altLang="en-US" sz="2400" dirty="0">
                <a:solidFill>
                  <a:srgbClr val="FF0000"/>
                </a:solidFill>
              </a:rPr>
              <a:t>이 될 때까지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|H-T|&lt;10</a:t>
            </a:r>
            <a:r>
              <a:rPr lang="ko-KR" altLang="en-US" sz="2400" dirty="0"/>
              <a:t>인한 반복</a:t>
            </a:r>
            <a:r>
              <a:rPr lang="en-US" altLang="ko-KR" sz="2400" dirty="0"/>
              <a:t>) </a:t>
            </a:r>
            <a:r>
              <a:rPr lang="ko-KR" altLang="en-US" sz="2400" dirty="0"/>
              <a:t>총 동전을 몇 번 던져야 하는지 시뮬레이션을 하고자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코드를 작성해 보자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2936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13122</TotalTime>
  <Words>1889</Words>
  <Application>Microsoft Office PowerPoint</Application>
  <PresentationFormat>화면 슬라이드 쇼(4:3)</PresentationFormat>
  <Paragraphs>275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HyhwpEQ</vt:lpstr>
      <vt:lpstr>ＭＳ Ｐゴシック</vt:lpstr>
      <vt:lpstr>굴림</vt:lpstr>
      <vt:lpstr>Arial</vt:lpstr>
      <vt:lpstr>Cambria Math</vt:lpstr>
      <vt:lpstr>Comic Sans MS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610</cp:revision>
  <dcterms:created xsi:type="dcterms:W3CDTF">2007-04-05T20:26:21Z</dcterms:created>
  <dcterms:modified xsi:type="dcterms:W3CDTF">2019-03-18T07:35:09Z</dcterms:modified>
</cp:coreProperties>
</file>