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2"/>
  </p:notesMasterIdLst>
  <p:sldIdLst>
    <p:sldId id="272" r:id="rId2"/>
    <p:sldId id="288" r:id="rId3"/>
    <p:sldId id="318" r:id="rId4"/>
    <p:sldId id="322" r:id="rId5"/>
    <p:sldId id="321" r:id="rId6"/>
    <p:sldId id="316" r:id="rId7"/>
    <p:sldId id="317" r:id="rId8"/>
    <p:sldId id="319" r:id="rId9"/>
    <p:sldId id="294" r:id="rId10"/>
    <p:sldId id="289" r:id="rId11"/>
    <p:sldId id="296" r:id="rId12"/>
    <p:sldId id="297" r:id="rId13"/>
    <p:sldId id="320" r:id="rId14"/>
    <p:sldId id="298" r:id="rId15"/>
    <p:sldId id="299" r:id="rId16"/>
    <p:sldId id="300" r:id="rId17"/>
    <p:sldId id="302" r:id="rId18"/>
    <p:sldId id="301" r:id="rId19"/>
    <p:sldId id="303" r:id="rId20"/>
    <p:sldId id="306" r:id="rId21"/>
    <p:sldId id="304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03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ov8y6o5c781hjfv/Route.m?dl=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의 값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열로 값이 주어져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사용자가 입력한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열로 자동으로 값들을 확장하고자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열의 코너 값들이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의 값들이 된다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아래 예 </a:t>
            </a:r>
            <a:r>
              <a:rPr lang="en-US" altLang="ko-KR" sz="2000" dirty="0" smtClean="0"/>
              <a:t>n=4</a:t>
            </a:r>
            <a:r>
              <a:rPr lang="ko-KR" altLang="en-US" sz="2000" dirty="0" smtClean="0"/>
              <a:t>인 경우 참고</a:t>
            </a:r>
            <a:r>
              <a:rPr lang="en-US" altLang="ko-KR" sz="2000" dirty="0" smtClean="0"/>
              <a:t>). </a:t>
            </a:r>
            <a:r>
              <a:rPr lang="ko-KR" altLang="en-US" sz="2000" dirty="0" smtClean="0"/>
              <a:t>이럴 때 값이 비어있는 원소 부분 </a:t>
            </a:r>
            <a:r>
              <a:rPr lang="en-US" altLang="ko-KR" sz="2000" dirty="0" smtClean="0"/>
              <a:t>(?)</a:t>
            </a:r>
            <a:r>
              <a:rPr lang="ko-KR" altLang="en-US" sz="2000" dirty="0" smtClean="0"/>
              <a:t>에 값들을 양방향 선형 </a:t>
            </a:r>
            <a:r>
              <a:rPr lang="ko-KR" altLang="en-US" sz="2000" dirty="0" err="1" smtClean="0"/>
              <a:t>보간하는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 err="1"/>
              <a:t>BilinearInterp.m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작성하라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524250"/>
            <a:ext cx="8591550" cy="17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54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 function A=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BilinearInterp</a:t>
            </a:r>
            <a:r>
              <a:rPr lang="en-US" altLang="ko-KR" sz="2000" dirty="0" smtClean="0">
                <a:solidFill>
                  <a:srgbClr val="FF0000"/>
                </a:solidFill>
              </a:rPr>
              <a:t>(F, n)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%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 F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2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 행렬</a:t>
            </a:r>
            <a:r>
              <a:rPr lang="en-US" altLang="ko-KR" sz="2000" dirty="0" smtClean="0"/>
              <a:t>, n&gt;1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%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 A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n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열 행렬</a:t>
            </a:r>
            <a:endParaRPr lang="en-US" altLang="ko-KR" sz="2000" dirty="0" smtClean="0"/>
          </a:p>
          <a:p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79" y="1981200"/>
            <a:ext cx="3429000" cy="106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4154"/>
              </p:ext>
            </p:extLst>
          </p:nvPr>
        </p:nvGraphicFramePr>
        <p:xfrm>
          <a:off x="534010" y="2819400"/>
          <a:ext cx="4953000" cy="378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8175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BilinearInterp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A =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BilinearInterp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(F, n)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A=zeros(n, n);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j=1:n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beta=(j-1)/(n-1);  % j=1: beta=0, j=n: beta=1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FN=(1-beta)*F(1,1)+beta*F(1,2);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FS=(1-beta)*F(2,1)+beta*F(2,2);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=1:n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alpha=(i-1)/(n-1);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A(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)=(1-alpha)*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FN+alpha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*FS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9725879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79" y="3505200"/>
            <a:ext cx="3393110" cy="294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7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447285"/>
              </p:ext>
            </p:extLst>
          </p:nvPr>
        </p:nvGraphicFramePr>
        <p:xfrm>
          <a:off x="481013" y="1412507"/>
          <a:ext cx="3352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F=[57 120;3 30];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n=4;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BilinearInterp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(F, n)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4191000"/>
            <a:ext cx="48291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048000"/>
            <a:ext cx="8591550" cy="17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06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400" b="0" kern="1200" dirty="0"/>
              <a:t>앞의 </a:t>
            </a:r>
            <a:r>
              <a:rPr lang="en-US" altLang="ko-KR" sz="2400" b="0" kern="1200" dirty="0" err="1"/>
              <a:t>BilinearInterp</a:t>
            </a:r>
            <a:r>
              <a:rPr lang="en-US" altLang="ko-KR" sz="2400" b="0" kern="1200" dirty="0"/>
              <a:t>(F, n)</a:t>
            </a:r>
            <a:r>
              <a:rPr lang="ko-KR" altLang="en-US" sz="2400" b="0" kern="1200" dirty="0"/>
              <a:t>을 </a:t>
            </a:r>
            <a:r>
              <a:rPr lang="en-US" altLang="ko-KR" sz="2400" b="0" kern="1200" dirty="0" err="1"/>
              <a:t>BilinearInterp</a:t>
            </a:r>
            <a:r>
              <a:rPr lang="en-US" altLang="ko-KR" sz="2400" b="0" kern="1200" dirty="0"/>
              <a:t>(F, n, m)</a:t>
            </a:r>
            <a:r>
              <a:rPr lang="ko-KR" altLang="en-US" sz="2400" b="0" kern="1200" dirty="0"/>
              <a:t>으로 </a:t>
            </a:r>
            <a:r>
              <a:rPr lang="ko-KR" altLang="en-US" sz="2400" b="0" kern="1200" dirty="0" smtClean="0"/>
              <a:t>변경하여 </a:t>
            </a:r>
            <a:r>
              <a:rPr lang="ko-KR" altLang="en-US" sz="2400" b="0" dirty="0"/>
              <a:t>함수 </a:t>
            </a:r>
            <a:r>
              <a:rPr lang="en-US" altLang="ko-KR" sz="2400" b="0" dirty="0"/>
              <a:t>F</a:t>
            </a:r>
            <a:r>
              <a:rPr lang="ko-KR" altLang="en-US" sz="2400" b="0" dirty="0"/>
              <a:t>의 값 </a:t>
            </a:r>
            <a:r>
              <a:rPr lang="en-US" altLang="ko-KR" sz="2400" b="0" dirty="0"/>
              <a:t>2</a:t>
            </a:r>
            <a:r>
              <a:rPr lang="ko-KR" altLang="en-US" sz="2400" b="0" dirty="0"/>
              <a:t>행 </a:t>
            </a:r>
            <a:r>
              <a:rPr lang="en-US" altLang="ko-KR" sz="2400" b="0" dirty="0"/>
              <a:t>2</a:t>
            </a:r>
            <a:r>
              <a:rPr lang="ko-KR" altLang="en-US" sz="2400" b="0" dirty="0"/>
              <a:t>열로 값이 주어져 </a:t>
            </a:r>
            <a:r>
              <a:rPr lang="ko-KR" altLang="en-US" sz="2400" b="0" dirty="0" smtClean="0"/>
              <a:t>있을 때 이를 </a:t>
            </a:r>
            <a:r>
              <a:rPr lang="ko-KR" altLang="en-US" sz="2400" b="0" dirty="0"/>
              <a:t>사용자가 입력한 </a:t>
            </a:r>
            <a:r>
              <a:rPr lang="en-US" altLang="ko-KR" sz="2400" b="0" dirty="0"/>
              <a:t>n</a:t>
            </a:r>
            <a:r>
              <a:rPr lang="ko-KR" altLang="en-US" sz="2400" b="0" dirty="0"/>
              <a:t>행 </a:t>
            </a:r>
            <a:r>
              <a:rPr lang="en-US" altLang="ko-KR" sz="2400" b="0" dirty="0" smtClean="0"/>
              <a:t>m</a:t>
            </a:r>
            <a:r>
              <a:rPr lang="ko-KR" altLang="en-US" sz="2400" b="0" dirty="0" smtClean="0"/>
              <a:t>열로 양방향 선형 보간 방법으로 자동으로 </a:t>
            </a:r>
            <a:r>
              <a:rPr lang="ko-KR" altLang="en-US" sz="2400" b="0" dirty="0"/>
              <a:t>값들을 </a:t>
            </a:r>
            <a:r>
              <a:rPr lang="ko-KR" altLang="en-US" sz="2400" b="0" dirty="0" smtClean="0"/>
              <a:t>확장하고자</a:t>
            </a:r>
            <a:r>
              <a:rPr lang="en-US" altLang="ko-KR" sz="2400" b="0" dirty="0"/>
              <a:t> </a:t>
            </a:r>
            <a:r>
              <a:rPr lang="ko-KR" altLang="en-US" sz="2400" b="0" dirty="0" smtClean="0"/>
              <a:t>한다</a:t>
            </a:r>
            <a:r>
              <a:rPr lang="en-US" altLang="ko-KR" sz="2400" b="0" dirty="0" smtClean="0"/>
              <a:t>. </a:t>
            </a:r>
            <a:r>
              <a:rPr lang="en-US" altLang="ko-KR" sz="2400" b="0" kern="1200" dirty="0" err="1" smtClean="0"/>
              <a:t>BilinearInterpm</a:t>
            </a:r>
            <a:r>
              <a:rPr lang="en-US" altLang="ko-KR" sz="2400" b="0" kern="1200" dirty="0" smtClean="0"/>
              <a:t>(F</a:t>
            </a:r>
            <a:r>
              <a:rPr lang="en-US" altLang="ko-KR" sz="2400" b="0" kern="1200" dirty="0"/>
              <a:t>, n, </a:t>
            </a:r>
            <a:r>
              <a:rPr lang="en-US" altLang="ko-KR" sz="2400" b="0" kern="1200" dirty="0" smtClean="0"/>
              <a:t>m)</a:t>
            </a:r>
            <a:r>
              <a:rPr lang="ko-KR" altLang="en-US" sz="2400" b="0" kern="1200" dirty="0" smtClean="0"/>
              <a:t>을</a:t>
            </a:r>
            <a:r>
              <a:rPr lang="en-US" altLang="ko-KR" sz="2400" b="0" kern="1200" dirty="0" smtClean="0"/>
              <a:t> </a:t>
            </a:r>
            <a:r>
              <a:rPr lang="ko-KR" altLang="en-US" sz="2400" b="0" kern="1200" dirty="0" smtClean="0"/>
              <a:t>작성해보자</a:t>
            </a:r>
            <a:endParaRPr lang="ko-KR" altLang="en-US" sz="24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3503"/>
              </p:ext>
            </p:extLst>
          </p:nvPr>
        </p:nvGraphicFramePr>
        <p:xfrm>
          <a:off x="1219200" y="4343400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9593626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73449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main.m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실행 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759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F=[57 120;3 30];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n=4;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m=3;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BilinearInterpm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(F, n, m)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627161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4880187"/>
            <a:ext cx="2590800" cy="14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2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Optimization (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10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Optimization problems involve finding the “best” of something</a:t>
            </a:r>
          </a:p>
          <a:p>
            <a:r>
              <a:rPr lang="ko-KR" altLang="en-US" sz="2400" dirty="0" smtClean="0"/>
              <a:t>다음 </a:t>
            </a:r>
            <a:r>
              <a:rPr lang="en-US" altLang="ko-KR" sz="2400" dirty="0" smtClean="0"/>
              <a:t>Traveling salesman problem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weighted graph (</a:t>
            </a:r>
            <a:r>
              <a:rPr lang="ko-KR" altLang="en-US" sz="2400" dirty="0" smtClean="0"/>
              <a:t>가중치 그래프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 유명한 </a:t>
            </a:r>
            <a:r>
              <a:rPr lang="en-US" altLang="ko-KR" sz="2400" dirty="0" smtClean="0"/>
              <a:t>optimization </a:t>
            </a:r>
            <a:r>
              <a:rPr lang="ko-KR" altLang="en-US" sz="2400" dirty="0" smtClean="0"/>
              <a:t>문제이다 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Traveling salesman problem (TSP, </a:t>
            </a:r>
            <a:r>
              <a:rPr lang="ko-KR" altLang="en-US" sz="2400" dirty="0" smtClean="0">
                <a:solidFill>
                  <a:srgbClr val="FF0000"/>
                </a:solidFill>
              </a:rPr>
              <a:t>순회 판매원 문제</a:t>
            </a:r>
            <a:r>
              <a:rPr lang="en-US" altLang="ko-KR" sz="2400" dirty="0" smtClean="0">
                <a:solidFill>
                  <a:srgbClr val="FF0000"/>
                </a:solidFill>
              </a:rPr>
              <a:t>):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도시가 있다고 하자</a:t>
            </a:r>
            <a:r>
              <a:rPr lang="en-US" altLang="ko-KR" sz="2400" dirty="0" smtClean="0"/>
              <a:t>. Salesman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도시를 정확히 한번만 방문하면서 최소 거리로 출발점으로 돌아오는 방문 순서는 무엇인가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8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다음과 같이 </a:t>
            </a:r>
            <a:r>
              <a:rPr lang="en-US" altLang="ko-KR" sz="1800" dirty="0" smtClean="0"/>
              <a:t>weighted graph</a:t>
            </a:r>
            <a:r>
              <a:rPr lang="ko-KR" altLang="en-US" sz="1800" dirty="0" smtClean="0"/>
              <a:t>로 표현된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도시에 대해서 </a:t>
            </a:r>
            <a:r>
              <a:rPr lang="en-US" altLang="ko-KR" sz="1800" dirty="0" smtClean="0"/>
              <a:t>TSP </a:t>
            </a:r>
            <a:r>
              <a:rPr lang="ko-KR" altLang="en-US" sz="1800" dirty="0" smtClean="0"/>
              <a:t>문제를 생각해보자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각 도시 간의 거리는 그래프의 </a:t>
            </a:r>
            <a:r>
              <a:rPr lang="en-US" altLang="ko-KR" sz="1800" dirty="0" smtClean="0"/>
              <a:t>edge</a:t>
            </a:r>
            <a:r>
              <a:rPr lang="ko-KR" altLang="en-US" sz="1800" dirty="0" smtClean="0"/>
              <a:t>의 가중치 </a:t>
            </a:r>
            <a:r>
              <a:rPr lang="en-US" altLang="ko-KR" sz="1800" dirty="0" smtClean="0"/>
              <a:t>(weight)</a:t>
            </a:r>
            <a:r>
              <a:rPr lang="ko-KR" altLang="en-US" sz="1800" dirty="0" smtClean="0"/>
              <a:t>로 표현되어 있다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Q) TSP </a:t>
            </a: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Salesman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Detroit</a:t>
            </a:r>
            <a:r>
              <a:rPr lang="ko-KR" altLang="en-US" sz="1800" dirty="0" smtClean="0"/>
              <a:t>에서 출발하여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도시를 한번만 방문하여 원래 </a:t>
            </a:r>
            <a:r>
              <a:rPr lang="en-US" altLang="ko-KR" sz="1800" dirty="0" smtClean="0"/>
              <a:t>Detroit</a:t>
            </a:r>
            <a:r>
              <a:rPr lang="ko-KR" altLang="en-US" sz="1800" dirty="0" smtClean="0"/>
              <a:t>로 돌아온다고 하면 최소 거리로 방문하는 순서는 무엇인가</a:t>
            </a:r>
            <a:r>
              <a:rPr lang="en-US" altLang="ko-KR" sz="1800" dirty="0" smtClean="0"/>
              <a:t>? </a:t>
            </a:r>
          </a:p>
          <a:p>
            <a:r>
              <a:rPr lang="en-US" altLang="ko-KR" sz="1800" dirty="0" smtClean="0"/>
              <a:t>n</a:t>
            </a:r>
            <a:r>
              <a:rPr lang="ko-KR" altLang="en-US" sz="1800" dirty="0" smtClean="0"/>
              <a:t>개의 도시가 있다면 </a:t>
            </a:r>
            <a:r>
              <a:rPr lang="en-US" altLang="ko-KR" sz="1800" dirty="0" smtClean="0"/>
              <a:t>(n-1)! </a:t>
            </a:r>
            <a:r>
              <a:rPr lang="ko-KR" altLang="en-US" sz="1800" dirty="0" smtClean="0"/>
              <a:t>의 경우의 수가 생긴다 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09198"/>
            <a:ext cx="3910012" cy="2561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47" y="3678425"/>
            <a:ext cx="4212753" cy="24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6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/>
          </a:p>
          <a:p>
            <a:r>
              <a:rPr lang="en-US" altLang="ko-KR" sz="2400" dirty="0" smtClean="0"/>
              <a:t>TSP </a:t>
            </a:r>
            <a:r>
              <a:rPr lang="ko-KR" altLang="en-US" sz="2400" dirty="0" smtClean="0"/>
              <a:t>문제에대해서 </a:t>
            </a:r>
            <a:r>
              <a:rPr lang="en-US" altLang="ko-KR" sz="2400" dirty="0" smtClean="0"/>
              <a:t>greedy (</a:t>
            </a:r>
            <a:r>
              <a:rPr lang="ko-KR" altLang="en-US" sz="2400" dirty="0" smtClean="0"/>
              <a:t>욕심쟁이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알고리즘과 유사한 </a:t>
            </a:r>
            <a:r>
              <a:rPr lang="en-US" altLang="ko-KR" sz="2400" dirty="0" smtClean="0"/>
              <a:t>heuristic </a:t>
            </a:r>
            <a:r>
              <a:rPr lang="ko-KR" altLang="en-US" sz="2400" dirty="0" smtClean="0"/>
              <a:t>알고리즘을 적용해 보고자 한다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A heuristic is a technique designed for solving a problem more quickly when classic methods are too slow, or for finding an approximate solution when classic methods fail to find any exact solution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35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Problem: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도시가 있을 때 이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도시에 대해서 </a:t>
            </a:r>
            <a:r>
              <a:rPr lang="en-US" altLang="ko-KR" sz="2400" dirty="0" smtClean="0"/>
              <a:t>TSP </a:t>
            </a:r>
            <a:r>
              <a:rPr lang="ko-KR" altLang="en-US" sz="2400" dirty="0" smtClean="0"/>
              <a:t>문제를 아래와 같은 </a:t>
            </a:r>
            <a:r>
              <a:rPr lang="en-US" altLang="ko-KR" sz="2400" dirty="0" smtClean="0"/>
              <a:t>Heuristic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알고리즘을 적용해서 풀어보려고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Heuristic </a:t>
            </a:r>
            <a:r>
              <a:rPr lang="ko-KR" altLang="en-US" sz="2400" dirty="0" smtClean="0"/>
              <a:t>알고리즘을 수행하는 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함수를 작성하고자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이 </a:t>
            </a:r>
            <a:r>
              <a:rPr lang="en-US" altLang="ko-KR" sz="2400" dirty="0" smtClean="0"/>
              <a:t>Heuristic </a:t>
            </a:r>
            <a:r>
              <a:rPr lang="ko-KR" altLang="en-US" sz="2400" dirty="0" smtClean="0"/>
              <a:t>알고리즘 이 얼마나 좋은 알고리즘인지 검증해보고자 한다 </a:t>
            </a:r>
            <a:endParaRPr lang="en-US" altLang="ko-KR" sz="24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93109"/>
              </p:ext>
            </p:extLst>
          </p:nvPr>
        </p:nvGraphicFramePr>
        <p:xfrm>
          <a:off x="2152650" y="4038600"/>
          <a:ext cx="4724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="" xmlns:a16="http://schemas.microsoft.com/office/drawing/2014/main" val="96183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Heuristic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알고리즘 </a:t>
                      </a:r>
                      <a:r>
                        <a:rPr lang="en-US" altLang="ko-KR" sz="2400" baseline="0" dirty="0" smtClean="0"/>
                        <a:t>H: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440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Go</a:t>
                      </a:r>
                      <a:r>
                        <a:rPr lang="en-US" altLang="ko-KR" sz="2400" baseline="0" dirty="0" smtClean="0"/>
                        <a:t> to the nearest unvisited city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(</a:t>
                      </a:r>
                      <a:r>
                        <a:rPr lang="ko-KR" altLang="en-US" sz="2400" baseline="0" dirty="0" smtClean="0"/>
                        <a:t>아직 방문하지 않은 가장 가까운 도시를 방문한다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621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0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: 5</a:t>
                </a:r>
                <a:r>
                  <a:rPr lang="ko-KR" altLang="en-US" sz="2000" dirty="0" smtClean="0"/>
                  <a:t>개의 도시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가 있고 아래 행렬 </a:t>
                </a:r>
                <a:r>
                  <a:rPr lang="en-US" altLang="ko-KR" sz="2000" dirty="0" smtClean="0"/>
                  <a:t>D</a:t>
                </a:r>
                <a:r>
                  <a:rPr lang="ko-KR" altLang="en-US" sz="2000" dirty="0" smtClean="0"/>
                  <a:t>가 주어져 있다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행렬 </a:t>
                </a:r>
                <a:r>
                  <a:rPr lang="en-US" altLang="ko-KR" sz="2000" dirty="0" smtClean="0"/>
                  <a:t>D</a:t>
                </a:r>
                <a:r>
                  <a:rPr lang="ko-KR" altLang="en-US" sz="2000" dirty="0" smtClean="0"/>
                  <a:t>의 원소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요소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로 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solidFill>
                      <a:srgbClr val="FF0000"/>
                    </a:solidFill>
                  </a:rPr>
                  <a:t>까지의 거리</a:t>
                </a:r>
                <a:r>
                  <a:rPr lang="ko-KR" altLang="en-US" sz="2000" dirty="0" smtClean="0"/>
                  <a:t>이다</a:t>
                </a:r>
                <a:r>
                  <a:rPr lang="en-US" altLang="ko-KR" sz="2000" dirty="0" smtClean="0"/>
                  <a:t>. Heuristic H</a:t>
                </a:r>
                <a:r>
                  <a:rPr lang="ko-KR" altLang="en-US" sz="2000" dirty="0" smtClean="0"/>
                  <a:t>를 적용해 보고자 한다 </a:t>
                </a:r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외판원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에서 출발 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𝟓𝟒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𝟒𝟏𝟎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881" r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34114"/>
            <a:ext cx="4433887" cy="20047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501" y="3105150"/>
            <a:ext cx="2278904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9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Bilinear Interpolation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06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외판원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에서 출발하고 </a:t>
                </a:r>
                <a:r>
                  <a:rPr lang="en-US" altLang="ko-KR" dirty="0" smtClean="0"/>
                  <a:t>Heuristic H</a:t>
                </a:r>
                <a:r>
                  <a:rPr lang="ko-KR" altLang="en-US" dirty="0" smtClean="0"/>
                  <a:t>를 적용하였더니 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거리가 </a:t>
                </a:r>
                <a:r>
                  <a:rPr lang="en-US" altLang="ko-KR" dirty="0" smtClean="0"/>
                  <a:t>410</a:t>
                </a:r>
                <a:r>
                  <a:rPr lang="ko-KR" altLang="en-US" dirty="0" smtClean="0"/>
                  <a:t>이 나왔다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이것이 </a:t>
                </a:r>
                <a:r>
                  <a:rPr lang="en-US" altLang="ko-KR" dirty="0" smtClean="0"/>
                  <a:t>TSP </a:t>
                </a:r>
                <a:r>
                  <a:rPr lang="ko-KR" altLang="en-US" dirty="0" smtClean="0"/>
                  <a:t>문제를 해결하는 </a:t>
                </a:r>
                <a:r>
                  <a:rPr lang="en-US" altLang="ko-KR" dirty="0" smtClean="0"/>
                  <a:t>best solution </a:t>
                </a:r>
                <a:r>
                  <a:rPr lang="ko-KR" altLang="en-US" dirty="0" smtClean="0"/>
                  <a:t>일까</a:t>
                </a:r>
                <a:r>
                  <a:rPr lang="en-US" altLang="ko-KR" dirty="0" smtClean="0"/>
                  <a:t>? </a:t>
                </a:r>
              </a:p>
              <a:p>
                <a:r>
                  <a:rPr lang="ko-KR" altLang="en-US" dirty="0" smtClean="0"/>
                  <a:t>외판원이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출발하고 </a:t>
                </a:r>
                <a:r>
                  <a:rPr lang="en-US" altLang="ko-KR" dirty="0" smtClean="0"/>
                  <a:t>Heuristic H</a:t>
                </a:r>
                <a:r>
                  <a:rPr lang="ko-KR" altLang="en-US" dirty="0" smtClean="0"/>
                  <a:t>를 적용해 보고자 한다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2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34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만일 외판원 </a:t>
                </a:r>
                <a:r>
                  <a:rPr lang="en-US" altLang="ko-KR" sz="2000" dirty="0" smtClean="0"/>
                  <a:t>2</a:t>
                </a:r>
                <a:r>
                  <a:rPr lang="ko-KR" altLang="en-US" sz="2000" dirty="0" smtClean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에서 출발하고 </a:t>
                </a:r>
                <a:r>
                  <a:rPr lang="en-US" altLang="ko-KR" sz="2000" dirty="0" smtClean="0"/>
                  <a:t>Heuristic </a:t>
                </a:r>
                <a:r>
                  <a:rPr lang="ko-KR" altLang="en-US" sz="2000" dirty="0" smtClean="0"/>
                  <a:t>알고리즘 </a:t>
                </a:r>
                <a:r>
                  <a:rPr lang="en-US" altLang="ko-KR" sz="2000" dirty="0" smtClean="0"/>
                  <a:t>H</a:t>
                </a:r>
                <a:r>
                  <a:rPr lang="ko-KR" altLang="en-US" sz="2000" dirty="0" smtClean="0"/>
                  <a:t>를 적용한다면 아래와 같이 총 거리는 </a:t>
                </a:r>
                <a:r>
                  <a:rPr lang="en-US" altLang="ko-KR" sz="2000" dirty="0" smtClean="0"/>
                  <a:t>390</a:t>
                </a:r>
                <a:r>
                  <a:rPr lang="ko-KR" altLang="en-US" sz="2000" dirty="0" smtClean="0"/>
                  <a:t>이 된다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과연 이 값이 </a:t>
                </a:r>
                <a:r>
                  <a:rPr lang="en-US" altLang="ko-KR" sz="2000" dirty="0" smtClean="0"/>
                  <a:t>TSP </a:t>
                </a:r>
                <a:r>
                  <a:rPr lang="ko-KR" altLang="en-US" sz="2000" dirty="0" smtClean="0"/>
                  <a:t>문제를 푸는 최소 거리일까</a:t>
                </a:r>
                <a:r>
                  <a:rPr lang="en-US" altLang="ko-KR" sz="2000" dirty="0" smtClean="0"/>
                  <a:t>? </a:t>
                </a:r>
                <a:r>
                  <a:rPr lang="ko-KR" altLang="en-US" sz="2000" dirty="0" smtClean="0"/>
                  <a:t>이를 검증하기 위하여 함수 </a:t>
                </a:r>
                <a:r>
                  <a:rPr lang="en-US" altLang="ko-KR" sz="2000" dirty="0" smtClean="0"/>
                  <a:t>Route</a:t>
                </a:r>
                <a:r>
                  <a:rPr lang="ko-KR" altLang="en-US" sz="2000" dirty="0" smtClean="0"/>
                  <a:t>를 작성하고자 한다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𝟑𝟓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𝟑𝟗𝟎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982680"/>
            <a:ext cx="4433887" cy="2004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48000"/>
            <a:ext cx="2301472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8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600" dirty="0" smtClean="0"/>
                  <a:t>작성할 함수 </a:t>
                </a:r>
                <a:r>
                  <a:rPr lang="en-US" altLang="ko-KR" sz="1600" dirty="0" smtClean="0"/>
                  <a:t>Route</a:t>
                </a:r>
                <a:r>
                  <a:rPr lang="ko-KR" altLang="en-US" sz="1600" dirty="0" smtClean="0"/>
                  <a:t>의 형태는  다음과 같다</a:t>
                </a:r>
                <a:endParaRPr lang="en-US" altLang="ko-KR" sz="1600" dirty="0" smtClean="0"/>
              </a:p>
              <a:p>
                <a:r>
                  <a:rPr lang="en-US" altLang="ko-KR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function [S,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O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dom] = Route(start, D)</a:t>
                </a:r>
              </a:p>
              <a:p>
                <a:r>
                  <a:rPr lang="en-US" altLang="ko-KR" sz="1600" dirty="0" smtClean="0"/>
                  <a:t>% D: n</a:t>
                </a:r>
                <a:r>
                  <a:rPr lang="ko-KR" altLang="en-US" sz="1600" dirty="0" smtClean="0"/>
                  <a:t>행 </a:t>
                </a:r>
                <a:r>
                  <a:rPr lang="en-US" altLang="ko-KR" sz="1600" dirty="0" smtClean="0"/>
                  <a:t>n</a:t>
                </a:r>
                <a:r>
                  <a:rPr lang="ko-KR" altLang="en-US" sz="1600" dirty="0" smtClean="0"/>
                  <a:t>열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행렬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로 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까지의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거리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600" dirty="0" smtClean="0"/>
                  <a:t>% start: </a:t>
                </a:r>
                <a:r>
                  <a:rPr lang="ko-KR" altLang="en-US" sz="1600" dirty="0" smtClean="0"/>
                  <a:t>시작 도시 </a:t>
                </a:r>
                <a:r>
                  <a:rPr lang="en-US" altLang="ko-KR" sz="1600" dirty="0" smtClean="0"/>
                  <a:t>(1</a:t>
                </a:r>
                <a:r>
                  <a:rPr lang="en-US" altLang="ko-KR" sz="1600" dirty="0" smtClean="0">
                    <a:latin typeface="HyhwpEQ" panose="02030600000101010101" pitchFamily="18" charset="-127"/>
                    <a:ea typeface="HyhwpEQ" panose="02030600000101010101" pitchFamily="18" charset="-127"/>
                  </a:rPr>
                  <a:t>≤</a:t>
                </a:r>
                <a:r>
                  <a:rPr lang="en-US" altLang="ko-KR" sz="1600" dirty="0" smtClean="0"/>
                  <a:t>start </a:t>
                </a:r>
                <a:r>
                  <a:rPr lang="en-US" altLang="ko-KR" sz="16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≤ </a:t>
                </a:r>
                <a:r>
                  <a:rPr lang="en-US" altLang="ko-KR" sz="1600" dirty="0" smtClean="0"/>
                  <a:t>n)</a:t>
                </a:r>
              </a:p>
              <a:p>
                <a:r>
                  <a:rPr lang="en-US" altLang="ko-KR" sz="1600" dirty="0" smtClean="0">
                    <a:solidFill>
                      <a:srgbClr val="00B050"/>
                    </a:solidFill>
                  </a:rPr>
                  <a:t>% S(k): index of the kth stop. </a:t>
                </a:r>
                <a:r>
                  <a:rPr lang="ko-KR" altLang="en-US" sz="1600" dirty="0" smtClean="0">
                    <a:solidFill>
                      <a:srgbClr val="00B050"/>
                    </a:solidFill>
                  </a:rPr>
                  <a:t>길이</a:t>
                </a:r>
                <a:r>
                  <a:rPr lang="ko-KR" altLang="en-US" sz="1600" dirty="0">
                    <a:solidFill>
                      <a:srgbClr val="00B050"/>
                    </a:solidFill>
                  </a:rPr>
                  <a:t>는</a:t>
                </a:r>
                <a:r>
                  <a:rPr lang="en-US" altLang="ko-KR" sz="1600" dirty="0" smtClean="0">
                    <a:solidFill>
                      <a:srgbClr val="00B050"/>
                    </a:solidFill>
                  </a:rPr>
                  <a:t> n+1</a:t>
                </a:r>
              </a:p>
              <a:p>
                <a:r>
                  <a:rPr lang="en-US" altLang="ko-KR" sz="1600" dirty="0" smtClean="0">
                    <a:solidFill>
                      <a:srgbClr val="00B050"/>
                    </a:solidFill>
                  </a:rPr>
                  <a:t>% Odom: </a:t>
                </a:r>
                <a:r>
                  <a:rPr lang="ko-KR" altLang="en-US" sz="1600" dirty="0" smtClean="0">
                    <a:solidFill>
                      <a:srgbClr val="00B050"/>
                    </a:solidFill>
                  </a:rPr>
                  <a:t>외판원이 다닌 누적 거리</a:t>
                </a:r>
                <a:r>
                  <a:rPr lang="en-US" altLang="ko-KR" sz="1600" dirty="0" smtClean="0">
                    <a:solidFill>
                      <a:srgbClr val="00B050"/>
                    </a:solidFill>
                  </a:rPr>
                  <a:t>. </a:t>
                </a:r>
                <a:r>
                  <a:rPr lang="ko-KR" altLang="en-US" sz="1600" dirty="0" smtClean="0">
                    <a:solidFill>
                      <a:srgbClr val="00B050"/>
                    </a:solidFill>
                  </a:rPr>
                  <a:t>길이는 </a:t>
                </a:r>
                <a:r>
                  <a:rPr lang="en-US" altLang="ko-KR" sz="1600" dirty="0" smtClean="0">
                    <a:solidFill>
                      <a:srgbClr val="00B050"/>
                    </a:solidFill>
                  </a:rPr>
                  <a:t>n+1</a:t>
                </a:r>
              </a:p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%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예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5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개의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도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시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, D:5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행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5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열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, Heuristic H 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사용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외판원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 에서 출발 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600" dirty="0" smtClean="0"/>
                  <a:t>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%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𝟒𝟐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𝟑𝟏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𝟓𝟒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𝟒𝟏𝟎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47800"/>
            <a:ext cx="2733675" cy="15906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5849"/>
              </p:ext>
            </p:extLst>
          </p:nvPr>
        </p:nvGraphicFramePr>
        <p:xfrm>
          <a:off x="1905000" y="513461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76875877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76066259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447791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4177997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22084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80962"/>
              </p:ext>
            </p:extLst>
          </p:nvPr>
        </p:nvGraphicFramePr>
        <p:xfrm>
          <a:off x="1905000" y="572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76875877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76066259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4447791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44177997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22084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8750" y="51053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5465" y="566306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7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ko-KR" altLang="en-US" sz="1800" dirty="0" smtClean="0"/>
                  <a:t>알고리즘 </a:t>
                </a:r>
                <a:r>
                  <a:rPr lang="en-US" altLang="ko-KR" sz="1800" dirty="0" smtClean="0"/>
                  <a:t>H</a:t>
                </a:r>
                <a:r>
                  <a:rPr lang="ko-KR" altLang="en-US" sz="1800" dirty="0" smtClean="0"/>
                  <a:t>를 이용하여 외판원이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에서 출발한다고 하자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그렇다면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sz="1800" dirty="0"/>
                  <a:t> 에서 </a:t>
                </a:r>
                <a:r>
                  <a:rPr lang="ko-KR" altLang="en-US" sz="1800" dirty="0" smtClean="0"/>
                  <a:t> 다른</a:t>
                </a:r>
                <a:r>
                  <a:rPr lang="en-US" altLang="ko-KR" sz="1800" dirty="0"/>
                  <a:t> </a:t>
                </a:r>
                <a:r>
                  <a:rPr lang="ko-KR" altLang="en-US" sz="1800" dirty="0" smtClean="0"/>
                  <a:t>도시로의 거리 중 </a:t>
                </a:r>
                <a:r>
                  <a:rPr lang="ko-KR" altLang="en-US" sz="1800" dirty="0" smtClean="0">
                    <a:solidFill>
                      <a:srgbClr val="00B050"/>
                    </a:solidFill>
                  </a:rPr>
                  <a:t>최소값</a:t>
                </a:r>
                <a:r>
                  <a:rPr lang="ko-KR" altLang="en-US" sz="1800" dirty="0" smtClean="0"/>
                  <a:t>을 찾아야 한다</a:t>
                </a:r>
                <a:r>
                  <a:rPr lang="en-US" altLang="ko-KR" sz="1800" dirty="0" smtClean="0"/>
                  <a:t>. D(3,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:)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의 최소값을 찾으면 될까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?</a:t>
                </a:r>
              </a:p>
              <a:p>
                <a:r>
                  <a:rPr lang="ko-KR" altLang="en-US" sz="1800" dirty="0" smtClean="0"/>
                  <a:t>하지만 이럴 경우 </a:t>
                </a:r>
                <a:r>
                  <a:rPr lang="en-US" altLang="ko-KR" sz="1800" dirty="0" smtClean="0"/>
                  <a:t>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sz="1800" dirty="0"/>
                  <a:t> 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사이 거리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이 최소값이 된다</a:t>
                </a:r>
                <a:r>
                  <a:rPr lang="en-US" altLang="ko-KR" sz="1800" dirty="0" smtClean="0"/>
                  <a:t>.</a:t>
                </a:r>
              </a:p>
              <a:p>
                <a:r>
                  <a:rPr lang="en-US" altLang="ko-KR" sz="1800" dirty="0" smtClean="0">
                    <a:solidFill>
                      <a:srgbClr val="00B050"/>
                    </a:solidFill>
                  </a:rPr>
                  <a:t>Idea: </a:t>
                </a:r>
                <a:r>
                  <a:rPr lang="ko-KR" altLang="en-US" sz="1800" dirty="0" smtClean="0"/>
                  <a:t>이를 해결하기 위해 </a:t>
                </a:r>
                <a:r>
                  <a:rPr lang="en-US" altLang="ko-KR" sz="1800" dirty="0" smtClean="0"/>
                  <a:t>D(:, 3)</a:t>
                </a:r>
                <a:r>
                  <a:rPr lang="ko-KR" altLang="en-US" sz="1800" dirty="0"/>
                  <a:t>을 무한대 </a:t>
                </a:r>
                <a:r>
                  <a:rPr lang="en-US" altLang="ko-KR" sz="1800" dirty="0"/>
                  <a:t>(∞)</a:t>
                </a:r>
                <a:r>
                  <a:rPr lang="ko-KR" altLang="en-US" sz="1800" dirty="0"/>
                  <a:t>로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놓고 </a:t>
                </a:r>
                <a:r>
                  <a:rPr lang="ko-KR" altLang="en-US" sz="1800" dirty="0" smtClean="0"/>
                  <a:t>다시 </a:t>
                </a:r>
                <a:r>
                  <a:rPr lang="en-US" altLang="ko-KR" sz="1800" dirty="0" smtClean="0"/>
                  <a:t>D(3</a:t>
                </a:r>
                <a:r>
                  <a:rPr lang="en-US" altLang="ko-KR" sz="1800" dirty="0"/>
                  <a:t>,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:)</a:t>
                </a:r>
                <a:r>
                  <a:rPr lang="ko-KR" altLang="en-US" sz="1800" dirty="0">
                    <a:sym typeface="Wingdings" panose="05000000000000000000" pitchFamily="2" charset="2"/>
                  </a:rPr>
                  <a:t>의 최소값을 찾아보았다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.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그러면 최소값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30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을 제대로 찾을 수 있다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. </a:t>
                </a:r>
                <a:endParaRPr lang="en-US" altLang="ko-KR" sz="1800" dirty="0"/>
              </a:p>
              <a:p>
                <a:r>
                  <a:rPr lang="en-US" altLang="ko-KR" sz="1800" dirty="0"/>
                  <a:t>Idea: Strategy of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assigning infinity </a:t>
                </a:r>
                <a:r>
                  <a:rPr lang="en-US" altLang="ko-KR" sz="1800" dirty="0"/>
                  <a:t>to entries in D as they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become irrelevant to find-the-next stop</a:t>
                </a:r>
                <a:r>
                  <a:rPr lang="en-US" altLang="ko-KR" sz="1800" dirty="0"/>
                  <a:t> computation</a:t>
                </a:r>
              </a:p>
              <a:p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>
                <a:blip r:embed="rId2"/>
                <a:stretch>
                  <a:fillRect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53241"/>
              </p:ext>
            </p:extLst>
          </p:nvPr>
        </p:nvGraphicFramePr>
        <p:xfrm>
          <a:off x="1295400" y="4114800"/>
          <a:ext cx="2286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756629508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615861955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020744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28081747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9747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8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1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91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60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37150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724400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66700"/>
              </p:ext>
            </p:extLst>
          </p:nvPr>
        </p:nvGraphicFramePr>
        <p:xfrm>
          <a:off x="5504383" y="4066032"/>
          <a:ext cx="2286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756629508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615861955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020744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28081747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9747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8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1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91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60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37150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94783" y="4675632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8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23257"/>
              </p:ext>
            </p:extLst>
          </p:nvPr>
        </p:nvGraphicFramePr>
        <p:xfrm>
          <a:off x="1752600" y="4419600"/>
          <a:ext cx="2286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756629508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615861955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020744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28081747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9747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8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1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91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60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37150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029200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36748"/>
              </p:ext>
            </p:extLst>
          </p:nvPr>
        </p:nvGraphicFramePr>
        <p:xfrm>
          <a:off x="381000" y="1544682"/>
          <a:ext cx="8610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="" xmlns:a16="http://schemas.microsoft.com/office/drawing/2014/main" val="158625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% Here: </a:t>
                      </a:r>
                      <a:r>
                        <a:rPr lang="ko-KR" altLang="en-US" sz="1600" dirty="0" smtClean="0"/>
                        <a:t>현재 외판원이 있는 도시 </a:t>
                      </a:r>
                      <a:r>
                        <a:rPr lang="en-US" altLang="ko-KR" sz="1600" dirty="0" smtClean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7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% </a:t>
                      </a:r>
                      <a:r>
                        <a:rPr lang="ko-KR" altLang="en-US" sz="1600" dirty="0" smtClean="0"/>
                        <a:t>예</a:t>
                      </a:r>
                      <a:r>
                        <a:rPr lang="en-US" altLang="ko-KR" sz="160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Here=3;         % </a:t>
                      </a:r>
                      <a:r>
                        <a:rPr lang="ko-KR" altLang="en-US" sz="1600" dirty="0" smtClean="0"/>
                        <a:t>현재 외판원이 도시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에 있음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S(1)=Here;    % </a:t>
                      </a:r>
                      <a:r>
                        <a:rPr lang="en-US" altLang="ko-KR" sz="1600" dirty="0" smtClean="0"/>
                        <a:t>S(k): index of the kth stop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Odom(1)=0;  % </a:t>
                      </a:r>
                      <a:r>
                        <a:rPr lang="ko-KR" altLang="en-US" sz="1600" baseline="0" dirty="0" smtClean="0"/>
                        <a:t>외판원이 다닌 누적 거리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D(:, Here)=</a:t>
                      </a:r>
                      <a:r>
                        <a:rPr lang="en-US" altLang="ko-KR" sz="1600" baseline="0" dirty="0" err="1" smtClean="0"/>
                        <a:t>inf</a:t>
                      </a:r>
                      <a:r>
                        <a:rPr lang="en-US" altLang="ko-KR" sz="1600" baseline="0" dirty="0" smtClean="0"/>
                        <a:t>;   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[Leg, Next] = min (D(Here, :));  % D</a:t>
                      </a:r>
                      <a:r>
                        <a:rPr lang="ko-KR" altLang="en-US" sz="1600" baseline="0" dirty="0" smtClean="0"/>
                        <a:t>행렬의 </a:t>
                      </a:r>
                      <a:r>
                        <a:rPr lang="en-US" altLang="ko-KR" sz="1600" baseline="0" dirty="0" smtClean="0"/>
                        <a:t>Here </a:t>
                      </a:r>
                      <a:r>
                        <a:rPr lang="ko-KR" altLang="en-US" sz="1600" baseline="0" dirty="0" smtClean="0"/>
                        <a:t>행에서 최소값 </a:t>
                      </a:r>
                      <a:r>
                        <a:rPr lang="en-US" altLang="ko-KR" sz="1600" baseline="0" dirty="0" smtClean="0"/>
                        <a:t>(Leg), </a:t>
                      </a:r>
                      <a:r>
                        <a:rPr lang="ko-KR" altLang="en-US" sz="1600" baseline="0" dirty="0" smtClean="0"/>
                        <a:t>최소값 갖는 위치 </a:t>
                      </a:r>
                      <a:r>
                        <a:rPr lang="en-US" altLang="ko-KR" sz="1600" baseline="0" dirty="0" smtClean="0"/>
                        <a:t>(Next)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Odom(2)= Odom(1) + Leg;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Here= Next;  % Here 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S(2)=Here;   % S(2)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70796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7863" y="45822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83065" y="5209448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Odom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13072"/>
              </p:ext>
            </p:extLst>
          </p:nvPr>
        </p:nvGraphicFramePr>
        <p:xfrm>
          <a:off x="5765714" y="4596882"/>
          <a:ext cx="1397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43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698543">
                  <a:extLst>
                    <a:ext uri="{9D8B030D-6E8A-4147-A177-3AD203B41FA5}">
                      <a16:colId xmlns="" xmlns:a16="http://schemas.microsoft.com/office/drawing/2014/main" val="73947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22147"/>
              </p:ext>
            </p:extLst>
          </p:nvPr>
        </p:nvGraphicFramePr>
        <p:xfrm>
          <a:off x="5765714" y="5191760"/>
          <a:ext cx="1397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43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698543">
                  <a:extLst>
                    <a:ext uri="{9D8B030D-6E8A-4147-A177-3AD203B41FA5}">
                      <a16:colId xmlns="" xmlns:a16="http://schemas.microsoft.com/office/drawing/2014/main" val="73947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81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14466"/>
              </p:ext>
            </p:extLst>
          </p:nvPr>
        </p:nvGraphicFramePr>
        <p:xfrm>
          <a:off x="1752600" y="4419600"/>
          <a:ext cx="2286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756629508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615861955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020744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28081747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9747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8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1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91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60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37150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029200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79249"/>
              </p:ext>
            </p:extLst>
          </p:nvPr>
        </p:nvGraphicFramePr>
        <p:xfrm>
          <a:off x="381000" y="1544682"/>
          <a:ext cx="86106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="" xmlns:a16="http://schemas.microsoft.com/office/drawing/2014/main" val="1586258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% Here: </a:t>
                      </a:r>
                      <a:r>
                        <a:rPr lang="ko-KR" altLang="en-US" sz="1600" dirty="0" smtClean="0"/>
                        <a:t>현재 외판원이 있는 도시 </a:t>
                      </a:r>
                      <a:r>
                        <a:rPr lang="en-US" altLang="ko-KR" sz="1600" dirty="0" smtClean="0"/>
                        <a:t>index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617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% Here</a:t>
                      </a:r>
                      <a:r>
                        <a:rPr lang="ko-KR" altLang="en-US" sz="1600" baseline="0" dirty="0" smtClean="0"/>
                        <a:t>는 </a:t>
                      </a:r>
                      <a:r>
                        <a:rPr lang="en-US" altLang="ko-KR" sz="1600" baseline="0" dirty="0" smtClean="0"/>
                        <a:t>1 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D(:, Here)=</a:t>
                      </a:r>
                      <a:r>
                        <a:rPr lang="en-US" altLang="ko-KR" sz="1600" baseline="0" dirty="0" err="1" smtClean="0"/>
                        <a:t>inf</a:t>
                      </a:r>
                      <a:r>
                        <a:rPr lang="en-US" altLang="ko-KR" sz="1600" baseline="0" dirty="0" smtClean="0"/>
                        <a:t>;   % 1</a:t>
                      </a:r>
                      <a:r>
                        <a:rPr lang="ko-KR" altLang="en-US" sz="1600" baseline="0" dirty="0" smtClean="0"/>
                        <a:t>열 모두 무한대로 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[Leg, Next] = min (D(Here, :));  % D</a:t>
                      </a:r>
                      <a:r>
                        <a:rPr lang="ko-KR" altLang="en-US" sz="1600" baseline="0" dirty="0" smtClean="0"/>
                        <a:t>행렬의 </a:t>
                      </a:r>
                      <a:r>
                        <a:rPr lang="en-US" altLang="ko-KR" sz="1600" baseline="0" dirty="0" smtClean="0"/>
                        <a:t>Here </a:t>
                      </a:r>
                      <a:r>
                        <a:rPr lang="ko-KR" altLang="en-US" sz="1600" baseline="0" dirty="0" smtClean="0"/>
                        <a:t>행에서 최소값 </a:t>
                      </a:r>
                      <a:r>
                        <a:rPr lang="en-US" altLang="ko-KR" sz="1600" baseline="0" dirty="0" smtClean="0"/>
                        <a:t>(Leg), </a:t>
                      </a:r>
                      <a:r>
                        <a:rPr lang="ko-KR" altLang="en-US" sz="1600" baseline="0" dirty="0" smtClean="0"/>
                        <a:t>최소값 갖는 위치 </a:t>
                      </a:r>
                      <a:r>
                        <a:rPr lang="en-US" altLang="ko-KR" sz="1600" baseline="0" dirty="0" smtClean="0"/>
                        <a:t>(Next)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% Leg=70, Next=5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 Odom(3)= Odom(2) + Leg;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Here= Next; 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S(3)=Here;  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% Here: 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970796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7863" y="45822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83065" y="5209448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Odom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7437"/>
              </p:ext>
            </p:extLst>
          </p:nvPr>
        </p:nvGraphicFramePr>
        <p:xfrm>
          <a:off x="5765714" y="5191760"/>
          <a:ext cx="2159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86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73947905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98053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83275"/>
              </p:ext>
            </p:extLst>
          </p:nvPr>
        </p:nvGraphicFramePr>
        <p:xfrm>
          <a:off x="5765714" y="4419600"/>
          <a:ext cx="21590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86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73947905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98053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26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46418"/>
              </p:ext>
            </p:extLst>
          </p:nvPr>
        </p:nvGraphicFramePr>
        <p:xfrm>
          <a:off x="1447800" y="1524000"/>
          <a:ext cx="2286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756629508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3615861955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020744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28081747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69747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84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1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91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760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  <a:latin typeface="HyhwpEQ" panose="02030600000101010101" pitchFamily="18" charset="-127"/>
                          <a:ea typeface="HyhwpEQ" panose="02030600000101010101" pitchFamily="18" charset="-127"/>
                        </a:rPr>
                        <a:t>∞</a:t>
                      </a:r>
                      <a:endParaRPr lang="ko-KR" altLang="en-US" sz="12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37150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133600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8549" y="20322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3751" y="265941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Odom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65170"/>
              </p:ext>
            </p:extLst>
          </p:nvPr>
        </p:nvGraphicFramePr>
        <p:xfrm>
          <a:off x="5486400" y="1869571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3947905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98053263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51559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39666"/>
              </p:ext>
            </p:extLst>
          </p:nvPr>
        </p:nvGraphicFramePr>
        <p:xfrm>
          <a:off x="5486400" y="2659419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349233746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3947905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98053263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351559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ko-KR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612827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81200" y="39624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5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Route </a:t>
            </a:r>
          </a:p>
          <a:p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www.dropbox.com/s/ov8y6o5c781hjfv/Route.m?dl=0</a:t>
            </a:r>
            <a:endParaRPr lang="en-US" altLang="ko-KR" sz="2800" dirty="0" smtClean="0"/>
          </a:p>
          <a:p>
            <a:r>
              <a:rPr lang="en-US" altLang="ko-KR" sz="2800" dirty="0" smtClean="0"/>
              <a:t> 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928"/>
              </p:ext>
            </p:extLst>
          </p:nvPr>
        </p:nvGraphicFramePr>
        <p:xfrm>
          <a:off x="990600" y="33528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488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main </a:t>
                      </a:r>
                      <a:r>
                        <a:rPr lang="ko-KR" altLang="en-US" sz="1800" dirty="0" smtClean="0"/>
                        <a:t>함수</a:t>
                      </a:r>
                      <a:endParaRPr lang="en-US" altLang="ko-KR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78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clear;</a:t>
                      </a:r>
                    </a:p>
                    <a:p>
                      <a:pPr latinLnBrk="1"/>
                      <a:r>
                        <a:rPr lang="en-US" altLang="ko-KR" dirty="0" smtClean="0"/>
                        <a:t>% N=5;</a:t>
                      </a:r>
                    </a:p>
                    <a:p>
                      <a:pPr latinLnBrk="1"/>
                      <a:r>
                        <a:rPr lang="en-US" altLang="ko-KR" dirty="0" smtClean="0"/>
                        <a:t>% D=</a:t>
                      </a:r>
                      <a:r>
                        <a:rPr lang="en-US" altLang="ko-KR" dirty="0" err="1" smtClean="0"/>
                        <a:t>randi</a:t>
                      </a:r>
                      <a:r>
                        <a:rPr lang="en-US" altLang="ko-KR" dirty="0" smtClean="0"/>
                        <a:t>([1, N*2], N, N);  % </a:t>
                      </a:r>
                      <a:r>
                        <a:rPr lang="ko-KR" altLang="en-US" dirty="0" err="1" smtClean="0"/>
                        <a:t>난수로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행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열 행렬 </a:t>
                      </a:r>
                      <a:r>
                        <a:rPr lang="ko-KR" altLang="en-US" dirty="0" err="1" smtClean="0"/>
                        <a:t>만듬</a:t>
                      </a:r>
                      <a:r>
                        <a:rPr lang="ko-KR" altLang="en-US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dirty="0" smtClean="0"/>
                        <a:t>% start=</a:t>
                      </a:r>
                      <a:r>
                        <a:rPr lang="en-US" altLang="ko-KR" dirty="0" err="1" smtClean="0"/>
                        <a:t>randi</a:t>
                      </a:r>
                      <a:r>
                        <a:rPr lang="en-US" altLang="ko-KR" dirty="0" smtClean="0"/>
                        <a:t>([1, N], 1, 1); % </a:t>
                      </a:r>
                      <a:r>
                        <a:rPr lang="ko-KR" altLang="en-US" dirty="0" smtClean="0"/>
                        <a:t>무작위 도시에서 출발 </a:t>
                      </a:r>
                    </a:p>
                    <a:p>
                      <a:pPr latinLnBrk="1"/>
                      <a:r>
                        <a:rPr lang="en-US" altLang="ko-KR" dirty="0" smtClean="0"/>
                        <a:t>D=[0 100 30 120 70;100 0 70 100 90;30 70 0 120 50;120 100 120 0 140;70 90 50 140 0];</a:t>
                      </a:r>
                    </a:p>
                    <a:p>
                      <a:pPr latinLnBrk="1"/>
                      <a:r>
                        <a:rPr lang="en-US" altLang="ko-KR" dirty="0" smtClean="0"/>
                        <a:t>start=1;</a:t>
                      </a:r>
                    </a:p>
                    <a:p>
                      <a:pPr latinLnBrk="1"/>
                      <a:r>
                        <a:rPr lang="en-US" altLang="ko-KR" dirty="0" smtClean="0"/>
                        <a:t>[S, Odom] = Route(start, D);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810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3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실행결과</a:t>
            </a:r>
            <a:r>
              <a:rPr lang="en-US" altLang="ko-KR" sz="2800" dirty="0" smtClean="0"/>
              <a:t>: best solution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시작 도시 </a:t>
            </a:r>
            <a:r>
              <a:rPr lang="en-US" altLang="ko-KR" sz="2800" dirty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1: 1 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→3</a:t>
            </a:r>
            <a:r>
              <a:rPr lang="en-US" altLang="ko-KR" sz="2800" dirty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→5</a:t>
            </a:r>
            <a:r>
              <a:rPr lang="en-US" altLang="ko-KR" sz="2800" dirty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→2</a:t>
            </a:r>
            <a:r>
              <a:rPr lang="en-US" altLang="ko-KR" sz="2800" dirty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→4</a:t>
            </a:r>
            <a:r>
              <a:rPr lang="en-US" altLang="ko-KR" sz="2800" dirty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→1, </a:t>
            </a:r>
            <a:r>
              <a:rPr lang="ko-KR" altLang="en-US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거리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:</a:t>
            </a:r>
            <a:r>
              <a:rPr lang="ko-KR" altLang="en-US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390</a:t>
            </a:r>
          </a:p>
          <a:p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시작 도시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2: 2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→3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→1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→5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→4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→2, </a:t>
            </a:r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거리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: 410</a:t>
            </a:r>
          </a:p>
          <a:p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시작 도시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3: 3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→1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→5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→2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→4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→3, </a:t>
            </a:r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거리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: 410</a:t>
            </a:r>
          </a:p>
          <a:p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시작 도시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4: 4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→2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→3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→1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→5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→4, </a:t>
            </a:r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거리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: 410</a:t>
            </a:r>
          </a:p>
          <a:p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시작 도시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5: 5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→3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→1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→2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→4</a:t>
            </a:r>
            <a:r>
              <a:rPr lang="en-US" altLang="ko-KR" sz="2800" dirty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→5, </a:t>
            </a:r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거리</a:t>
            </a:r>
            <a:r>
              <a:rPr lang="en-US" altLang="ko-KR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: 420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08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start=1</a:t>
            </a:r>
            <a:r>
              <a:rPr lang="ko-KR" altLang="en-US" dirty="0" smtClean="0"/>
              <a:t>인 경우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1266825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2" y="2140719"/>
            <a:ext cx="1209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양방향 선형 </a:t>
            </a:r>
            <a:r>
              <a:rPr lang="ko-KR" altLang="en-US" sz="2400" dirty="0" err="1">
                <a:solidFill>
                  <a:srgbClr val="FF0000"/>
                </a:solidFill>
              </a:rPr>
              <a:t>보간법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(bilinear interpolation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b="0" dirty="0"/>
              <a:t>2D </a:t>
            </a:r>
            <a:r>
              <a:rPr lang="ko-KR" altLang="en-US" sz="2400" b="0" dirty="0"/>
              <a:t>공간에서의 이차원 선형 </a:t>
            </a:r>
            <a:r>
              <a:rPr lang="ko-KR" altLang="en-US" sz="2400" b="0" dirty="0" smtClean="0"/>
              <a:t>보간 법으로 </a:t>
            </a:r>
            <a:r>
              <a:rPr lang="ko-KR" altLang="en-US" sz="2400" b="0" dirty="0">
                <a:solidFill>
                  <a:srgbClr val="FF0000"/>
                </a:solidFill>
              </a:rPr>
              <a:t>선형 보간을 양 방향으로 </a:t>
            </a:r>
            <a:r>
              <a:rPr lang="ko-KR" altLang="en-US" sz="2400" b="0" dirty="0" smtClean="0">
                <a:solidFill>
                  <a:srgbClr val="FF0000"/>
                </a:solidFill>
              </a:rPr>
              <a:t>수행</a:t>
            </a:r>
          </a:p>
          <a:p>
            <a:r>
              <a:rPr lang="ko-KR" altLang="en-US" sz="2400" b="0" dirty="0" smtClean="0"/>
              <a:t>그래픽스</a:t>
            </a:r>
            <a:r>
              <a:rPr lang="en-US" altLang="ko-KR" sz="2400" b="0" dirty="0" smtClean="0"/>
              <a:t>, </a:t>
            </a:r>
            <a:r>
              <a:rPr lang="ko-KR" altLang="en-US" sz="2400" b="0" dirty="0" smtClean="0"/>
              <a:t>영상 처리</a:t>
            </a:r>
            <a:r>
              <a:rPr lang="en-US" altLang="ko-KR" sz="2400" b="0" dirty="0" smtClean="0"/>
              <a:t>, </a:t>
            </a:r>
            <a:r>
              <a:rPr lang="ko-KR" altLang="en-US" sz="2400" b="0" dirty="0" smtClean="0"/>
              <a:t>수치 해석에서 폭 넓게 사용되는 중요한 </a:t>
            </a:r>
            <a:r>
              <a:rPr lang="ko-KR" altLang="en-US" sz="2400" b="0" dirty="0" err="1" smtClean="0"/>
              <a:t>보간법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  https://darkpgmr.tistory.com/117</a:t>
            </a:r>
            <a:endParaRPr lang="en-US" altLang="ko-KR" sz="24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4710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Problem: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최소 거리인 </a:t>
            </a:r>
            <a:r>
              <a:rPr lang="en-US" altLang="ko-KR" dirty="0"/>
              <a:t>start </a:t>
            </a:r>
            <a:r>
              <a:rPr lang="ko-KR" altLang="en-US" dirty="0"/>
              <a:t>도시를 </a:t>
            </a:r>
            <a:r>
              <a:rPr lang="ko-KR" altLang="en-US" dirty="0" smtClean="0"/>
              <a:t>자동으로 출력해주는 코드를 작성해보자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3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양방향 선형 </a:t>
            </a:r>
            <a:r>
              <a:rPr lang="ko-KR" altLang="en-US" sz="2400" dirty="0" err="1" smtClean="0"/>
              <a:t>보간법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직사각형의 </a:t>
            </a:r>
            <a:r>
              <a:rPr lang="ko-KR" altLang="en-US" sz="2400" dirty="0"/>
              <a:t>네 </a:t>
            </a:r>
            <a:r>
              <a:rPr lang="ko-KR" altLang="en-US" sz="2400" dirty="0" smtClean="0"/>
              <a:t>꼭지점 </a:t>
            </a:r>
            <a:r>
              <a:rPr lang="en-US" altLang="ko-KR" sz="2400" dirty="0" smtClean="0"/>
              <a:t>(A, B, C, D)</a:t>
            </a:r>
            <a:r>
              <a:rPr lang="ko-KR" altLang="en-US" sz="2400" dirty="0" smtClean="0"/>
              <a:t>에서의 </a:t>
            </a:r>
            <a:r>
              <a:rPr lang="ko-KR" altLang="en-US" sz="2400" dirty="0"/>
              <a:t>값이 주어져 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이 사각형의 변 및 내부의 임의의 </a:t>
            </a:r>
            <a:r>
              <a:rPr lang="ko-KR" altLang="en-US" sz="2400" dirty="0" smtClean="0"/>
              <a:t>점 </a:t>
            </a:r>
            <a:r>
              <a:rPr lang="en-US" altLang="ko-KR" sz="2400" dirty="0" smtClean="0"/>
              <a:t>(P)</a:t>
            </a:r>
            <a:r>
              <a:rPr lang="ko-KR" altLang="en-US" sz="2400" dirty="0" smtClean="0"/>
              <a:t>에서의 </a:t>
            </a:r>
            <a:r>
              <a:rPr lang="ko-KR" altLang="en-US" sz="2400" dirty="0"/>
              <a:t>값을 추정하는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971800"/>
            <a:ext cx="50006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예를 들어 아래와 같은 </a:t>
            </a:r>
            <a:r>
              <a:rPr lang="en-US" altLang="ko-KR" b="0" dirty="0"/>
              <a:t>2</a:t>
            </a:r>
            <a:r>
              <a:rPr lang="ko-KR" altLang="en-US" b="0" dirty="0"/>
              <a:t>차원 행렬 </a:t>
            </a:r>
            <a:r>
              <a:rPr lang="en-US" altLang="ko-KR" b="0" dirty="0"/>
              <a:t>(4</a:t>
            </a:r>
            <a:r>
              <a:rPr lang="ko-KR" altLang="en-US" b="0" dirty="0"/>
              <a:t>행</a:t>
            </a:r>
            <a:r>
              <a:rPr lang="en-US" altLang="ko-KR" b="0" dirty="0"/>
              <a:t>4</a:t>
            </a:r>
            <a:r>
              <a:rPr lang="ko-KR" altLang="en-US" b="0" dirty="0"/>
              <a:t>열</a:t>
            </a:r>
            <a:r>
              <a:rPr lang="en-US" altLang="ko-KR" b="0" dirty="0"/>
              <a:t>)</a:t>
            </a:r>
            <a:r>
              <a:rPr lang="ko-KR" altLang="en-US" b="0" dirty="0"/>
              <a:t>에서 </a:t>
            </a:r>
            <a:r>
              <a:rPr lang="en-US" altLang="ko-KR" b="0" dirty="0"/>
              <a:t>4</a:t>
            </a:r>
            <a:r>
              <a:rPr lang="ko-KR" altLang="en-US" b="0" dirty="0"/>
              <a:t>개의 코너에 있는 원소 값만 주어져 있을 때 나머지 원소 </a:t>
            </a:r>
            <a:r>
              <a:rPr lang="en-US" altLang="ko-KR" b="0" dirty="0"/>
              <a:t>(?)</a:t>
            </a:r>
            <a:r>
              <a:rPr lang="ko-KR" altLang="en-US" b="0" dirty="0"/>
              <a:t>의 값을 예측하고자 한다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733800"/>
            <a:ext cx="2971215" cy="20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534400" cy="4152900"/>
          </a:xfrm>
        </p:spPr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 smtClean="0"/>
              <a:t>: 4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열의 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값들 중에 빨간색 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의 값을 양방향 선형 </a:t>
            </a:r>
            <a:r>
              <a:rPr lang="ko-KR" altLang="en-US" sz="2000" dirty="0" err="1" smtClean="0"/>
              <a:t>보간으로</a:t>
            </a:r>
            <a:r>
              <a:rPr lang="ko-KR" altLang="en-US" sz="2000" dirty="0" smtClean="0"/>
              <a:t> 예측해 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번의 연산을 통해 구할 수 있다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474966"/>
                  </p:ext>
                </p:extLst>
              </p:nvPr>
            </p:nvGraphicFramePr>
            <p:xfrm>
              <a:off x="4678311" y="3670501"/>
              <a:ext cx="3352800" cy="851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="" xmlns:a16="http://schemas.microsoft.com/office/drawing/2014/main" val="3618525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 </a:t>
                          </a:r>
                          <a:r>
                            <a:rPr lang="ko-KR" altLang="en-US" dirty="0" smtClean="0"/>
                            <a:t>초록색 위치에서의 값 보간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4352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120+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57=</m:t>
                              </m:r>
                            </m:oMath>
                          </a14:m>
                          <a:r>
                            <a:rPr lang="en-US" altLang="ko-KR" dirty="0" smtClean="0"/>
                            <a:t>78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05345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474966"/>
                  </p:ext>
                </p:extLst>
              </p:nvPr>
            </p:nvGraphicFramePr>
            <p:xfrm>
              <a:off x="4678311" y="3670501"/>
              <a:ext cx="3352800" cy="851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618525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1. </a:t>
                          </a:r>
                          <a:r>
                            <a:rPr lang="ko-KR" altLang="en-US" dirty="0" smtClean="0"/>
                            <a:t>초록색 위치에서의 값 보간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52239"/>
                      </a:ext>
                    </a:extLst>
                  </a:tr>
                  <a:tr h="4807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1" t="-83544" r="-726" b="-7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3457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904436"/>
                  </p:ext>
                </p:extLst>
              </p:nvPr>
            </p:nvGraphicFramePr>
            <p:xfrm>
              <a:off x="4678311" y="5211889"/>
              <a:ext cx="3352800" cy="977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="" xmlns:a16="http://schemas.microsoft.com/office/drawing/2014/main" val="3618525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2. </a:t>
                          </a:r>
                          <a:r>
                            <a:rPr lang="ko-KR" altLang="en-US" dirty="0" smtClean="0"/>
                            <a:t>파란색 위치에서의 값 보간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4352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3=</m:t>
                                </m:r>
                                <m: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05345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904436"/>
                  </p:ext>
                </p:extLst>
              </p:nvPr>
            </p:nvGraphicFramePr>
            <p:xfrm>
              <a:off x="4678311" y="5211889"/>
              <a:ext cx="3352800" cy="977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618525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2. </a:t>
                          </a:r>
                          <a:r>
                            <a:rPr lang="ko-KR" altLang="en-US" dirty="0" smtClean="0"/>
                            <a:t>파란색 위치에서의 값 보간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5223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1" t="-65347" r="-726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3457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310114"/>
            <a:ext cx="1828800" cy="11188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335" y="3657600"/>
            <a:ext cx="1835265" cy="11211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4962525"/>
            <a:ext cx="1931551" cy="12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429000" cy="106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124200" y="2965598"/>
            <a:ext cx="228600" cy="228600"/>
          </a:xfrm>
          <a:prstGeom prst="rect">
            <a:avLst/>
          </a:prstGeom>
          <a:noFill/>
          <a:ln w="412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39199"/>
                  </p:ext>
                </p:extLst>
              </p:nvPr>
            </p:nvGraphicFramePr>
            <p:xfrm>
              <a:off x="4876800" y="2190199"/>
              <a:ext cx="3352800" cy="977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="" xmlns:a16="http://schemas.microsoft.com/office/drawing/2014/main" val="3618525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3. </a:t>
                          </a:r>
                          <a:r>
                            <a:rPr lang="ko-KR" altLang="en-US" dirty="0" smtClean="0"/>
                            <a:t>검정색 위치에서의 값 보간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4352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78=</m:t>
                                </m:r>
                                <m: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05345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39199"/>
                  </p:ext>
                </p:extLst>
              </p:nvPr>
            </p:nvGraphicFramePr>
            <p:xfrm>
              <a:off x="4876800" y="2190199"/>
              <a:ext cx="3352800" cy="977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36185256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3. </a:t>
                          </a:r>
                          <a:r>
                            <a:rPr lang="ko-KR" altLang="en-US" dirty="0" smtClean="0"/>
                            <a:t>검정색 위치에서의 값 보간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35223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4" t="-66000" r="-90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345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직사각형 7"/>
          <p:cNvSpPr/>
          <p:nvPr/>
        </p:nvSpPr>
        <p:spPr bwMode="auto">
          <a:xfrm>
            <a:off x="3124200" y="2308122"/>
            <a:ext cx="228600" cy="228600"/>
          </a:xfrm>
          <a:prstGeom prst="rect">
            <a:avLst/>
          </a:prstGeom>
          <a:noFill/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124200" y="2536722"/>
            <a:ext cx="228600" cy="228600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양방향 선형 보간을 이용하여 모든 </a:t>
            </a:r>
            <a:r>
              <a:rPr lang="en-US" altLang="ko-KR" dirty="0" smtClean="0"/>
              <a:t>?</a:t>
            </a:r>
            <a:r>
              <a:rPr lang="ko-KR" altLang="en-US" dirty="0" smtClean="0"/>
              <a:t>의 값들을 </a:t>
            </a:r>
            <a:r>
              <a:rPr lang="ko-KR" altLang="en-US" dirty="0" err="1" smtClean="0"/>
              <a:t>보간해</a:t>
            </a:r>
            <a:r>
              <a:rPr lang="ko-KR" altLang="en-US" dirty="0" smtClean="0"/>
              <a:t> 보았다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74104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양방향 선형 </a:t>
                </a:r>
                <a:r>
                  <a:rPr lang="ko-KR" altLang="en-US" sz="2000" dirty="0" err="1" smtClean="0">
                    <a:solidFill>
                      <a:srgbClr val="FF0000"/>
                    </a:solidFill>
                  </a:rPr>
                  <a:t>보간법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(bilinear interpolation)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을 수식으로 표현해 보면 </a:t>
                </a:r>
                <a:endParaRPr lang="en-US" altLang="ko-KR" sz="20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 smtClean="0">
                    <a:solidFill>
                      <a:schemeClr val="tx1"/>
                    </a:solidFill>
                  </a:rPr>
                  <a:t>아는 값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𝟏𝟏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𝟏𝟐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𝟐𝟏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. 4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코너에서의 값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목표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000" dirty="0" smtClean="0">
                    <a:solidFill>
                      <a:schemeClr val="tx1"/>
                    </a:solidFill>
                  </a:rPr>
                  <a:t>값 보간 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2000" dirty="0" smtClean="0">
                    <a:solidFill>
                      <a:schemeClr val="tx1"/>
                    </a:solidFill>
                  </a:rPr>
                  <a:t>직사각형 내부 임의의 위치에서의 값 보간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)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tx1"/>
                    </a:solidFill>
                  </a:rPr>
                  <a:t>양방향 선형 </a:t>
                </a:r>
                <a:r>
                  <a:rPr lang="ko-KR" altLang="en-US" sz="2000" dirty="0" err="1">
                    <a:solidFill>
                      <a:schemeClr val="tx1"/>
                    </a:solidFill>
                  </a:rPr>
                  <a:t>보간법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𝟏𝟐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𝟐𝟏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𝟐𝟐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968201"/>
            <a:ext cx="3815348" cy="331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5967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12761</TotalTime>
  <Words>1990</Words>
  <Application>Microsoft Office PowerPoint</Application>
  <PresentationFormat>화면 슬라이드 쇼(4:3)</PresentationFormat>
  <Paragraphs>338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sclab</cp:lastModifiedBy>
  <cp:revision>1238</cp:revision>
  <dcterms:created xsi:type="dcterms:W3CDTF">2007-04-05T20:26:21Z</dcterms:created>
  <dcterms:modified xsi:type="dcterms:W3CDTF">2019-05-12T10:12:19Z</dcterms:modified>
</cp:coreProperties>
</file>