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45"/>
  </p:notesMasterIdLst>
  <p:sldIdLst>
    <p:sldId id="272" r:id="rId2"/>
    <p:sldId id="334" r:id="rId3"/>
    <p:sldId id="335" r:id="rId4"/>
    <p:sldId id="353" r:id="rId5"/>
    <p:sldId id="392" r:id="rId6"/>
    <p:sldId id="393" r:id="rId7"/>
    <p:sldId id="394" r:id="rId8"/>
    <p:sldId id="395" r:id="rId9"/>
    <p:sldId id="337" r:id="rId10"/>
    <p:sldId id="396" r:id="rId11"/>
    <p:sldId id="397" r:id="rId12"/>
    <p:sldId id="398" r:id="rId13"/>
    <p:sldId id="399" r:id="rId14"/>
    <p:sldId id="400" r:id="rId15"/>
    <p:sldId id="338" r:id="rId16"/>
    <p:sldId id="401" r:id="rId17"/>
    <p:sldId id="402" r:id="rId18"/>
    <p:sldId id="404" r:id="rId19"/>
    <p:sldId id="403" r:id="rId20"/>
    <p:sldId id="405" r:id="rId21"/>
    <p:sldId id="430" r:id="rId22"/>
    <p:sldId id="406" r:id="rId23"/>
    <p:sldId id="407" r:id="rId24"/>
    <p:sldId id="408" r:id="rId25"/>
    <p:sldId id="409" r:id="rId26"/>
    <p:sldId id="410" r:id="rId27"/>
    <p:sldId id="411" r:id="rId28"/>
    <p:sldId id="415" r:id="rId29"/>
    <p:sldId id="414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425" r:id="rId40"/>
    <p:sldId id="426" r:id="rId41"/>
    <p:sldId id="427" r:id="rId42"/>
    <p:sldId id="428" r:id="rId43"/>
    <p:sldId id="429" r:id="rId4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01"/>
    <a:srgbClr val="005AB3"/>
    <a:srgbClr val="004080"/>
    <a:srgbClr val="808080"/>
    <a:srgbClr val="66CCFF"/>
    <a:srgbClr val="CCC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5" autoAdjust="0"/>
    <p:restoredTop sz="84034" autoAdjust="0"/>
  </p:normalViewPr>
  <p:slideViewPr>
    <p:cSldViewPr>
      <p:cViewPr varScale="1">
        <p:scale>
          <a:sx n="77" d="100"/>
          <a:sy n="77" d="100"/>
        </p:scale>
        <p:origin x="-121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34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12B0CF90-0E48-469A-BE1D-D3B3FC73F6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6697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smtClean="0">
              <a:latin typeface="Arial" panose="020B0604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020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1E39B-382A-4A60-A01D-95CBE24B9418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57682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381E1E-32B0-4A62-B65A-7CE6AFCDD55A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66484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ACED45-0029-430E-94CD-F0E5DB3C89D4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23987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866199-EDAA-482A-9C03-8F61249BCFF5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88011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76064-E149-4B2B-8F16-59654BA14703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57074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5D6E6-0F86-444C-8AF6-E5424D8C6C66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91501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4449E-55C4-4E07-B021-958EBF415802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28665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28B57A-8C62-450C-B99C-6DB56BDAEC3F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12569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535928-76E2-43A8-A08C-976086B5105C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2378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CF90-0E48-469A-BE1D-D3B3FC73F610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0953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29B04-C7A3-4AB1-BD7E-92F01EA73CBF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19840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9F4F88-4E72-424F-A9AC-6D7863485196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07517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40D589-0130-48B2-A232-2BC09B3936D3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82823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C6E683-C799-4E8F-96F9-89E41FE076A9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14610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3499E-C9E9-4331-83C1-C410ACCA0668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130536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FCA5D-1DC8-44E3-9F51-70C30612DA7D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94406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9A4319-8034-4E5B-A6B9-F90A62D6F81D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8447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66800" y="2481263"/>
            <a:ext cx="8077200" cy="18573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§"/>
              <a:defRPr/>
            </a:pPr>
            <a:endParaRPr lang="en-US" altLang="ko-KR" smtClean="0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70104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4713A2B4-5D5F-4A66-A3C5-46C1F1C581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88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23B1D935-1DB5-49E0-82B7-1CDE451DBE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E9A1A874-96FC-4760-90C1-AC4816D2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92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978D8FE9-C6B4-485D-8C4A-C84573A85B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96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BBCB2FB3-9838-496A-9129-246092C165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454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F71D2D9-4E56-4D13-8B0E-A7D7993C39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99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FDAD328F-3937-4435-84EC-1AC1038A12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5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40843FF-408D-4112-86A2-960C448E8C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2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8201AD68-D791-4C0C-B21C-FBCF807EA5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4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04362DC1-1139-4DE0-9F58-6B0AF944EB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7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AD82B8D2-4F77-423D-BE78-868929DCBC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592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 bwMode="auto"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i="1"/>
            </a:lvl1pPr>
          </a:lstStyle>
          <a:p>
            <a:r>
              <a:rPr lang="en-US" altLang="ko-KR"/>
              <a:t>Slide </a:t>
            </a:r>
            <a:fld id="{EB8FF482-F141-4B55-A7B9-590435D102B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pitchFamily="-65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ＭＳ Ｐゴシック" pitchFamily="-65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 pitchFamily="-65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4080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SzPct val="6500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/>
              <a:t>Slide </a:t>
            </a:r>
            <a:fld id="{CF11C8B8-1724-4BEF-906C-8EA48E94F6E6}" type="slidenum">
              <a:rPr lang="en-US" altLang="ko-KR" sz="2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2000" b="0"/>
          </a:p>
        </p:txBody>
      </p:sp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295400"/>
            <a:ext cx="70104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pitchFamily="34" charset="-128"/>
              </a:rPr>
              <a:t>시뮬레이션 기초 및 실습</a:t>
            </a:r>
            <a:endParaRPr lang="ko-KR" altLang="ko-KR" dirty="0" smtClean="0">
              <a:ea typeface="ＭＳ Ｐゴシック" pitchFamily="34" charset="-128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mtClean="0">
                <a:ea typeface="ＭＳ Ｐゴシック" pitchFamily="34" charset="-128"/>
              </a:rPr>
              <a:t>Prof. Jibum Kim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 smtClean="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smtClean="0">
                <a:ea typeface="굴림" panose="020B0600000101010101" pitchFamily="50" charset="-127"/>
              </a:rPr>
              <a:t>Department of Computer Science &amp; Engineering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smtClean="0">
                <a:ea typeface="굴림" panose="020B0600000101010101" pitchFamily="50" charset="-127"/>
              </a:rPr>
              <a:t> Incheon National University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반복된 </a:t>
            </a:r>
            <a:r>
              <a:rPr lang="en-US" altLang="ko-KR" dirty="0" smtClean="0"/>
              <a:t>concatenation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결과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s=‘</a:t>
            </a:r>
            <a:r>
              <a:rPr lang="en-US" altLang="ko-KR" dirty="0" err="1" smtClean="0"/>
              <a:t>zzzzz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10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006008"/>
              </p:ext>
            </p:extLst>
          </p:nvPr>
        </p:nvGraphicFramePr>
        <p:xfrm>
          <a:off x="685800" y="2356750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="" xmlns:a16="http://schemas.microsoft.com/office/drawing/2014/main" val="952951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dirty="0" smtClean="0"/>
                        <a:t> s=‘  ‘ 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dirty="0" smtClean="0"/>
                        <a:t>   for k=1:5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dirty="0" smtClean="0"/>
                        <a:t>         s=[s  ‘z’];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dirty="0" smtClean="0"/>
                        <a:t>    end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10948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8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Replacing and appending characters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731" y="2133600"/>
            <a:ext cx="6853237" cy="38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0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문자열에서의 참조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33600"/>
            <a:ext cx="5943600" cy="221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문자열에서의 문자열 일부 바꿈 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2667000"/>
            <a:ext cx="7343775" cy="275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Q) </a:t>
            </a:r>
            <a:r>
              <a:rPr lang="ko-KR" altLang="en-US" dirty="0" smtClean="0"/>
              <a:t>최종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출력은 뭐가 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37939"/>
            <a:ext cx="5600700" cy="402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4152900"/>
          </a:xfrm>
        </p:spPr>
        <p:txBody>
          <a:bodyPr/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문자열 비교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 err="1" smtClean="0">
                <a:solidFill>
                  <a:srgbClr val="FF0000"/>
                </a:solidFill>
              </a:rPr>
              <a:t>strcmp</a:t>
            </a:r>
            <a:r>
              <a:rPr lang="en-US" altLang="ko-KR" sz="2000" dirty="0" smtClean="0">
                <a:solidFill>
                  <a:srgbClr val="FF0000"/>
                </a:solidFill>
              </a:rPr>
              <a:t>: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두 문자열이 동일한지 판별한다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같으면 </a:t>
            </a:r>
            <a:r>
              <a:rPr lang="en-US" altLang="ko-KR" sz="2000" dirty="0" smtClean="0"/>
              <a:t>1, </a:t>
            </a:r>
            <a:r>
              <a:rPr lang="ko-KR" altLang="en-US" sz="2000" dirty="0" smtClean="0"/>
              <a:t>다르면 </a:t>
            </a:r>
            <a:r>
              <a:rPr lang="en-US" altLang="ko-KR" sz="2000" dirty="0" smtClean="0"/>
              <a:t>0 return</a:t>
            </a:r>
          </a:p>
          <a:p>
            <a:pPr marL="0" indent="0">
              <a:buNone/>
            </a:pPr>
            <a:r>
              <a:rPr lang="en-US" altLang="ko-KR" sz="2000" dirty="0" err="1" smtClean="0">
                <a:solidFill>
                  <a:srgbClr val="FF0000"/>
                </a:solidFill>
              </a:rPr>
              <a:t>strncmp</a:t>
            </a:r>
            <a:r>
              <a:rPr lang="en-US" altLang="ko-KR" sz="2000" dirty="0" smtClean="0">
                <a:solidFill>
                  <a:srgbClr val="FF0000"/>
                </a:solidFill>
              </a:rPr>
              <a:t>: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두 문자열의 처음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개 문자가 동일한지 판별한다 </a:t>
            </a:r>
            <a:r>
              <a:rPr lang="ko-KR" altLang="en-US" sz="2000" dirty="0"/>
              <a:t>같으면 </a:t>
            </a:r>
            <a:r>
              <a:rPr lang="en-US" altLang="ko-KR" sz="2000" dirty="0"/>
              <a:t>1, </a:t>
            </a:r>
            <a:r>
              <a:rPr lang="ko-KR" altLang="en-US" sz="2000" dirty="0"/>
              <a:t>다르면 </a:t>
            </a:r>
            <a:r>
              <a:rPr lang="en-US" altLang="ko-KR" sz="2000" dirty="0"/>
              <a:t>0 return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word1=‘cat’;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word2=‘car’;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word3=‘cathedral’;</a:t>
            </a:r>
          </a:p>
          <a:p>
            <a:r>
              <a:rPr lang="en-US" altLang="ko-KR" sz="2000" dirty="0" smtClean="0"/>
              <a:t>&gt;&gt; </a:t>
            </a:r>
            <a:r>
              <a:rPr lang="en-US" altLang="ko-KR" sz="2000" dirty="0" err="1"/>
              <a:t>strcmp</a:t>
            </a:r>
            <a:r>
              <a:rPr lang="en-US" altLang="ko-KR" sz="2000" dirty="0"/>
              <a:t>(word1, word2)</a:t>
            </a:r>
            <a:endParaRPr lang="en-US" altLang="ko-KR" sz="2000" b="0" dirty="0"/>
          </a:p>
          <a:p>
            <a:r>
              <a:rPr lang="en-US" altLang="ko-KR" sz="2000" dirty="0" smtClean="0"/>
              <a:t>&gt;&gt; </a:t>
            </a:r>
            <a:r>
              <a:rPr lang="en-US" altLang="ko-KR" sz="2000" dirty="0" err="1" smtClean="0"/>
              <a:t>strcmp</a:t>
            </a:r>
            <a:r>
              <a:rPr lang="en-US" altLang="ko-KR" sz="2000" dirty="0" smtClean="0"/>
              <a:t>(word1, word1)</a:t>
            </a:r>
          </a:p>
          <a:p>
            <a:r>
              <a:rPr lang="en-US" altLang="ko-KR" sz="2000" dirty="0" smtClean="0"/>
              <a:t>&gt;&gt; </a:t>
            </a:r>
            <a:r>
              <a:rPr lang="en-US" altLang="ko-KR" sz="2000" dirty="0" err="1" smtClean="0"/>
              <a:t>strncmp</a:t>
            </a:r>
            <a:r>
              <a:rPr lang="en-US" altLang="ko-KR" sz="2000" dirty="0" smtClean="0"/>
              <a:t>(word1, word3, 3)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06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String</a:t>
            </a:r>
            <a:r>
              <a:rPr lang="ko-KR" altLang="en-US" dirty="0" smtClean="0"/>
              <a:t>을 이용한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935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00B050"/>
                </a:solidFill>
              </a:rPr>
              <a:t>Problem: </a:t>
            </a:r>
            <a:r>
              <a:rPr lang="en-US" altLang="ko-KR" sz="2800" dirty="0" smtClean="0"/>
              <a:t>DNA strand (</a:t>
            </a:r>
            <a:r>
              <a:rPr lang="ko-KR" altLang="en-US" sz="2800" dirty="0" smtClean="0"/>
              <a:t>서열</a:t>
            </a:r>
            <a:r>
              <a:rPr lang="en-US" altLang="ko-KR" sz="2800" dirty="0" smtClean="0"/>
              <a:t>?)</a:t>
            </a:r>
            <a:r>
              <a:rPr lang="ko-KR" altLang="en-US" sz="2800" dirty="0" smtClean="0"/>
              <a:t> 문제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다음 </a:t>
            </a:r>
            <a:r>
              <a:rPr lang="en-US" altLang="ko-KR" sz="2800" dirty="0" smtClean="0"/>
              <a:t>DNA sequence, x</a:t>
            </a:r>
            <a:r>
              <a:rPr lang="ko-KR" altLang="en-US" sz="2800" dirty="0" smtClean="0"/>
              <a:t>는 </a:t>
            </a:r>
            <a:r>
              <a:rPr lang="en-US" altLang="ko-KR" sz="2800" dirty="0" smtClean="0"/>
              <a:t>‘A’, ‘C’, ‘T’, and ‘G’</a:t>
            </a:r>
            <a:r>
              <a:rPr lang="ko-KR" altLang="en-US" sz="2800" dirty="0" smtClean="0"/>
              <a:t>의 문자로 이루어진 문자열이다</a:t>
            </a:r>
            <a:r>
              <a:rPr lang="en-US" altLang="ko-KR" sz="2800" dirty="0" smtClean="0"/>
              <a:t>. </a:t>
            </a:r>
          </a:p>
          <a:p>
            <a:r>
              <a:rPr lang="ko-KR" altLang="en-US" sz="2800" dirty="0" smtClean="0"/>
              <a:t>문자열 </a:t>
            </a:r>
            <a:r>
              <a:rPr lang="en-US" altLang="ko-KR" sz="2800" dirty="0" smtClean="0"/>
              <a:t>y</a:t>
            </a:r>
            <a:r>
              <a:rPr lang="ko-KR" altLang="en-US" sz="2800" dirty="0" smtClean="0"/>
              <a:t>를 </a:t>
            </a:r>
            <a:r>
              <a:rPr lang="en-US" altLang="ko-KR" sz="2800" dirty="0" smtClean="0"/>
              <a:t>x</a:t>
            </a:r>
            <a:r>
              <a:rPr lang="ko-KR" altLang="en-US" sz="2800" dirty="0" smtClean="0"/>
              <a:t>로부터 만드는데 각 문자 </a:t>
            </a:r>
            <a:r>
              <a:rPr lang="en-US" altLang="ko-KR" sz="2800" dirty="0" smtClean="0"/>
              <a:t>‘A’</a:t>
            </a:r>
            <a:r>
              <a:rPr lang="ko-KR" altLang="en-US" sz="2800" dirty="0" smtClean="0"/>
              <a:t>를 </a:t>
            </a:r>
            <a:r>
              <a:rPr lang="en-US" altLang="ko-KR" sz="2800" dirty="0" smtClean="0"/>
              <a:t>‘T’, ‘T’</a:t>
            </a:r>
            <a:r>
              <a:rPr lang="ko-KR" altLang="en-US" sz="2800" dirty="0" smtClean="0"/>
              <a:t>를 </a:t>
            </a:r>
            <a:r>
              <a:rPr lang="en-US" altLang="ko-KR" sz="2800" dirty="0" smtClean="0"/>
              <a:t>‘A’. ‘C’</a:t>
            </a:r>
            <a:r>
              <a:rPr lang="ko-KR" altLang="en-US" sz="2800" dirty="0" smtClean="0"/>
              <a:t>를 </a:t>
            </a:r>
            <a:r>
              <a:rPr lang="en-US" altLang="ko-KR" sz="2800" dirty="0" smtClean="0"/>
              <a:t>‘G’, ‘G’</a:t>
            </a:r>
            <a:r>
              <a:rPr lang="ko-KR" altLang="en-US" sz="2800" dirty="0" smtClean="0"/>
              <a:t>를 </a:t>
            </a:r>
            <a:r>
              <a:rPr lang="en-US" altLang="ko-KR" sz="2800" dirty="0" smtClean="0"/>
              <a:t>‘C’</a:t>
            </a:r>
            <a:r>
              <a:rPr lang="ko-KR" altLang="en-US" sz="2800" dirty="0" smtClean="0"/>
              <a:t>로 바꾸는 코드를 작성해 보자 </a:t>
            </a:r>
            <a:endParaRPr lang="en-US" altLang="ko-KR" sz="2800" dirty="0" smtClean="0"/>
          </a:p>
          <a:p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17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4358368"/>
            <a:ext cx="70961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8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447800"/>
            <a:ext cx="8343900" cy="4152900"/>
          </a:xfrm>
        </p:spPr>
        <p:txBody>
          <a:bodyPr/>
          <a:lstStyle/>
          <a:p>
            <a:r>
              <a:rPr lang="en-US" altLang="ko-KR" sz="2000" dirty="0" smtClean="0"/>
              <a:t> x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y </a:t>
            </a:r>
            <a:r>
              <a:rPr lang="ko-KR" altLang="en-US" sz="2000" dirty="0" smtClean="0"/>
              <a:t>모두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가지의 문자로만 구성되어 있다</a:t>
            </a:r>
            <a:r>
              <a:rPr lang="en-US" altLang="ko-KR" sz="2000" dirty="0" smtClean="0"/>
              <a:t>. ‘A’, ‘T’, ‘C’, ‘G’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Idea: </a:t>
            </a:r>
            <a:r>
              <a:rPr lang="ko-KR" altLang="en-US" sz="2000" dirty="0" smtClean="0"/>
              <a:t>최초 </a:t>
            </a:r>
            <a:r>
              <a:rPr lang="en-US" altLang="ko-KR" sz="2000" dirty="0" smtClean="0"/>
              <a:t>y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‘’</a:t>
            </a:r>
            <a:r>
              <a:rPr lang="ko-KR" altLang="en-US" sz="2000" dirty="0" smtClean="0"/>
              <a:t>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두고 첫번째 문자부터 </a:t>
            </a:r>
            <a:r>
              <a:rPr lang="en-US" altLang="ko-KR" sz="2000" dirty="0" smtClean="0"/>
              <a:t>‘A’, ‘T’, ‘C’, ‘G’</a:t>
            </a:r>
            <a:r>
              <a:rPr lang="ko-KR" altLang="en-US" sz="2000" dirty="0" smtClean="0"/>
              <a:t>와 비교 </a:t>
            </a:r>
            <a:endParaRPr lang="en-US" altLang="ko-KR" sz="2000" dirty="0" smtClean="0"/>
          </a:p>
          <a:p>
            <a:r>
              <a:rPr lang="ko-KR" altLang="en-US" sz="2000" dirty="0" smtClean="0"/>
              <a:t>총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개의 경우의 수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분기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있음 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111329"/>
            <a:ext cx="4967287" cy="329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1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Algorithm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 smtClean="0"/>
              <a:t>x=‘ACGTTGCAGTTCCATATG’  % x </a:t>
            </a:r>
            <a:r>
              <a:rPr lang="ko-KR" altLang="en-US" sz="1600" dirty="0" smtClean="0"/>
              <a:t>초기화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y=‘’         % y</a:t>
            </a:r>
            <a:r>
              <a:rPr lang="ko-KR" altLang="en-US" sz="1600" dirty="0" smtClean="0"/>
              <a:t>초기화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for k=1: string </a:t>
            </a:r>
            <a:r>
              <a:rPr lang="ko-KR" altLang="en-US" sz="1600" dirty="0" smtClean="0"/>
              <a:t>길이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if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x(k)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‘A’</a:t>
            </a:r>
            <a:r>
              <a:rPr lang="ko-KR" altLang="en-US" sz="1600" dirty="0" smtClean="0"/>
              <a:t>가 같다면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y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‘T’ </a:t>
            </a:r>
            <a:r>
              <a:rPr lang="ko-KR" altLang="en-US" sz="1600" dirty="0" smtClean="0"/>
              <a:t>붙임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elseif</a:t>
            </a:r>
            <a:r>
              <a:rPr lang="en-US" altLang="ko-KR" sz="1600" dirty="0" smtClean="0"/>
              <a:t>  x(k)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‘T’</a:t>
            </a:r>
            <a:r>
              <a:rPr lang="ko-KR" altLang="en-US" sz="1600" dirty="0" smtClean="0"/>
              <a:t>와 같다면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y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‘A’ </a:t>
            </a:r>
            <a:r>
              <a:rPr lang="ko-KR" altLang="en-US" sz="1600" dirty="0" smtClean="0"/>
              <a:t>붙임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elseif</a:t>
            </a:r>
            <a:r>
              <a:rPr lang="en-US" altLang="ko-KR" sz="1600" dirty="0" smtClean="0"/>
              <a:t> x(k)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‘C’</a:t>
            </a:r>
            <a:r>
              <a:rPr lang="ko-KR" altLang="en-US" sz="1600" dirty="0" smtClean="0"/>
              <a:t>와 같다면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y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‘G’ </a:t>
            </a:r>
            <a:r>
              <a:rPr lang="ko-KR" altLang="en-US" sz="1600" dirty="0" smtClean="0"/>
              <a:t>붙임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else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y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‘C’ </a:t>
            </a:r>
            <a:r>
              <a:rPr lang="ko-KR" altLang="en-US" sz="1600" dirty="0" smtClean="0"/>
              <a:t>붙임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end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end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187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Matlab</a:t>
            </a:r>
            <a:r>
              <a:rPr lang="ko-KR" altLang="en-US" dirty="0" smtClean="0"/>
              <a:t>에서의 문자열 다루기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62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3039268"/>
            <a:ext cx="4307584" cy="130413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922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>
                <a:solidFill>
                  <a:srgbClr val="00B050"/>
                </a:solidFill>
              </a:rPr>
              <a:t>Problem: </a:t>
            </a:r>
            <a:r>
              <a:rPr lang="ko-KR" altLang="en-US" sz="2000" dirty="0" smtClean="0"/>
              <a:t>어떤 </a:t>
            </a:r>
            <a:r>
              <a:rPr lang="en-US" altLang="ko-KR" sz="2000" dirty="0" smtClean="0"/>
              <a:t>DNA sequence </a:t>
            </a:r>
            <a:r>
              <a:rPr lang="ko-KR" altLang="en-US" sz="2000" dirty="0" smtClean="0"/>
              <a:t>예를 들어</a:t>
            </a:r>
            <a:r>
              <a:rPr lang="en-US" altLang="ko-KR" sz="2000" dirty="0" smtClean="0"/>
              <a:t> ‘AGTAGCAT’ </a:t>
            </a:r>
            <a:r>
              <a:rPr lang="ko-KR" altLang="en-US" sz="2000" dirty="0" smtClean="0"/>
              <a:t>가 들어오면</a:t>
            </a:r>
            <a:endParaRPr lang="en-US" altLang="ko-KR" sz="2000" dirty="0" smtClean="0"/>
          </a:p>
          <a:p>
            <a:r>
              <a:rPr lang="en-US" altLang="ko-KR" sz="2000" dirty="0" smtClean="0"/>
              <a:t>1.</a:t>
            </a:r>
            <a:r>
              <a:rPr lang="ko-KR" altLang="en-US" sz="2000" dirty="0" smtClean="0"/>
              <a:t> 이 </a:t>
            </a:r>
            <a:r>
              <a:rPr lang="en-US" altLang="ko-KR" sz="2000" dirty="0" smtClean="0"/>
              <a:t>DNA sequence</a:t>
            </a:r>
            <a:r>
              <a:rPr lang="ko-KR" altLang="en-US" sz="2000" dirty="0" smtClean="0"/>
              <a:t>를 거꾸로 읽고 </a:t>
            </a:r>
            <a:r>
              <a:rPr lang="en-US" altLang="ko-KR" sz="2000" dirty="0" smtClean="0"/>
              <a:t>‘TACCATGA’ </a:t>
            </a:r>
            <a:r>
              <a:rPr lang="ko-KR" altLang="en-US" sz="2000" dirty="0" err="1" smtClean="0"/>
              <a:t>저장한후에</a:t>
            </a:r>
            <a:endParaRPr lang="en-US" altLang="ko-KR" sz="2000" dirty="0" smtClean="0"/>
          </a:p>
          <a:p>
            <a:r>
              <a:rPr lang="en-US" altLang="ko-KR" sz="2000" dirty="0" smtClean="0"/>
              <a:t>2. complement </a:t>
            </a:r>
            <a:r>
              <a:rPr lang="ko-KR" altLang="en-US" sz="2000" dirty="0" smtClean="0"/>
              <a:t>연산을 수행하고자 한다</a:t>
            </a:r>
            <a:r>
              <a:rPr lang="en-US" altLang="ko-KR" sz="2000" dirty="0" smtClean="0"/>
              <a:t>. Complement </a:t>
            </a:r>
            <a:r>
              <a:rPr lang="ko-KR" altLang="en-US" sz="2000" dirty="0" smtClean="0"/>
              <a:t>연산은 </a:t>
            </a:r>
            <a:r>
              <a:rPr lang="en-US" altLang="ko-KR" sz="2000" dirty="0" smtClean="0"/>
              <a:t>‘A’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‘T’</a:t>
            </a:r>
            <a:r>
              <a:rPr lang="ko-KR" altLang="en-US" sz="2000" dirty="0" smtClean="0"/>
              <a:t>로 서로 바꾸어주고 </a:t>
            </a:r>
            <a:r>
              <a:rPr lang="en-US" altLang="ko-KR" sz="2000" dirty="0" smtClean="0"/>
              <a:t>‘C’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‘G’</a:t>
            </a:r>
            <a:r>
              <a:rPr lang="ko-KR" altLang="en-US" sz="2000" dirty="0" smtClean="0"/>
              <a:t>는 서로 바꾸어 준다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  1, 2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모두 수행한 것을 </a:t>
            </a:r>
            <a:r>
              <a:rPr lang="en-US" altLang="ko-KR" sz="2000" dirty="0" smtClean="0"/>
              <a:t>reverse complement </a:t>
            </a:r>
            <a:r>
              <a:rPr lang="ko-KR" altLang="en-US" sz="2000" dirty="0" smtClean="0"/>
              <a:t>연산이라고 한다</a:t>
            </a:r>
            <a:r>
              <a:rPr lang="en-US" altLang="ko-KR" sz="2000" dirty="0" smtClean="0"/>
              <a:t>.  </a:t>
            </a:r>
            <a:r>
              <a:rPr lang="ko-KR" altLang="en-US" sz="2000" dirty="0" smtClean="0"/>
              <a:t>앞의 코드를 이용하여 이를 수행하는 함수를 작성하여 보자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단</a:t>
            </a:r>
            <a:r>
              <a:rPr lang="en-US" altLang="ko-KR" sz="2000" dirty="0" smtClean="0"/>
              <a:t>, 1</a:t>
            </a:r>
            <a:r>
              <a:rPr lang="ko-KR" altLang="en-US" sz="2000" dirty="0" smtClean="0"/>
              <a:t>을 </a:t>
            </a:r>
            <a:r>
              <a:rPr lang="ko-KR" altLang="en-US" sz="2000" dirty="0" err="1" smtClean="0"/>
              <a:t>수행시</a:t>
            </a:r>
            <a:r>
              <a:rPr lang="ko-KR" altLang="en-US" sz="2000" dirty="0" smtClean="0"/>
              <a:t> 반드시 </a:t>
            </a:r>
            <a:r>
              <a:rPr lang="en-US" altLang="ko-KR" sz="2000" dirty="0" smtClean="0"/>
              <a:t>for </a:t>
            </a:r>
            <a:r>
              <a:rPr lang="ko-KR" altLang="en-US" sz="2000" dirty="0" err="1" smtClean="0"/>
              <a:t>반복문을</a:t>
            </a:r>
            <a:r>
              <a:rPr lang="ko-KR" altLang="en-US" sz="2000" dirty="0" smtClean="0"/>
              <a:t> 사용하고 </a:t>
            </a:r>
            <a:r>
              <a:rPr lang="en-US" altLang="ko-KR" sz="2000" dirty="0" smtClean="0"/>
              <a:t>DNA sequence</a:t>
            </a:r>
            <a:r>
              <a:rPr lang="ko-KR" altLang="en-US" sz="2000" dirty="0" smtClean="0"/>
              <a:t>에는 </a:t>
            </a:r>
            <a:r>
              <a:rPr lang="en-US" altLang="ko-KR" sz="2000" dirty="0" smtClean="0"/>
              <a:t>‘A’, ‘T’, ‘C’, ‘G’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개 문자만 사용된다고 하자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21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912" y="4800600"/>
            <a:ext cx="678797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261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Problem: </a:t>
            </a:r>
            <a:r>
              <a:rPr lang="en-US" altLang="ko-KR" dirty="0" smtClean="0"/>
              <a:t>DNA </a:t>
            </a:r>
            <a:r>
              <a:rPr lang="ko-KR" altLang="en-US" dirty="0" smtClean="0"/>
              <a:t>탐색</a:t>
            </a:r>
            <a:r>
              <a:rPr lang="en-US" altLang="ko-KR" dirty="0" smtClean="0"/>
              <a:t>. </a:t>
            </a:r>
            <a:r>
              <a:rPr lang="ko-KR" altLang="en-US" dirty="0" smtClean="0"/>
              <a:t>두 개의 문자열 </a:t>
            </a:r>
            <a:r>
              <a:rPr lang="en-US" altLang="ko-KR" dirty="0" smtClean="0"/>
              <a:t>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</a:t>
            </a:r>
            <a:r>
              <a:rPr lang="ko-KR" altLang="en-US" dirty="0" smtClean="0"/>
              <a:t>가 있다고 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우리가 알고 싶은 것은 </a:t>
            </a:r>
            <a:r>
              <a:rPr lang="en-US" altLang="ko-KR" dirty="0" smtClean="0"/>
              <a:t>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</a:t>
            </a:r>
            <a:r>
              <a:rPr lang="ko-KR" altLang="en-US" dirty="0" smtClean="0"/>
              <a:t>의 문자열의 일부인지 아닌지 알고 싶고 일부라면 그 처음 시작점이 어디인지 알고 싶다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fld id="{978D8FE9-C6B4-485D-8C4A-C84573A85BD8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438400"/>
            <a:ext cx="3419475" cy="157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8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 function k =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FindCopy</a:t>
            </a:r>
            <a:r>
              <a:rPr lang="en-US" altLang="ko-KR" sz="2800" dirty="0" smtClean="0">
                <a:solidFill>
                  <a:srgbClr val="FF0000"/>
                </a:solidFill>
              </a:rPr>
              <a:t>(S, T)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% S</a:t>
            </a:r>
            <a:r>
              <a:rPr lang="ko-KR" altLang="en-US" sz="2800" dirty="0" smtClean="0"/>
              <a:t>와 </a:t>
            </a:r>
            <a:r>
              <a:rPr lang="en-US" altLang="ko-KR" sz="2800" dirty="0" smtClean="0"/>
              <a:t>T</a:t>
            </a:r>
            <a:r>
              <a:rPr lang="ko-KR" altLang="en-US" sz="2800" dirty="0" smtClean="0"/>
              <a:t>는 문자열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% If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S</a:t>
            </a:r>
            <a:r>
              <a:rPr lang="ko-KR" altLang="en-US" sz="2800" dirty="0" smtClean="0"/>
              <a:t>가 </a:t>
            </a:r>
            <a:r>
              <a:rPr lang="en-US" altLang="ko-KR" sz="2800" dirty="0" smtClean="0"/>
              <a:t>T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substring</a:t>
            </a:r>
            <a:r>
              <a:rPr lang="ko-KR" altLang="en-US" sz="2800" dirty="0" smtClean="0"/>
              <a:t>이 아니라면 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      k=0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% else</a:t>
            </a:r>
          </a:p>
          <a:p>
            <a:r>
              <a:rPr lang="en-US" altLang="ko-KR" sz="2800" dirty="0"/>
              <a:t> </a:t>
            </a:r>
            <a:r>
              <a:rPr lang="en-US" altLang="ko-KR" sz="2800" smtClean="0"/>
              <a:t>%      k</a:t>
            </a:r>
            <a:r>
              <a:rPr lang="ko-KR" altLang="en-US" sz="2800" dirty="0" smtClean="0"/>
              <a:t>는 </a:t>
            </a:r>
            <a:r>
              <a:rPr lang="en-US" altLang="ko-KR" sz="2800" dirty="0" smtClean="0"/>
              <a:t>smallest integer such that 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% S</a:t>
            </a:r>
            <a:r>
              <a:rPr lang="ko-KR" altLang="en-US" sz="2800" dirty="0" smtClean="0"/>
              <a:t>와 </a:t>
            </a:r>
            <a:r>
              <a:rPr lang="en-US" altLang="ko-KR" sz="2800" dirty="0" smtClean="0"/>
              <a:t>T(k: </a:t>
            </a:r>
            <a:r>
              <a:rPr lang="en-US" altLang="ko-KR" sz="2800" dirty="0" err="1" smtClean="0"/>
              <a:t>k+length</a:t>
            </a:r>
            <a:r>
              <a:rPr lang="en-US" altLang="ko-KR" sz="2800" dirty="0" smtClean="0"/>
              <a:t>(S)-1) </a:t>
            </a:r>
            <a:r>
              <a:rPr lang="ko-KR" altLang="en-US" sz="2800" dirty="0" smtClean="0"/>
              <a:t>동일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043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  DNA Search Problem 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153400" cy="4191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     S: ‘ACCT’</a:t>
            </a:r>
          </a:p>
          <a:p>
            <a:pPr>
              <a:buFontTx/>
              <a:buNone/>
            </a:pPr>
            <a:endParaRPr lang="en-US" altLang="ko-KR" b="1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     T: ‘</a:t>
            </a:r>
            <a:r>
              <a:rPr lang="en-US" altLang="ko-KR" b="1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ATGA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CCTGA’</a:t>
            </a:r>
          </a:p>
          <a:p>
            <a:pPr>
              <a:buFontTx/>
              <a:buNone/>
            </a:pPr>
            <a:endParaRPr lang="en-US" altLang="ko-KR" b="1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 strcmp(S,T(1:4))  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32595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  DNA Search Problem 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267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     S: ‘ACCT’</a:t>
            </a:r>
          </a:p>
          <a:p>
            <a:pPr>
              <a:buFontTx/>
              <a:buNone/>
            </a:pPr>
            <a:endParaRPr lang="en-US" altLang="ko-KR" b="1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     T: ‘A</a:t>
            </a:r>
            <a:r>
              <a:rPr lang="en-US" altLang="ko-KR" b="1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TGAC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CTGA’</a:t>
            </a:r>
          </a:p>
          <a:p>
            <a:pPr>
              <a:buFontTx/>
              <a:buNone/>
            </a:pPr>
            <a:endParaRPr lang="en-US" altLang="ko-KR" b="1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 strcmp(S,T(2:5))  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False</a:t>
            </a:r>
          </a:p>
        </p:txBody>
      </p:sp>
    </p:spTree>
    <p:extLst>
      <p:ext uri="{BB962C8B-B14F-4D97-AF65-F5344CB8AC3E}">
        <p14:creationId xmlns:p14="http://schemas.microsoft.com/office/powerpoint/2010/main" val="203600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  DNA Search Problem 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3810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     S: ‘ACCT’</a:t>
            </a:r>
          </a:p>
          <a:p>
            <a:pPr>
              <a:buFontTx/>
              <a:buNone/>
            </a:pPr>
            <a:endParaRPr lang="en-US" altLang="ko-KR" b="1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     T: ‘AT</a:t>
            </a:r>
            <a:r>
              <a:rPr lang="en-US" altLang="ko-KR" b="1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GACC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TGA’</a:t>
            </a:r>
          </a:p>
          <a:p>
            <a:pPr>
              <a:buFontTx/>
              <a:buNone/>
            </a:pPr>
            <a:endParaRPr lang="en-US" altLang="ko-KR" b="1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 strcmp(S,T(3:6))  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False</a:t>
            </a:r>
          </a:p>
        </p:txBody>
      </p:sp>
    </p:spTree>
    <p:extLst>
      <p:ext uri="{BB962C8B-B14F-4D97-AF65-F5344CB8AC3E}">
        <p14:creationId xmlns:p14="http://schemas.microsoft.com/office/powerpoint/2010/main" val="149836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  DNA Search Problem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     S: ‘ACCT’</a:t>
            </a:r>
          </a:p>
          <a:p>
            <a:pPr>
              <a:buFontTx/>
              <a:buNone/>
            </a:pPr>
            <a:endParaRPr lang="en-US" altLang="ko-KR" b="1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     T: ‘ATG</a:t>
            </a:r>
            <a:r>
              <a:rPr lang="en-US" altLang="ko-KR" b="1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ACCT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GA’</a:t>
            </a:r>
          </a:p>
          <a:p>
            <a:pPr>
              <a:buFontTx/>
              <a:buNone/>
            </a:pPr>
            <a:endParaRPr lang="en-US" altLang="ko-KR" b="1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 strcmp(S,T(4:7)))  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True</a:t>
            </a:r>
          </a:p>
        </p:txBody>
      </p:sp>
    </p:spTree>
    <p:extLst>
      <p:ext uri="{BB962C8B-B14F-4D97-AF65-F5344CB8AC3E}">
        <p14:creationId xmlns:p14="http://schemas.microsoft.com/office/powerpoint/2010/main" val="30166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>
                <a:solidFill>
                  <a:srgbClr val="FF0000"/>
                </a:solidFill>
              </a:rPr>
              <a:t>알고리즘 및 변수 정의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r>
              <a:rPr lang="en-US" altLang="ko-KR" sz="1800" dirty="0" smtClean="0"/>
              <a:t>First= 1   % </a:t>
            </a:r>
            <a:r>
              <a:rPr lang="ko-KR" altLang="en-US" sz="1800" dirty="0" smtClean="0"/>
              <a:t>탐색 부분의 최초 위치 </a:t>
            </a:r>
            <a:endParaRPr lang="en-US" altLang="ko-KR" sz="1800" dirty="0" smtClean="0"/>
          </a:p>
          <a:p>
            <a:r>
              <a:rPr lang="en-US" altLang="ko-KR" sz="1800" dirty="0"/>
              <a:t>L</a:t>
            </a:r>
            <a:r>
              <a:rPr lang="en-US" altLang="ko-KR" sz="1800" dirty="0" smtClean="0"/>
              <a:t>ast= S</a:t>
            </a:r>
            <a:r>
              <a:rPr lang="ko-KR" altLang="en-US" sz="1800" dirty="0" smtClean="0"/>
              <a:t>의 길이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 % </a:t>
            </a:r>
            <a:r>
              <a:rPr lang="ko-KR" altLang="en-US" sz="1800" dirty="0" smtClean="0"/>
              <a:t>탐색 부분의 끝 위치 </a:t>
            </a:r>
            <a:endParaRPr lang="en-US" altLang="ko-KR" sz="1800" dirty="0" smtClean="0"/>
          </a:p>
          <a:p>
            <a:r>
              <a:rPr lang="en-US" altLang="ko-KR" sz="1800" dirty="0" smtClean="0">
                <a:solidFill>
                  <a:srgbClr val="00B050"/>
                </a:solidFill>
              </a:rPr>
              <a:t> while S </a:t>
            </a:r>
            <a:r>
              <a:rPr lang="ko-KR" altLang="en-US" sz="1800" dirty="0" smtClean="0">
                <a:solidFill>
                  <a:srgbClr val="00B050"/>
                </a:solidFill>
              </a:rPr>
              <a:t>와 </a:t>
            </a:r>
            <a:r>
              <a:rPr lang="en-US" altLang="ko-KR" sz="1800" dirty="0" smtClean="0">
                <a:solidFill>
                  <a:srgbClr val="00B050"/>
                </a:solidFill>
              </a:rPr>
              <a:t>T(</a:t>
            </a:r>
            <a:r>
              <a:rPr lang="en-US" altLang="ko-KR" sz="1800" dirty="0" err="1" smtClean="0">
                <a:solidFill>
                  <a:srgbClr val="00B050"/>
                </a:solidFill>
              </a:rPr>
              <a:t>First:Last</a:t>
            </a:r>
            <a:r>
              <a:rPr lang="en-US" altLang="ko-KR" sz="1800" dirty="0" smtClean="0">
                <a:solidFill>
                  <a:srgbClr val="00B050"/>
                </a:solidFill>
              </a:rPr>
              <a:t>)</a:t>
            </a:r>
            <a:r>
              <a:rPr lang="ko-KR" altLang="en-US" sz="1800" dirty="0" smtClean="0">
                <a:solidFill>
                  <a:srgbClr val="00B050"/>
                </a:solidFill>
              </a:rPr>
              <a:t>와 같지 않음</a:t>
            </a:r>
            <a:r>
              <a:rPr lang="en-US" altLang="ko-KR" sz="1800" dirty="0" smtClean="0">
                <a:solidFill>
                  <a:srgbClr val="00B050"/>
                </a:solidFill>
              </a:rPr>
              <a:t> &amp;&amp; Last &lt;= T</a:t>
            </a:r>
            <a:r>
              <a:rPr lang="ko-KR" altLang="en-US" sz="1800" dirty="0" smtClean="0">
                <a:solidFill>
                  <a:srgbClr val="00B050"/>
                </a:solidFill>
              </a:rPr>
              <a:t>의 길이  </a:t>
            </a:r>
            <a:r>
              <a:rPr lang="en-US" altLang="ko-KR" sz="1800" dirty="0" smtClean="0">
                <a:solidFill>
                  <a:srgbClr val="00B050"/>
                </a:solidFill>
              </a:rPr>
              <a:t>% </a:t>
            </a:r>
            <a:r>
              <a:rPr lang="en-US" altLang="ko-KR" sz="1800" dirty="0" err="1" smtClean="0">
                <a:solidFill>
                  <a:srgbClr val="00B050"/>
                </a:solidFill>
              </a:rPr>
              <a:t>strcmp</a:t>
            </a:r>
            <a:r>
              <a:rPr lang="en-US" altLang="ko-KR" sz="1800" dirty="0" smtClean="0">
                <a:solidFill>
                  <a:srgbClr val="00B050"/>
                </a:solidFill>
              </a:rPr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사용</a:t>
            </a:r>
            <a:endParaRPr lang="en-US" altLang="ko-KR" sz="1800" dirty="0" smtClean="0">
              <a:solidFill>
                <a:srgbClr val="00B050"/>
              </a:solidFill>
            </a:endParaRPr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     First = First +1</a:t>
            </a:r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     Last = Last+1</a:t>
            </a:r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end</a:t>
            </a:r>
          </a:p>
          <a:p>
            <a:r>
              <a:rPr lang="en-US" altLang="ko-KR" sz="1800" dirty="0">
                <a:solidFill>
                  <a:srgbClr val="00B050"/>
                </a:solidFill>
              </a:rPr>
              <a:t> </a:t>
            </a:r>
            <a:r>
              <a:rPr lang="en-US" altLang="ko-KR" sz="1800" dirty="0" smtClean="0">
                <a:solidFill>
                  <a:srgbClr val="00B050"/>
                </a:solidFill>
              </a:rPr>
              <a:t>% Post processing </a:t>
            </a:r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if T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S</a:t>
            </a:r>
            <a:r>
              <a:rPr lang="ko-KR" altLang="en-US" sz="1800" dirty="0" smtClean="0"/>
              <a:t>를 못 찾으면 </a:t>
            </a:r>
            <a:endParaRPr lang="en-US" altLang="ko-KR" sz="1800" dirty="0"/>
          </a:p>
          <a:p>
            <a:r>
              <a:rPr lang="en-US" altLang="ko-KR" sz="1800" dirty="0" smtClean="0"/>
              <a:t>         k= 0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else</a:t>
            </a:r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    k=First</a:t>
            </a:r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end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66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% Post Processing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   %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T</a:t>
            </a:r>
            <a:r>
              <a:rPr lang="ko-KR" altLang="en-US" sz="2000" dirty="0">
                <a:latin typeface="Courier New" panose="02070309020205020404" pitchFamily="49" charset="0"/>
                <a:ea typeface="굴림" panose="020B0600000101010101" pitchFamily="50" charset="-127"/>
              </a:rPr>
              <a:t>에서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S</a:t>
            </a:r>
            <a:r>
              <a:rPr lang="ko-KR" altLang="en-US" sz="2000" dirty="0">
                <a:latin typeface="Courier New" panose="02070309020205020404" pitchFamily="49" charset="0"/>
                <a:ea typeface="굴림" panose="020B0600000101010101" pitchFamily="50" charset="-127"/>
              </a:rPr>
              <a:t>를 못 </a:t>
            </a:r>
            <a:r>
              <a:rPr lang="ko-KR" altLang="en-US" sz="2000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찾으면</a:t>
            </a:r>
            <a:endParaRPr lang="en-US" altLang="ko-KR" sz="2000" b="1" dirty="0" smtClean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if </a:t>
            </a:r>
            <a:r>
              <a:rPr lang="en-US" altLang="ko-KR" sz="2000" b="1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Last&gt;length(T</a:t>
            </a:r>
            <a:r>
              <a:rPr lang="en-US" altLang="ko-KR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  </a:t>
            </a:r>
            <a:r>
              <a:rPr lang="en-US" altLang="ko-KR" sz="2000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k=0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   % </a:t>
            </a:r>
            <a:r>
              <a:rPr lang="en-US" altLang="ko-KR" sz="2000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T</a:t>
            </a:r>
            <a:r>
              <a:rPr lang="ko-KR" altLang="en-US" sz="2000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에서 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S</a:t>
            </a:r>
            <a:r>
              <a:rPr lang="ko-KR" altLang="en-US" sz="2000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를 찾으면 </a:t>
            </a:r>
            <a:endParaRPr lang="en-US" altLang="ko-KR" sz="20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   k=First;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24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986631" y="5029200"/>
            <a:ext cx="7323138" cy="57943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Comic Sans MS" panose="030F0702030302020204" pitchFamily="66" charset="0"/>
                <a:ea typeface="굴림" panose="020B0600000101010101" pitchFamily="50" charset="-127"/>
              </a:rPr>
              <a:t>The loop ends for one of two reasons.</a:t>
            </a:r>
          </a:p>
        </p:txBody>
      </p:sp>
    </p:spTree>
    <p:extLst>
      <p:ext uri="{BB962C8B-B14F-4D97-AF65-F5344CB8AC3E}">
        <p14:creationId xmlns:p14="http://schemas.microsoft.com/office/powerpoint/2010/main" val="17263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A string is an array of characters enclosed with single quotes</a:t>
            </a:r>
            <a:r>
              <a:rPr lang="en-US" altLang="ko-KR" sz="2400" dirty="0" smtClean="0"/>
              <a:t>. All charters are allowed</a:t>
            </a:r>
          </a:p>
          <a:p>
            <a:r>
              <a:rPr lang="ko-KR" altLang="en-US" sz="2400" dirty="0" smtClean="0"/>
              <a:t>문자열로 정의할 데이터의 앞뒤에는 작은 따옴표를 붙인다</a:t>
            </a:r>
            <a:endParaRPr lang="en-US" altLang="ko-KR" sz="2400" dirty="0" smtClean="0"/>
          </a:p>
          <a:p>
            <a:r>
              <a:rPr lang="en-US" altLang="ko-KR" sz="2400" dirty="0" smtClean="0"/>
              <a:t>&gt;&gt; H=‘holly’;</a:t>
            </a:r>
          </a:p>
          <a:p>
            <a:r>
              <a:rPr lang="en-US" altLang="ko-KR" sz="2400" dirty="0" smtClean="0"/>
              <a:t>% </a:t>
            </a:r>
            <a:r>
              <a:rPr lang="ko-KR" altLang="en-US" sz="2400" dirty="0" smtClean="0"/>
              <a:t>크기가 </a:t>
            </a:r>
            <a:r>
              <a:rPr lang="en-US" altLang="ko-KR" sz="2400" dirty="0" smtClean="0"/>
              <a:t>1x5 </a:t>
            </a:r>
            <a:r>
              <a:rPr lang="ko-KR" altLang="en-US" sz="2400" dirty="0" smtClean="0"/>
              <a:t>인 문자 배열 </a:t>
            </a:r>
            <a:r>
              <a:rPr lang="en-US" altLang="ko-KR" sz="2400" dirty="0" smtClean="0"/>
              <a:t>(char array) H </a:t>
            </a:r>
            <a:r>
              <a:rPr lang="ko-KR" altLang="en-US" sz="2400" dirty="0" smtClean="0"/>
              <a:t>생성</a:t>
            </a:r>
            <a:endParaRPr lang="en-US" altLang="ko-KR" sz="2400" dirty="0"/>
          </a:p>
          <a:p>
            <a:r>
              <a:rPr lang="en-US" altLang="ko-KR" sz="2400" dirty="0" smtClean="0"/>
              <a:t>% </a:t>
            </a:r>
            <a:r>
              <a:rPr lang="ko-KR" altLang="en-US" sz="2400" dirty="0" smtClean="0"/>
              <a:t>여기서 문자열의 각 문자는 이 배열을 구성하는 원소</a:t>
            </a:r>
            <a:endParaRPr lang="en-US" altLang="ko-KR" sz="2400" dirty="0" smtClean="0"/>
          </a:p>
          <a:p>
            <a:r>
              <a:rPr lang="en-US" altLang="ko-KR" sz="2400" dirty="0" smtClean="0"/>
              <a:t>&gt;&gt; </a:t>
            </a:r>
            <a:r>
              <a:rPr lang="en-US" altLang="ko-KR" sz="2400" dirty="0" err="1" smtClean="0"/>
              <a:t>whos</a:t>
            </a:r>
            <a:r>
              <a:rPr lang="en-US" altLang="ko-KR" sz="2400" dirty="0" smtClean="0"/>
              <a:t> H</a:t>
            </a:r>
          </a:p>
          <a:p>
            <a:r>
              <a:rPr lang="en-US" altLang="ko-KR" sz="2400" dirty="0" smtClean="0"/>
              <a:t>&gt;&gt; H(5)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3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267110"/>
            <a:ext cx="28003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Numeric/String conversion</a:t>
            </a:r>
          </a:p>
          <a:p>
            <a:r>
              <a:rPr lang="ko-KR" altLang="en-US" dirty="0" smtClean="0"/>
              <a:t>수치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문자열 변환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90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String-to-Numeric Conversion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915400" cy="4038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An example…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    Convention:</a:t>
            </a:r>
            <a:endParaRPr lang="en-US" altLang="ko-KR" b="1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                         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W07629N4226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b="1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    Longitude: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	76</a:t>
            </a:r>
            <a:r>
              <a:rPr lang="en-US" altLang="ko-KR" b="1" baseline="30000">
                <a:latin typeface="Courier New" panose="02070309020205020404" pitchFamily="49" charset="0"/>
                <a:ea typeface="굴림" panose="020B0600000101010101" pitchFamily="50" charset="-127"/>
              </a:rPr>
              <a:t>o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29’ </a:t>
            </a:r>
            <a:r>
              <a:rPr lang="en-US" altLang="ko-KR">
                <a:ea typeface="굴림" panose="020B0600000101010101" pitchFamily="50" charset="-127"/>
              </a:rPr>
              <a:t>West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    Latitude: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	42</a:t>
            </a:r>
            <a:r>
              <a:rPr lang="en-US" altLang="ko-KR" b="1" baseline="30000">
                <a:latin typeface="Courier New" panose="02070309020205020404" pitchFamily="49" charset="0"/>
                <a:ea typeface="굴림" panose="020B0600000101010101" pitchFamily="50" charset="-127"/>
              </a:rPr>
              <a:t>o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26’ </a:t>
            </a:r>
            <a:r>
              <a:rPr lang="en-US" altLang="ko-KR">
                <a:ea typeface="굴림" panose="020B0600000101010101" pitchFamily="50" charset="-127"/>
              </a:rPr>
              <a:t>North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ko-KR"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90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String-to-Numeric Conversion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915400" cy="4038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S = ‘W07629N4226’</a:t>
            </a: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s1 = s(2:4); </a:t>
            </a: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x1 = str2double(s1);</a:t>
            </a: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s2 = s(5:6); </a:t>
            </a: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x2 = str2double(s2);</a:t>
            </a: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Longitude = x1 + x2/60</a:t>
            </a:r>
          </a:p>
          <a:p>
            <a:pPr>
              <a:buFontTx/>
              <a:buNone/>
            </a:pPr>
            <a:endParaRPr lang="en-US" altLang="ko-KR" b="1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>
              <a:buFontTx/>
              <a:buNone/>
            </a:pPr>
            <a:endParaRPr lang="en-US" altLang="ko-KR"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5562600" y="2971800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0" name="AutoShape 6"/>
          <p:cNvSpPr>
            <a:spLocks noChangeArrowheads="1"/>
          </p:cNvSpPr>
          <p:nvPr/>
        </p:nvSpPr>
        <p:spPr bwMode="auto">
          <a:xfrm>
            <a:off x="5562600" y="4191000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37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Numeric-to-String Conversion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2800" b="1">
                <a:latin typeface="Courier New" panose="02070309020205020404" pitchFamily="49" charset="0"/>
                <a:ea typeface="굴림" panose="020B0600000101010101" pitchFamily="50" charset="-127"/>
              </a:rPr>
              <a:t>x = 1234;</a:t>
            </a:r>
          </a:p>
          <a:p>
            <a:pPr>
              <a:buFontTx/>
              <a:buNone/>
            </a:pPr>
            <a:r>
              <a:rPr lang="en-US" altLang="ko-KR" sz="2800" b="1">
                <a:latin typeface="Courier New" panose="02070309020205020404" pitchFamily="49" charset="0"/>
                <a:ea typeface="굴림" panose="020B0600000101010101" pitchFamily="50" charset="-127"/>
              </a:rPr>
              <a:t>s = int2str(x);         </a:t>
            </a:r>
            <a:r>
              <a:rPr lang="en-US" altLang="ko-KR" sz="2800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% s = ‘1234’</a:t>
            </a:r>
          </a:p>
          <a:p>
            <a:pPr>
              <a:buFontTx/>
              <a:buNone/>
            </a:pPr>
            <a:endParaRPr lang="en-US" altLang="ko-KR" sz="2800" b="1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sz="2800" b="1">
                <a:latin typeface="Courier New" panose="02070309020205020404" pitchFamily="49" charset="0"/>
                <a:ea typeface="굴림" panose="020B0600000101010101" pitchFamily="50" charset="-127"/>
              </a:rPr>
              <a:t>x = pi;</a:t>
            </a:r>
          </a:p>
          <a:p>
            <a:pPr>
              <a:buFontTx/>
              <a:buNone/>
            </a:pPr>
            <a:r>
              <a:rPr lang="en-US" altLang="ko-KR" sz="2800" b="1">
                <a:latin typeface="Courier New" panose="02070309020205020404" pitchFamily="49" charset="0"/>
                <a:ea typeface="굴림" panose="020B0600000101010101" pitchFamily="50" charset="-127"/>
              </a:rPr>
              <a:t>s = num2str(x,’%5.3f’); </a:t>
            </a:r>
            <a:r>
              <a:rPr lang="en-US" altLang="ko-KR" sz="2800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% s =‘3.142’</a:t>
            </a:r>
          </a:p>
          <a:p>
            <a:pPr>
              <a:buFontTx/>
              <a:buNone/>
            </a:pPr>
            <a:endParaRPr lang="en-US" altLang="ko-KR" sz="2800" b="1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endParaRPr lang="en-US" altLang="ko-KR" b="1"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2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dirty="0" smtClean="0">
                <a:solidFill>
                  <a:srgbClr val="00B050"/>
                </a:solidFill>
                <a:ea typeface="굴림" panose="020B0600000101010101" pitchFamily="50" charset="-127"/>
              </a:rPr>
              <a:t>Problem: </a:t>
            </a:r>
            <a:r>
              <a:rPr lang="ko-KR" altLang="en-US" dirty="0" smtClean="0">
                <a:ea typeface="굴림" panose="020B0600000101010101" pitchFamily="50" charset="-127"/>
              </a:rPr>
              <a:t>다음과 같은 포맷으로 월</a:t>
            </a:r>
            <a:r>
              <a:rPr lang="en-US" altLang="ko-KR" dirty="0" smtClean="0">
                <a:ea typeface="굴림" panose="020B0600000101010101" pitchFamily="50" charset="-127"/>
              </a:rPr>
              <a:t>/</a:t>
            </a:r>
            <a:r>
              <a:rPr lang="ko-KR" altLang="en-US" dirty="0" smtClean="0">
                <a:ea typeface="굴림" panose="020B0600000101010101" pitchFamily="50" charset="-127"/>
              </a:rPr>
              <a:t>일이 주어져 있을 때 같은 포맷으로 다음 날을 </a:t>
            </a:r>
            <a:r>
              <a:rPr lang="ko-KR" altLang="en-US" dirty="0" err="1" smtClean="0">
                <a:ea typeface="굴림" panose="020B0600000101010101" pitchFamily="50" charset="-127"/>
              </a:rPr>
              <a:t>출력하논</a:t>
            </a:r>
            <a:r>
              <a:rPr lang="ko-KR" altLang="en-US" dirty="0" smtClean="0">
                <a:ea typeface="굴림" panose="020B0600000101010101" pitchFamily="50" charset="-127"/>
              </a:rPr>
              <a:t> 코드를 작성하라</a:t>
            </a:r>
            <a:endParaRPr lang="en-US" altLang="ko-KR" dirty="0"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dirty="0">
                <a:ea typeface="굴림" panose="020B0600000101010101" pitchFamily="50" charset="-127"/>
              </a:rPr>
              <a:t>    </a:t>
            </a:r>
          </a:p>
          <a:p>
            <a:pPr>
              <a:buFontTx/>
              <a:buNone/>
            </a:pP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50" charset="-127"/>
              </a:rPr>
              <a:t>          ‘mm/</a:t>
            </a:r>
            <a:r>
              <a:rPr lang="en-US" altLang="ko-KR" b="1" dirty="0" err="1">
                <a:latin typeface="Courier New" panose="02070309020205020404" pitchFamily="49" charset="0"/>
                <a:ea typeface="굴림" panose="020B0600000101010101" pitchFamily="50" charset="-127"/>
              </a:rPr>
              <a:t>dd</a:t>
            </a: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50" charset="-127"/>
              </a:rPr>
              <a:t>’</a:t>
            </a:r>
          </a:p>
          <a:p>
            <a:pPr>
              <a:buFontTx/>
              <a:buNone/>
            </a:pPr>
            <a:endParaRPr lang="en-US" altLang="ko-KR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8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514600"/>
            <a:ext cx="6553200" cy="26844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50" charset="-127"/>
              </a:rPr>
              <a:t>     </a:t>
            </a:r>
            <a:r>
              <a:rPr lang="ko-KR" altLang="en-US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입력</a:t>
            </a:r>
            <a:r>
              <a:rPr lang="en-US" altLang="ko-KR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      </a:t>
            </a:r>
            <a:r>
              <a:rPr lang="ko-KR" altLang="en-US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출력</a:t>
            </a:r>
            <a:endParaRPr lang="en-US" altLang="ko-KR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50" charset="-127"/>
              </a:rPr>
              <a:t>     02/28     03/01</a:t>
            </a:r>
          </a:p>
          <a:p>
            <a:pPr>
              <a:buFontTx/>
              <a:buNone/>
            </a:pP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50" charset="-127"/>
              </a:rPr>
              <a:t>     07/13     07/14</a:t>
            </a:r>
          </a:p>
          <a:p>
            <a:pPr>
              <a:buFontTx/>
              <a:buNone/>
            </a:pP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50" charset="-127"/>
              </a:rPr>
              <a:t>     12/31     01/01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Get the Day and Month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90750"/>
            <a:ext cx="8229600" cy="1625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50" charset="-127"/>
              </a:rPr>
              <a:t>month = str2double(x(1:2));</a:t>
            </a:r>
          </a:p>
          <a:p>
            <a:pPr>
              <a:buFontTx/>
              <a:buNone/>
            </a:pP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50" charset="-127"/>
              </a:rPr>
              <a:t>day   = str2double(x(4:5));</a:t>
            </a:r>
          </a:p>
          <a:p>
            <a:pPr>
              <a:buFontTx/>
              <a:buNone/>
            </a:pPr>
            <a:endParaRPr lang="en-US" altLang="ko-KR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381000" y="4191000"/>
            <a:ext cx="8305800" cy="107721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3200" dirty="0" smtClean="0">
                <a:latin typeface="Comic Sans MS" panose="030F0702030302020204" pitchFamily="66" charset="0"/>
                <a:ea typeface="굴림" panose="020B0600000101010101" pitchFamily="50" charset="-127"/>
              </a:rPr>
              <a:t>x </a:t>
            </a:r>
            <a:r>
              <a:rPr lang="en-US" altLang="ko-KR" sz="3200" dirty="0">
                <a:latin typeface="Comic Sans MS" panose="030F0702030302020204" pitchFamily="66" charset="0"/>
                <a:ea typeface="굴림" panose="020B0600000101010101" pitchFamily="50" charset="-127"/>
              </a:rPr>
              <a:t>= ’02/28’ </a:t>
            </a:r>
            <a:r>
              <a:rPr lang="ko-KR" altLang="en-US" sz="3200" dirty="0" smtClean="0">
                <a:latin typeface="Comic Sans MS" panose="030F0702030302020204" pitchFamily="66" charset="0"/>
                <a:ea typeface="굴림" panose="020B0600000101010101" pitchFamily="50" charset="-127"/>
              </a:rPr>
              <a:t>이라면 </a:t>
            </a:r>
            <a:r>
              <a:rPr lang="en-US" altLang="ko-KR" sz="3200" dirty="0" smtClean="0">
                <a:latin typeface="Comic Sans MS" panose="030F0702030302020204" pitchFamily="66" charset="0"/>
                <a:ea typeface="굴림" panose="020B0600000101010101" pitchFamily="50" charset="-127"/>
              </a:rPr>
              <a:t>month</a:t>
            </a:r>
            <a:r>
              <a:rPr lang="ko-KR" altLang="en-US" sz="3200" dirty="0" smtClean="0">
                <a:latin typeface="Comic Sans MS" panose="030F0702030302020204" pitchFamily="66" charset="0"/>
                <a:ea typeface="굴림" panose="020B0600000101010101" pitchFamily="50" charset="-127"/>
              </a:rPr>
              <a:t>에는 숫자 </a:t>
            </a:r>
            <a:r>
              <a:rPr lang="en-US" altLang="ko-KR" sz="3200" dirty="0" smtClean="0">
                <a:latin typeface="Comic Sans MS" panose="030F0702030302020204" pitchFamily="66" charset="0"/>
                <a:ea typeface="굴림" panose="020B0600000101010101" pitchFamily="50" charset="-127"/>
              </a:rPr>
              <a:t>2, day</a:t>
            </a:r>
            <a:r>
              <a:rPr lang="ko-KR" altLang="en-US" sz="3200" dirty="0" smtClean="0">
                <a:latin typeface="Comic Sans MS" panose="030F0702030302020204" pitchFamily="66" charset="0"/>
                <a:ea typeface="굴림" panose="020B0600000101010101" pitchFamily="50" charset="-127"/>
              </a:rPr>
              <a:t>에는 숫자 </a:t>
            </a:r>
            <a:r>
              <a:rPr lang="en-US" altLang="ko-KR" sz="3200" dirty="0" smtClean="0">
                <a:latin typeface="Comic Sans MS" panose="030F0702030302020204" pitchFamily="66" charset="0"/>
                <a:ea typeface="굴림" panose="020B0600000101010101" pitchFamily="50" charset="-127"/>
              </a:rPr>
              <a:t>28</a:t>
            </a:r>
            <a:r>
              <a:rPr lang="ko-KR" altLang="en-US" sz="3200" dirty="0" smtClean="0">
                <a:latin typeface="Comic Sans MS" panose="030F0702030302020204" pitchFamily="66" charset="0"/>
                <a:ea typeface="굴림" panose="020B0600000101010101" pitchFamily="50" charset="-127"/>
              </a:rPr>
              <a:t>이 할당</a:t>
            </a:r>
            <a:endParaRPr lang="en-US" altLang="ko-KR" sz="3200" dirty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2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601200" cy="6019800"/>
          </a:xfrm>
        </p:spPr>
        <p:txBody>
          <a:bodyPr/>
          <a:lstStyle/>
          <a:p>
            <a:pPr>
              <a:buFontTx/>
              <a:buNone/>
            </a:pPr>
            <a:endParaRPr lang="en-US" altLang="ko-KR" sz="2800" b="1" dirty="0" smtClean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endParaRPr lang="en-US" altLang="ko-KR" sz="28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sz="2800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L </a:t>
            </a:r>
            <a:r>
              <a:rPr lang="en-US" altLang="ko-KR" sz="2800" b="1" dirty="0">
                <a:latin typeface="Courier New" panose="02070309020205020404" pitchFamily="49" charset="0"/>
                <a:ea typeface="굴림" panose="020B0600000101010101" pitchFamily="50" charset="-127"/>
              </a:rPr>
              <a:t>= [31 28 31 30 31 30 31 31 30 31 30 31];</a:t>
            </a:r>
          </a:p>
          <a:p>
            <a:pPr>
              <a:buNone/>
            </a:pPr>
            <a:endParaRPr lang="en-US" altLang="ko-KR" sz="2800" dirty="0" smtClean="0">
              <a:solidFill>
                <a:srgbClr val="006600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% </a:t>
            </a:r>
            <a:r>
              <a:rPr lang="ko-KR" altLang="en-US" sz="2800" dirty="0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내일이 같은 달에 있음 </a:t>
            </a:r>
            <a:endParaRPr lang="en-US" altLang="ko-KR" sz="28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sz="2800" b="1" dirty="0">
                <a:latin typeface="Courier New" panose="02070309020205020404" pitchFamily="49" charset="0"/>
                <a:ea typeface="굴림" panose="020B0600000101010101" pitchFamily="50" charset="-127"/>
              </a:rPr>
              <a:t>if day+1&lt;=L(month)</a:t>
            </a:r>
          </a:p>
          <a:p>
            <a:pPr>
              <a:buFontTx/>
              <a:buNone/>
            </a:pPr>
            <a:r>
              <a:rPr lang="en-US" altLang="ko-KR" sz="2800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      </a:t>
            </a:r>
            <a:r>
              <a:rPr lang="en-US" altLang="ko-KR" sz="2800" b="1" dirty="0" err="1" smtClean="0">
                <a:latin typeface="Courier New" panose="02070309020205020404" pitchFamily="49" charset="0"/>
                <a:ea typeface="굴림" panose="020B0600000101010101" pitchFamily="50" charset="-127"/>
              </a:rPr>
              <a:t>newDay</a:t>
            </a:r>
            <a:r>
              <a:rPr lang="en-US" altLang="ko-KR" sz="2800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2800" b="1" dirty="0">
                <a:latin typeface="Courier New" panose="02070309020205020404" pitchFamily="49" charset="0"/>
                <a:ea typeface="굴림" panose="020B0600000101010101" pitchFamily="50" charset="-127"/>
              </a:rPr>
              <a:t>= day+1;</a:t>
            </a:r>
          </a:p>
          <a:p>
            <a:pPr>
              <a:buFontTx/>
              <a:buNone/>
            </a:pPr>
            <a:r>
              <a:rPr lang="en-US" altLang="ko-KR" sz="28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  </a:t>
            </a:r>
            <a:r>
              <a:rPr lang="en-US" altLang="ko-KR" sz="2800" b="1" dirty="0" err="1">
                <a:latin typeface="Courier New" panose="02070309020205020404" pitchFamily="49" charset="0"/>
                <a:ea typeface="굴림" panose="020B0600000101010101" pitchFamily="50" charset="-127"/>
              </a:rPr>
              <a:t>newMonth</a:t>
            </a:r>
            <a:r>
              <a:rPr lang="en-US" altLang="ko-KR" sz="2800" b="1" dirty="0">
                <a:latin typeface="Courier New" panose="02070309020205020404" pitchFamily="49" charset="0"/>
                <a:ea typeface="굴림" panose="020B0600000101010101" pitchFamily="50" charset="-127"/>
              </a:rPr>
              <a:t> = month;</a:t>
            </a:r>
          </a:p>
          <a:p>
            <a:pPr>
              <a:buFontTx/>
              <a:buNone/>
            </a:pPr>
            <a:endParaRPr lang="en-US" altLang="ko-KR" sz="28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3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063" y="1447800"/>
            <a:ext cx="9144000" cy="5562600"/>
          </a:xfrm>
        </p:spPr>
        <p:txBody>
          <a:bodyPr/>
          <a:lstStyle/>
          <a:p>
            <a:pPr>
              <a:buNone/>
            </a:pPr>
            <a:r>
              <a:rPr lang="en-US" altLang="ko-KR" sz="2400" dirty="0" smtClean="0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% </a:t>
            </a:r>
            <a:r>
              <a:rPr lang="ko-KR" altLang="en-US" sz="2400" dirty="0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내일이 다음 달에 있음 </a:t>
            </a:r>
            <a:endParaRPr lang="en-US" altLang="ko-KR" sz="2400" b="1" dirty="0" smtClean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sz="2400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else</a:t>
            </a:r>
            <a:endParaRPr lang="en-US" altLang="ko-KR" sz="24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sz="2400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      </a:t>
            </a:r>
            <a:r>
              <a:rPr lang="en-US" altLang="ko-KR" sz="2400" b="1" dirty="0" err="1" smtClean="0">
                <a:latin typeface="Courier New" panose="02070309020205020404" pitchFamily="49" charset="0"/>
                <a:ea typeface="굴림" panose="020B0600000101010101" pitchFamily="50" charset="-127"/>
              </a:rPr>
              <a:t>newDay</a:t>
            </a:r>
            <a:r>
              <a:rPr lang="en-US" altLang="ko-KR" sz="2400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= 1;</a:t>
            </a:r>
          </a:p>
          <a:p>
            <a:pPr>
              <a:buFontTx/>
              <a:buNone/>
            </a:pPr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  if month &lt;12</a:t>
            </a:r>
          </a:p>
          <a:p>
            <a:pPr>
              <a:buFontTx/>
              <a:buNone/>
            </a:pPr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      </a:t>
            </a:r>
            <a:r>
              <a:rPr lang="en-US" altLang="ko-KR" sz="2400" b="1" dirty="0" err="1">
                <a:latin typeface="Courier New" panose="02070309020205020404" pitchFamily="49" charset="0"/>
                <a:ea typeface="굴림" panose="020B0600000101010101" pitchFamily="50" charset="-127"/>
              </a:rPr>
              <a:t>newMonth</a:t>
            </a:r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 = month+1;</a:t>
            </a:r>
          </a:p>
          <a:p>
            <a:pPr>
              <a:buFontTx/>
              <a:buNone/>
            </a:pPr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  else</a:t>
            </a:r>
          </a:p>
          <a:p>
            <a:pPr>
              <a:buFontTx/>
              <a:buNone/>
            </a:pPr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      </a:t>
            </a:r>
            <a:r>
              <a:rPr lang="en-US" altLang="ko-KR" sz="2400" b="1" dirty="0" err="1">
                <a:latin typeface="Courier New" panose="02070309020205020404" pitchFamily="49" charset="0"/>
                <a:ea typeface="굴림" panose="020B0600000101010101" pitchFamily="50" charset="-127"/>
              </a:rPr>
              <a:t>newMonth</a:t>
            </a:r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 = 1;</a:t>
            </a:r>
          </a:p>
          <a:p>
            <a:pPr>
              <a:buFontTx/>
              <a:buNone/>
            </a:pPr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  end</a:t>
            </a:r>
            <a:r>
              <a:rPr lang="en-US" altLang="ko-KR" sz="2400" dirty="0">
                <a:ea typeface="굴림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005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397111"/>
              </p:ext>
            </p:extLst>
          </p:nvPr>
        </p:nvGraphicFramePr>
        <p:xfrm>
          <a:off x="838200" y="1600200"/>
          <a:ext cx="4648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>
                  <a:extLst>
                    <a:ext uri="{9D8B030D-6E8A-4147-A177-3AD203B41FA5}">
                      <a16:colId xmlns="" xmlns:a16="http://schemas.microsoft.com/office/drawing/2014/main" val="3514801680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clear;</a:t>
                      </a:r>
                    </a:p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A='Aa7*&gt;@ x!';</a:t>
                      </a:r>
                    </a:p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length(A)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615006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88" y="3342831"/>
            <a:ext cx="7867650" cy="250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5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The New Day String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4972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ko-KR" altLang="en-US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수치형</a:t>
            </a:r>
            <a:r>
              <a:rPr lang="ko-KR" altLang="en-US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newDay</a:t>
            </a:r>
            <a:r>
              <a:rPr lang="ko-KR" altLang="en-US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</a:t>
            </a:r>
            <a:r>
              <a:rPr lang="ko-KR" altLang="en-US" dirty="0">
                <a:solidFill>
                  <a:srgbClr val="FF0000"/>
                </a:solidFill>
                <a:ea typeface="굴림" panose="020B0600000101010101" pitchFamily="50" charset="-127"/>
              </a:rPr>
              <a:t>문자열로 변환</a:t>
            </a:r>
            <a:endParaRPr lang="en-US" altLang="ko-KR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ko-KR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b="1" dirty="0">
                <a:latin typeface="Courier New" panose="02070309020205020404" pitchFamily="49" charset="0"/>
                <a:ea typeface="굴림" panose="020B0600000101010101" pitchFamily="50" charset="-127"/>
              </a:rPr>
              <a:t>d = int2str(</a:t>
            </a:r>
            <a:r>
              <a:rPr lang="en-US" altLang="ko-KR" sz="2800" b="1" dirty="0" err="1">
                <a:latin typeface="Courier New" panose="02070309020205020404" pitchFamily="49" charset="0"/>
                <a:ea typeface="굴림" panose="020B0600000101010101" pitchFamily="50" charset="-127"/>
              </a:rPr>
              <a:t>newDay</a:t>
            </a:r>
            <a:r>
              <a:rPr lang="en-US" altLang="ko-KR" sz="2800" b="1" dirty="0">
                <a:latin typeface="Courier New" panose="02070309020205020404" pitchFamily="49" charset="0"/>
                <a:ea typeface="굴림" panose="020B0600000101010101" pitchFamily="50" charset="-127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b="1" dirty="0">
                <a:latin typeface="Courier New" panose="02070309020205020404" pitchFamily="49" charset="0"/>
                <a:ea typeface="굴림" panose="020B0600000101010101" pitchFamily="50" charset="-127"/>
              </a:rPr>
              <a:t>if length(d)==1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b="1" dirty="0">
                <a:latin typeface="Courier New" panose="02070309020205020404" pitchFamily="49" charset="0"/>
                <a:ea typeface="굴림" panose="020B0600000101010101" pitchFamily="50" charset="-127"/>
              </a:rPr>
              <a:t>   d = ['0' d];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b="1" dirty="0">
                <a:latin typeface="Courier New" panose="02070309020205020404" pitchFamily="49" charset="0"/>
                <a:ea typeface="굴림" panose="020B0600000101010101" pitchFamily="50" charset="-127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1009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The New Month String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수치형</a:t>
            </a:r>
            <a:r>
              <a:rPr lang="ko-KR" altLang="en-US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newMonth</a:t>
            </a:r>
            <a:r>
              <a:rPr lang="ko-KR" altLang="en-US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문자열로 변환</a:t>
            </a:r>
            <a:endParaRPr lang="en-US" altLang="ko-KR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buFontTx/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50" charset="-127"/>
              </a:rPr>
              <a:t>m = int2str(</a:t>
            </a:r>
            <a:r>
              <a:rPr lang="en-US" altLang="ko-KR" b="1" dirty="0" err="1">
                <a:latin typeface="Courier New" panose="02070309020205020404" pitchFamily="49" charset="0"/>
                <a:ea typeface="굴림" panose="020B0600000101010101" pitchFamily="50" charset="-127"/>
              </a:rPr>
              <a:t>newMonth</a:t>
            </a: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50" charset="-127"/>
              </a:rPr>
              <a:t>);</a:t>
            </a:r>
          </a:p>
          <a:p>
            <a:pPr>
              <a:buFontTx/>
              <a:buNone/>
            </a:pP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50" charset="-127"/>
              </a:rPr>
              <a:t>if length(m)==1;</a:t>
            </a:r>
          </a:p>
          <a:p>
            <a:pPr>
              <a:buFontTx/>
              <a:buNone/>
            </a:pP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50" charset="-127"/>
              </a:rPr>
              <a:t>   m = ['0' m];</a:t>
            </a:r>
          </a:p>
          <a:p>
            <a:pPr>
              <a:buFontTx/>
              <a:buNone/>
            </a:pP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50" charset="-127"/>
              </a:rPr>
              <a:t>end</a:t>
            </a:r>
          </a:p>
          <a:p>
            <a:endParaRPr lang="en-US" altLang="ko-KR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61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The Final Concatenation 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352675"/>
            <a:ext cx="5181600" cy="15446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y = [m '/' d];</a:t>
            </a:r>
          </a:p>
          <a:p>
            <a:endParaRPr lang="en-US" altLang="ko-KR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121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662112"/>
            <a:ext cx="3200400" cy="51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1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왜 문자열 </a:t>
            </a:r>
            <a:r>
              <a:rPr lang="en-US" altLang="ko-KR" dirty="0" smtClean="0"/>
              <a:t>(string)</a:t>
            </a:r>
            <a:r>
              <a:rPr lang="ko-KR" altLang="en-US" dirty="0" smtClean="0"/>
              <a:t>이 중요한가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1. Numerical data often encoded as strings</a:t>
            </a:r>
          </a:p>
          <a:p>
            <a:r>
              <a:rPr lang="en-US" altLang="ko-KR" dirty="0" smtClean="0"/>
              <a:t>2. Genomic calculation/search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920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예를 들어 어떤 지역 날씨 </a:t>
            </a:r>
            <a:r>
              <a:rPr lang="en-US" altLang="ko-KR" dirty="0" smtClean="0"/>
              <a:t>(Ithaca)</a:t>
            </a:r>
            <a:r>
              <a:rPr lang="ko-KR" altLang="en-US" dirty="0"/>
              <a:t> </a:t>
            </a:r>
            <a:r>
              <a:rPr lang="ko-KR" altLang="en-US" dirty="0" smtClean="0"/>
              <a:t>데이터를 담은 파일의 경우 문자열로 시작할 수 있다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이런 경우 이를 계산이 가능한 </a:t>
            </a:r>
            <a:r>
              <a:rPr lang="ko-KR" altLang="en-US" dirty="0" err="1" smtClean="0"/>
              <a:t>수치형</a:t>
            </a:r>
            <a:r>
              <a:rPr lang="ko-KR" altLang="en-US" dirty="0" smtClean="0"/>
              <a:t> 데이터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double)</a:t>
            </a:r>
            <a:r>
              <a:rPr lang="ko-KR" altLang="en-US" dirty="0" smtClean="0"/>
              <a:t>로 변환하기를 원한다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667000"/>
            <a:ext cx="6415087" cy="224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5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DNA sequence</a:t>
            </a:r>
            <a:r>
              <a:rPr lang="ko-KR" altLang="en-US" dirty="0" smtClean="0"/>
              <a:t>에서 패턴 찾기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두 </a:t>
            </a:r>
            <a:r>
              <a:rPr lang="en-US" altLang="ko-KR" dirty="0" smtClean="0"/>
              <a:t>DNA sequence</a:t>
            </a:r>
            <a:r>
              <a:rPr lang="ko-KR" altLang="en-US" dirty="0" smtClean="0"/>
              <a:t>에서의 차이를 수치화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133600"/>
            <a:ext cx="5562600" cy="15235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495800"/>
            <a:ext cx="55816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9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Working with Strings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84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문자열 연결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strcat</a:t>
            </a:r>
            <a:r>
              <a:rPr lang="en-US" altLang="ko-KR" dirty="0" smtClean="0">
                <a:solidFill>
                  <a:srgbClr val="FF0000"/>
                </a:solidFill>
              </a:rPr>
              <a:t>: Concatenate strings)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&gt;&gt; first=‘bird’;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&gt;&gt; last=‘house’;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&gt;&gt;R=</a:t>
            </a:r>
            <a:r>
              <a:rPr lang="en-US" altLang="ko-KR" dirty="0" err="1" smtClean="0">
                <a:solidFill>
                  <a:srgbClr val="FF0000"/>
                </a:solidFill>
              </a:rPr>
              <a:t>strcat</a:t>
            </a:r>
            <a:r>
              <a:rPr lang="en-US" altLang="ko-KR" dirty="0" smtClean="0">
                <a:solidFill>
                  <a:srgbClr val="FF0000"/>
                </a:solidFill>
              </a:rPr>
              <a:t>(first, last)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&gt;&gt;R=[first last]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R=‘birdhouse’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085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Mgt Overview 8.8.05</Template>
  <TotalTime>10989</TotalTime>
  <Words>1300</Words>
  <Application>Microsoft Office PowerPoint</Application>
  <PresentationFormat>화면 슬라이드 쇼(4:3)</PresentationFormat>
  <Paragraphs>277</Paragraphs>
  <Slides>43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Edge</vt:lpstr>
      <vt:lpstr>시뮬레이션 기초 및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  DNA Search Problem </vt:lpstr>
      <vt:lpstr>A  DNA Search Problem </vt:lpstr>
      <vt:lpstr>A  DNA Search Problem </vt:lpstr>
      <vt:lpstr>A  DNA Search Problem </vt:lpstr>
      <vt:lpstr>PowerPoint 프레젠테이션</vt:lpstr>
      <vt:lpstr>PowerPoint 프레젠테이션</vt:lpstr>
      <vt:lpstr>PowerPoint 프레젠테이션</vt:lpstr>
      <vt:lpstr>PowerPoint 프레젠테이션</vt:lpstr>
      <vt:lpstr>String-to-Numeric Conversion</vt:lpstr>
      <vt:lpstr>String-to-Numeric Conversion</vt:lpstr>
      <vt:lpstr>Numeric-to-String Conversion</vt:lpstr>
      <vt:lpstr>PowerPoint 프레젠테이션</vt:lpstr>
      <vt:lpstr>PowerPoint 프레젠테이션</vt:lpstr>
      <vt:lpstr>Get the Day and Month</vt:lpstr>
      <vt:lpstr>PowerPoint 프레젠테이션</vt:lpstr>
      <vt:lpstr>PowerPoint 프레젠테이션</vt:lpstr>
      <vt:lpstr>The New Day String</vt:lpstr>
      <vt:lpstr>The New Month String</vt:lpstr>
      <vt:lpstr>The Final Concatenation </vt:lpstr>
      <vt:lpstr>PowerPoint 프레젠테이션</vt:lpstr>
    </vt:vector>
  </TitlesOfParts>
  <Company>LANL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creator>LC-LM</dc:creator>
  <cp:lastModifiedBy>sclab</cp:lastModifiedBy>
  <cp:revision>1131</cp:revision>
  <dcterms:created xsi:type="dcterms:W3CDTF">2007-04-05T20:26:21Z</dcterms:created>
  <dcterms:modified xsi:type="dcterms:W3CDTF">2019-04-07T11:15:56Z</dcterms:modified>
</cp:coreProperties>
</file>