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61"/>
  </p:notesMasterIdLst>
  <p:sldIdLst>
    <p:sldId id="272" r:id="rId2"/>
    <p:sldId id="331" r:id="rId3"/>
    <p:sldId id="344" r:id="rId4"/>
    <p:sldId id="345" r:id="rId5"/>
    <p:sldId id="356" r:id="rId6"/>
    <p:sldId id="411" r:id="rId7"/>
    <p:sldId id="332" r:id="rId8"/>
    <p:sldId id="346" r:id="rId9"/>
    <p:sldId id="347" r:id="rId10"/>
    <p:sldId id="357" r:id="rId11"/>
    <p:sldId id="339" r:id="rId12"/>
    <p:sldId id="340" r:id="rId13"/>
    <p:sldId id="359" r:id="rId14"/>
    <p:sldId id="360" r:id="rId15"/>
    <p:sldId id="376" r:id="rId16"/>
    <p:sldId id="361" r:id="rId17"/>
    <p:sldId id="362" r:id="rId18"/>
    <p:sldId id="363" r:id="rId19"/>
    <p:sldId id="365" r:id="rId20"/>
    <p:sldId id="366" r:id="rId21"/>
    <p:sldId id="367" r:id="rId22"/>
    <p:sldId id="368" r:id="rId23"/>
    <p:sldId id="369" r:id="rId24"/>
    <p:sldId id="373" r:id="rId25"/>
    <p:sldId id="385" r:id="rId26"/>
    <p:sldId id="371" r:id="rId27"/>
    <p:sldId id="386" r:id="rId28"/>
    <p:sldId id="370" r:id="rId29"/>
    <p:sldId id="372" r:id="rId30"/>
    <p:sldId id="384" r:id="rId31"/>
    <p:sldId id="377" r:id="rId32"/>
    <p:sldId id="378" r:id="rId33"/>
    <p:sldId id="379" r:id="rId34"/>
    <p:sldId id="391" r:id="rId35"/>
    <p:sldId id="392" r:id="rId36"/>
    <p:sldId id="380" r:id="rId37"/>
    <p:sldId id="381" r:id="rId38"/>
    <p:sldId id="387" r:id="rId39"/>
    <p:sldId id="388" r:id="rId40"/>
    <p:sldId id="389" r:id="rId41"/>
    <p:sldId id="390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4034" autoAdjust="0"/>
  </p:normalViewPr>
  <p:slideViewPr>
    <p:cSldViewPr>
      <p:cViewPr varScale="1">
        <p:scale>
          <a:sx n="110" d="100"/>
          <a:sy n="110" d="100"/>
        </p:scale>
        <p:origin x="19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6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m9e1ra67clggv6v/qqq_1.png?dl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1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10" Type="http://schemas.openxmlformats.org/officeDocument/2006/relationships/image" Target="../media/image60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8-bit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grayscale </a:t>
            </a:r>
            <a:r>
              <a:rPr lang="ko-KR" altLang="en-US" sz="2800" dirty="0" smtClean="0"/>
              <a:t>영상의 경우 </a:t>
            </a:r>
            <a:r>
              <a:rPr lang="ko-KR" altLang="en-US" sz="2800" dirty="0" err="1" smtClean="0"/>
              <a:t>명암값은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부터 </a:t>
            </a:r>
            <a:r>
              <a:rPr lang="en-US" altLang="ko-KR" sz="2800" dirty="0" smtClean="0"/>
              <a:t>255</a:t>
            </a:r>
            <a:r>
              <a:rPr lang="ko-KR" altLang="en-US" sz="2800" dirty="0" smtClean="0"/>
              <a:t>사이의 </a:t>
            </a:r>
            <a:r>
              <a:rPr lang="ko-KR" altLang="en-US" sz="2800" dirty="0" err="1" smtClean="0"/>
              <a:t>정수값을</a:t>
            </a:r>
            <a:r>
              <a:rPr lang="ko-KR" altLang="en-US" sz="2800" dirty="0" smtClean="0"/>
              <a:t> 갖으므로 </a:t>
            </a:r>
            <a:r>
              <a:rPr lang="en-US" altLang="ko-KR" sz="2800" dirty="0" smtClean="0"/>
              <a:t>L=255</a:t>
            </a:r>
            <a:r>
              <a:rPr lang="ko-KR" altLang="en-US" sz="2800" dirty="0" smtClean="0"/>
              <a:t>로 놓을 수 있다</a:t>
            </a:r>
            <a:endParaRPr lang="en-US" altLang="ko-KR" sz="2800" dirty="0" smtClean="0"/>
          </a:p>
          <a:p>
            <a:r>
              <a:rPr lang="en-US" altLang="ko-KR" sz="2800" dirty="0">
                <a:hlinkClick r:id="rId2"/>
              </a:rPr>
              <a:t>https://www.dropbox.com/s/m9e1ra67clggv6v/qqq_1.png?dl=0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Matlab</a:t>
            </a:r>
            <a:r>
              <a:rPr lang="ko-KR" altLang="en-US" sz="2800" dirty="0"/>
              <a:t>에서는 히스토그램 </a:t>
            </a:r>
            <a:r>
              <a:rPr lang="ko-KR" altLang="en-US" sz="2800" dirty="0" err="1"/>
              <a:t>평활화를</a:t>
            </a:r>
            <a:r>
              <a:rPr lang="ko-KR" altLang="en-US" sz="2800" dirty="0"/>
              <a:t> 제공해주는 </a:t>
            </a:r>
            <a:r>
              <a:rPr lang="en-US" altLang="ko-KR" sz="2800" dirty="0"/>
              <a:t>‘</a:t>
            </a:r>
            <a:r>
              <a:rPr lang="en-US" altLang="ko-KR" sz="2800" dirty="0" err="1"/>
              <a:t>histeq</a:t>
            </a:r>
            <a:r>
              <a:rPr lang="en-US" altLang="ko-KR" sz="2800" dirty="0"/>
              <a:t>’</a:t>
            </a:r>
            <a:r>
              <a:rPr lang="ko-KR" altLang="en-US" sz="2800" dirty="0"/>
              <a:t>함수가 있다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506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0" dirty="0"/>
              <a:t>clear;</a:t>
            </a:r>
          </a:p>
          <a:p>
            <a:r>
              <a:rPr lang="en-US" altLang="ko-KR" sz="1600" b="0" dirty="0"/>
              <a:t>close all;</a:t>
            </a:r>
          </a:p>
          <a:p>
            <a:r>
              <a:rPr lang="en-US" altLang="ko-KR" sz="1600" b="0" dirty="0" err="1"/>
              <a:t>img</a:t>
            </a:r>
            <a:r>
              <a:rPr lang="en-US" altLang="ko-KR" sz="1600" b="0" dirty="0"/>
              <a:t>=</a:t>
            </a:r>
            <a:r>
              <a:rPr lang="en-US" altLang="ko-KR" sz="1600" b="0" dirty="0" err="1"/>
              <a:t>imread</a:t>
            </a:r>
            <a:r>
              <a:rPr lang="en-US" altLang="ko-KR" sz="1600" b="0" dirty="0"/>
              <a:t>('qqq_1.png');</a:t>
            </a:r>
          </a:p>
          <a:p>
            <a:r>
              <a:rPr lang="en-US" altLang="ko-KR" sz="1600" b="0" dirty="0"/>
              <a:t>subplot(2,1,1);</a:t>
            </a:r>
          </a:p>
          <a:p>
            <a:r>
              <a:rPr lang="en-US" altLang="ko-KR" sz="1600" b="0" dirty="0" err="1"/>
              <a:t>imshow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img</a:t>
            </a:r>
            <a:r>
              <a:rPr lang="en-US" altLang="ko-KR" sz="1600" b="0" dirty="0"/>
              <a:t>);</a:t>
            </a:r>
          </a:p>
          <a:p>
            <a:r>
              <a:rPr lang="en-US" altLang="ko-KR" sz="1600" b="0" dirty="0"/>
              <a:t>subplot(2,1,2);</a:t>
            </a:r>
          </a:p>
          <a:p>
            <a:r>
              <a:rPr lang="en-US" altLang="ko-KR" sz="1600" b="0" dirty="0" err="1"/>
              <a:t>imhist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img</a:t>
            </a:r>
            <a:r>
              <a:rPr lang="en-US" altLang="ko-KR" sz="1600" b="0" dirty="0" smtClean="0"/>
              <a:t>);</a:t>
            </a:r>
            <a:endParaRPr lang="ko-KR" altLang="en-US" sz="1600" b="0" dirty="0"/>
          </a:p>
          <a:p>
            <a:r>
              <a:rPr lang="en-US" altLang="ko-KR" sz="1600" b="0" dirty="0">
                <a:solidFill>
                  <a:srgbClr val="FF0000"/>
                </a:solidFill>
              </a:rPr>
              <a:t>img_1=</a:t>
            </a:r>
            <a:r>
              <a:rPr lang="en-US" altLang="ko-KR" sz="1600" b="0" dirty="0" err="1">
                <a:solidFill>
                  <a:srgbClr val="FF0000"/>
                </a:solidFill>
              </a:rPr>
              <a:t>histeq</a:t>
            </a:r>
            <a:r>
              <a:rPr lang="en-US" altLang="ko-KR" sz="1600" b="0" dirty="0">
                <a:solidFill>
                  <a:srgbClr val="FF0000"/>
                </a:solidFill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</a:rPr>
              <a:t>img</a:t>
            </a:r>
            <a:r>
              <a:rPr lang="en-US" altLang="ko-KR" sz="1600" b="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600" b="0" dirty="0"/>
              <a:t>figure;</a:t>
            </a:r>
          </a:p>
          <a:p>
            <a:r>
              <a:rPr lang="en-US" altLang="ko-KR" sz="1600" b="0" dirty="0"/>
              <a:t>subplot(2,1,1);</a:t>
            </a:r>
          </a:p>
          <a:p>
            <a:r>
              <a:rPr lang="en-US" altLang="ko-KR" sz="1600" b="0" dirty="0" err="1"/>
              <a:t>imshow</a:t>
            </a:r>
            <a:r>
              <a:rPr lang="en-US" altLang="ko-KR" sz="1600" b="0" dirty="0"/>
              <a:t>(img_1);</a:t>
            </a:r>
          </a:p>
          <a:p>
            <a:r>
              <a:rPr lang="en-US" altLang="ko-KR" sz="1600" b="0" dirty="0"/>
              <a:t>subplot(2,1,2);</a:t>
            </a:r>
          </a:p>
          <a:p>
            <a:r>
              <a:rPr lang="en-US" altLang="ko-KR" sz="1600" b="0" dirty="0" err="1"/>
              <a:t>imhist</a:t>
            </a:r>
            <a:r>
              <a:rPr lang="en-US" altLang="ko-KR" sz="1600" b="0" dirty="0"/>
              <a:t>(img_1);</a:t>
            </a:r>
          </a:p>
          <a:p>
            <a:endParaRPr lang="ko-KR" altLang="en-US" sz="1600" b="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63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43200"/>
            <a:ext cx="3756300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11" y="2743200"/>
            <a:ext cx="4018515" cy="27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영역 단위 처리</a:t>
            </a:r>
            <a:endParaRPr lang="en-US" altLang="ko-KR" dirty="0"/>
          </a:p>
          <a:p>
            <a:r>
              <a:rPr lang="ko-KR" altLang="en-US" dirty="0" smtClean="0"/>
              <a:t>공간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455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000" dirty="0" smtClean="0"/>
              <a:t>지금까지의 픽셀 단위 처리에서는 </a:t>
            </a:r>
            <a:r>
              <a:rPr lang="ko-KR" altLang="en-US" sz="2000" dirty="0" err="1" smtClean="0"/>
              <a:t>입력화소의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명암값에</a:t>
            </a:r>
            <a:r>
              <a:rPr lang="ko-KR" altLang="en-US" sz="2000" dirty="0" smtClean="0"/>
              <a:t> 어떤 함수를 적용하여 </a:t>
            </a:r>
            <a:r>
              <a:rPr lang="ko-KR" altLang="en-US" sz="2000" dirty="0" err="1" smtClean="0"/>
              <a:t>명암값을</a:t>
            </a:r>
            <a:r>
              <a:rPr lang="ko-KR" altLang="en-US" sz="2000" dirty="0" smtClean="0"/>
              <a:t> 변경하였고 이 </a:t>
            </a:r>
            <a:r>
              <a:rPr lang="ko-KR" altLang="en-US" sz="2000" dirty="0" err="1" smtClean="0"/>
              <a:t>입력화소의</a:t>
            </a:r>
            <a:r>
              <a:rPr lang="ko-KR" altLang="en-US" sz="2000" dirty="0" smtClean="0"/>
              <a:t> 근방 </a:t>
            </a:r>
            <a:r>
              <a:rPr lang="ko-KR" altLang="en-US" sz="2000" dirty="0" err="1" smtClean="0"/>
              <a:t>이웃화소들을</a:t>
            </a:r>
            <a:r>
              <a:rPr lang="ko-KR" altLang="en-US" sz="2000" dirty="0" smtClean="0"/>
              <a:t> 사용하지 않았다</a:t>
            </a:r>
            <a:endParaRPr lang="en-US" altLang="ko-KR" sz="2000" dirty="0"/>
          </a:p>
          <a:p>
            <a:r>
              <a:rPr lang="ko-KR" altLang="en-US" sz="2000" dirty="0" smtClean="0"/>
              <a:t>영역 단위 처리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입력 </a:t>
            </a:r>
            <a:r>
              <a:rPr lang="ko-KR" altLang="en-US" sz="2000" dirty="0" err="1" smtClean="0"/>
              <a:t>화소와</a:t>
            </a:r>
            <a:r>
              <a:rPr lang="ko-KR" altLang="en-US" sz="2000" dirty="0" smtClean="0"/>
              <a:t> 그 </a:t>
            </a:r>
            <a:r>
              <a:rPr lang="ko-KR" altLang="en-US" sz="2000" dirty="0" smtClean="0">
                <a:solidFill>
                  <a:srgbClr val="FF0000"/>
                </a:solidFill>
              </a:rPr>
              <a:t>주위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화소들을</a:t>
            </a:r>
            <a:r>
              <a:rPr lang="ko-KR" altLang="en-US" sz="2000" dirty="0" smtClean="0">
                <a:solidFill>
                  <a:srgbClr val="FF0000"/>
                </a:solidFill>
              </a:rPr>
              <a:t> 이용</a:t>
            </a:r>
            <a:r>
              <a:rPr lang="ko-KR" altLang="en-US" sz="2000" dirty="0" smtClean="0"/>
              <a:t>하여 출력 </a:t>
            </a:r>
            <a:r>
              <a:rPr lang="ko-KR" altLang="en-US" sz="2000" dirty="0" err="1" smtClean="0"/>
              <a:t>화소를</a:t>
            </a:r>
            <a:r>
              <a:rPr lang="ko-KR" altLang="en-US" sz="2000" dirty="0" smtClean="0"/>
              <a:t> 결정하는 방법으로 </a:t>
            </a:r>
            <a:r>
              <a:rPr lang="ko-KR" altLang="en-US" sz="2000" dirty="0" smtClean="0">
                <a:solidFill>
                  <a:srgbClr val="FF0000"/>
                </a:solidFill>
              </a:rPr>
              <a:t>직사각형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일반적으로 양변의 길이가 홀수</a:t>
            </a:r>
            <a:r>
              <a:rPr lang="en-US" altLang="ko-KR" sz="2000" dirty="0" smtClean="0">
                <a:solidFill>
                  <a:srgbClr val="FF0000"/>
                </a:solidFill>
              </a:rPr>
              <a:t>) </a:t>
            </a:r>
            <a:r>
              <a:rPr lang="ko-KR" altLang="en-US" sz="2000" dirty="0" smtClean="0">
                <a:solidFill>
                  <a:srgbClr val="FF0000"/>
                </a:solidFill>
              </a:rPr>
              <a:t>모양의 </a:t>
            </a:r>
            <a:r>
              <a:rPr lang="en-US" altLang="ko-KR" sz="2000" dirty="0" smtClean="0">
                <a:solidFill>
                  <a:srgbClr val="FF0000"/>
                </a:solidFill>
              </a:rPr>
              <a:t>Mask (</a:t>
            </a:r>
            <a:r>
              <a:rPr lang="ko-KR" altLang="en-US" sz="2000" dirty="0" smtClean="0">
                <a:solidFill>
                  <a:srgbClr val="FF0000"/>
                </a:solidFill>
              </a:rPr>
              <a:t>마스크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/>
              <a:t>를 입력 영상 위로 이동하면서 처리한다</a:t>
            </a:r>
            <a:endParaRPr lang="en-US" altLang="ko-KR" sz="2000" dirty="0"/>
          </a:p>
          <a:p>
            <a:r>
              <a:rPr lang="en-US" altLang="ko-KR" sz="2000" dirty="0"/>
              <a:t>Mask</a:t>
            </a:r>
            <a:r>
              <a:rPr lang="ko-KR" altLang="en-US" sz="2000" dirty="0"/>
              <a:t>는 </a:t>
            </a:r>
            <a:r>
              <a:rPr lang="en-US" altLang="ko-KR" sz="2000" dirty="0"/>
              <a:t>kernel (</a:t>
            </a:r>
            <a:r>
              <a:rPr lang="ko-KR" altLang="en-US" sz="2000" dirty="0" err="1"/>
              <a:t>커널</a:t>
            </a:r>
            <a:r>
              <a:rPr lang="en-US" altLang="ko-KR" sz="2000" dirty="0"/>
              <a:t>), window</a:t>
            </a:r>
            <a:r>
              <a:rPr lang="ko-KR" altLang="en-US" sz="2000" dirty="0"/>
              <a:t>라는 명칭으로도 불린다</a:t>
            </a:r>
            <a:endParaRPr lang="en-US" altLang="ko-KR" sz="2000" dirty="0"/>
          </a:p>
          <a:p>
            <a:pPr>
              <a:buFontTx/>
              <a:buChar char="•"/>
            </a:pPr>
            <a:r>
              <a:rPr lang="en-US" altLang="ko-KR" sz="2000" dirty="0"/>
              <a:t>Mask</a:t>
            </a:r>
            <a:r>
              <a:rPr lang="ko-KR" altLang="en-US" sz="2000" dirty="0"/>
              <a:t>의 역할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이웃의 </a:t>
            </a:r>
            <a:r>
              <a:rPr lang="ko-KR" altLang="en-US" sz="2000" dirty="0">
                <a:solidFill>
                  <a:srgbClr val="FF0000"/>
                </a:solidFill>
              </a:rPr>
              <a:t>범위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결정함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얼마나 넓은 범위의 주위 </a:t>
            </a:r>
            <a:r>
              <a:rPr lang="ko-KR" altLang="en-US" sz="2000" dirty="0" err="1" smtClean="0"/>
              <a:t>화소들을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이웃 </a:t>
            </a:r>
            <a:r>
              <a:rPr lang="ko-KR" altLang="en-US" sz="2000" dirty="0" err="1"/>
              <a:t>화소들에</a:t>
            </a:r>
            <a:r>
              <a:rPr lang="ko-KR" altLang="en-US" sz="2000" dirty="0"/>
              <a:t> 대한 </a:t>
            </a:r>
            <a:r>
              <a:rPr lang="ko-KR" altLang="en-US" sz="2000" dirty="0">
                <a:solidFill>
                  <a:srgbClr val="FF0000"/>
                </a:solidFill>
              </a:rPr>
              <a:t>가중치</a:t>
            </a:r>
            <a:r>
              <a:rPr lang="ko-KR" altLang="en-US" sz="2000" dirty="0"/>
              <a:t>를 결정함</a:t>
            </a:r>
            <a:endParaRPr lang="en-US" altLang="ko-KR" sz="2000" dirty="0"/>
          </a:p>
          <a:p>
            <a:r>
              <a:rPr lang="en-US" altLang="ko-KR" sz="2000" dirty="0"/>
              <a:t>Mask</a:t>
            </a:r>
            <a:r>
              <a:rPr lang="ko-KR" altLang="en-US" sz="2000" dirty="0"/>
              <a:t>와 함수를 결합한 것을 </a:t>
            </a:r>
            <a:r>
              <a:rPr lang="ko-KR" altLang="en-US" sz="2000" dirty="0">
                <a:solidFill>
                  <a:srgbClr val="FF0000"/>
                </a:solidFill>
              </a:rPr>
              <a:t>필터 </a:t>
            </a:r>
            <a:r>
              <a:rPr lang="en-US" altLang="ko-KR" sz="2000" dirty="0">
                <a:solidFill>
                  <a:srgbClr val="FF0000"/>
                </a:solidFill>
              </a:rPr>
              <a:t>(filter)</a:t>
            </a:r>
            <a:r>
              <a:rPr lang="ko-KR" altLang="en-US" sz="2000" dirty="0"/>
              <a:t>라 한다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060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Mask</a:t>
            </a:r>
            <a:r>
              <a:rPr lang="ko-KR" altLang="en-US" sz="2400" dirty="0" smtClean="0"/>
              <a:t>는 수학적으로 행렬이라고 생각하면 된다</a:t>
            </a:r>
            <a:endParaRPr lang="en-US" altLang="ko-KR" sz="2400" dirty="0" smtClean="0"/>
          </a:p>
          <a:p>
            <a:r>
              <a:rPr lang="ko-KR" altLang="en-US" sz="2400" dirty="0" smtClean="0"/>
              <a:t>주로 양변의 </a:t>
            </a:r>
            <a:r>
              <a:rPr lang="ko-KR" altLang="en-US" sz="2400" dirty="0"/>
              <a:t>길이가 </a:t>
            </a:r>
            <a:r>
              <a:rPr lang="ko-KR" altLang="en-US" sz="2400" dirty="0" smtClean="0"/>
              <a:t>홀수인 직사각형 형태의 </a:t>
            </a:r>
            <a:r>
              <a:rPr lang="en-US" altLang="ko-KR" sz="2400" dirty="0" smtClean="0"/>
              <a:t>mask</a:t>
            </a:r>
            <a:r>
              <a:rPr lang="ko-KR" altLang="en-US" sz="2400" dirty="0" smtClean="0"/>
              <a:t>가 많이 사용된다 </a:t>
            </a:r>
            <a:endParaRPr lang="en-US" altLang="ko-KR" sz="2400" dirty="0" smtClean="0"/>
          </a:p>
          <a:p>
            <a:r>
              <a:rPr lang="en-US" altLang="ko-KR" sz="2400" dirty="0" smtClean="0"/>
              <a:t>3x3 mask</a:t>
            </a:r>
          </a:p>
          <a:p>
            <a:r>
              <a:rPr lang="en-US" altLang="ko-KR" sz="2400" dirty="0" smtClean="0"/>
              <a:t>5x5 mask</a:t>
            </a:r>
          </a:p>
          <a:p>
            <a:r>
              <a:rPr lang="en-US" altLang="ko-KR" sz="2400" dirty="0" smtClean="0"/>
              <a:t>7x7 mask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819400" cy="237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95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기본적인 공간 </a:t>
            </a:r>
            <a:r>
              <a:rPr lang="ko-KR" altLang="en-US" sz="2800" dirty="0" err="1" smtClean="0"/>
              <a:t>필터링</a:t>
            </a:r>
            <a:r>
              <a:rPr lang="ko-KR" altLang="en-US" sz="2800" dirty="0" smtClean="0"/>
              <a:t> 방법</a:t>
            </a:r>
            <a:endParaRPr lang="en-US" altLang="ko-KR" sz="2800" dirty="0" smtClean="0"/>
          </a:p>
          <a:p>
            <a:r>
              <a:rPr lang="en-US" altLang="ko-KR" sz="2800" dirty="0" smtClean="0"/>
              <a:t>1. Mask</a:t>
            </a:r>
            <a:r>
              <a:rPr lang="ko-KR" altLang="en-US" sz="2800" dirty="0" smtClean="0"/>
              <a:t>의 중앙을 현재 </a:t>
            </a:r>
            <a:r>
              <a:rPr lang="ko-KR" altLang="en-US" sz="2800" dirty="0" err="1" smtClean="0"/>
              <a:t>화소에</a:t>
            </a:r>
            <a:r>
              <a:rPr lang="ko-KR" altLang="en-US" sz="2800" dirty="0" smtClean="0"/>
              <a:t> 위치시킨다</a:t>
            </a:r>
            <a:endParaRPr lang="en-US" altLang="ko-KR" sz="2800" dirty="0" smtClean="0"/>
          </a:p>
          <a:p>
            <a:r>
              <a:rPr lang="en-US" altLang="ko-KR" sz="2800" dirty="0" smtClean="0"/>
              <a:t>2. Mask</a:t>
            </a:r>
            <a:r>
              <a:rPr lang="ko-KR" altLang="en-US" sz="2800" dirty="0" smtClean="0"/>
              <a:t>의 값과 </a:t>
            </a:r>
            <a:r>
              <a:rPr lang="en-US" altLang="ko-KR" sz="2800" dirty="0" smtClean="0"/>
              <a:t>Mask</a:t>
            </a:r>
            <a:r>
              <a:rPr lang="ko-KR" altLang="en-US" sz="2800" dirty="0" smtClean="0"/>
              <a:t>가 씌워진 부분에 대응하는 현재 영상의 </a:t>
            </a:r>
            <a:r>
              <a:rPr lang="ko-KR" altLang="en-US" sz="2800" dirty="0" err="1" smtClean="0"/>
              <a:t>명암값끼리</a:t>
            </a:r>
            <a:r>
              <a:rPr lang="ko-KR" altLang="en-US" sz="2800" dirty="0" smtClean="0"/>
              <a:t> 서로 곱한다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곱의 항들을 모두 더한다 </a:t>
            </a:r>
            <a:r>
              <a:rPr lang="en-US" altLang="ko-KR" sz="2800" dirty="0" smtClean="0"/>
              <a:t>(sum of product, SOP)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25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공간 </a:t>
            </a:r>
            <a:r>
              <a:rPr lang="ko-KR" altLang="en-US" dirty="0" err="1" smtClean="0"/>
              <a:t>필터링의</a:t>
            </a:r>
            <a:r>
              <a:rPr lang="ko-KR" altLang="en-US" dirty="0" smtClean="0"/>
              <a:t> 원리 </a:t>
            </a:r>
            <a:r>
              <a:rPr lang="en-US" altLang="ko-KR" dirty="0" smtClean="0"/>
              <a:t>(3x3 mask)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419600" cy="404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3x3 </a:t>
                </a:r>
                <a:r>
                  <a:rPr lang="ko-KR" altLang="en-US" sz="2400" dirty="0" smtClean="0"/>
                  <a:t>입력 영상</a:t>
                </a:r>
                <a:r>
                  <a:rPr lang="en-US" altLang="ko-KR" sz="2400" dirty="0" smtClean="0"/>
                  <a:t>, 3x3 mask</a:t>
                </a:r>
                <a:r>
                  <a:rPr lang="ko-KR" altLang="en-US" sz="2400" dirty="0" smtClean="0"/>
                  <a:t>를 이용한 공간 </a:t>
                </a:r>
                <a:r>
                  <a:rPr lang="ko-KR" altLang="en-US" sz="2400" dirty="0" err="1" smtClean="0"/>
                  <a:t>필터링</a:t>
                </a:r>
                <a:r>
                  <a:rPr lang="ko-KR" altLang="en-US" sz="2400" dirty="0" smtClean="0"/>
                  <a:t> 예</a:t>
                </a:r>
                <a:endParaRPr lang="en-US" altLang="ko-KR" sz="2400" dirty="0" smtClean="0"/>
              </a:p>
              <a:p>
                <a:r>
                  <a:rPr lang="ko-KR" altLang="en-US" sz="2400" dirty="0" smtClean="0"/>
                  <a:t>현재 </a:t>
                </a:r>
                <a:r>
                  <a:rPr lang="ko-KR" altLang="en-US" sz="2400" dirty="0" err="1" smtClean="0"/>
                  <a:t>화소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e</a:t>
                </a:r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2000" i="1">
                        <a:latin typeface="Cambria Math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 smtClean="0"/>
                  <a:t> ,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?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US" altLang="ko-KR" sz="2000" dirty="0" smtClean="0"/>
              </a:p>
              <a:p>
                <a:r>
                  <a:rPr lang="en-US" altLang="ko-KR" sz="2000" dirty="0" smtClean="0"/>
                  <a:t>  </a:t>
                </a:r>
                <a:r>
                  <a:rPr lang="ko-KR" altLang="en-US" sz="2000" dirty="0" smtClean="0"/>
                  <a:t>입력 영상         </a:t>
                </a:r>
                <a:r>
                  <a:rPr lang="en-US" altLang="ko-KR" sz="2000" dirty="0" smtClean="0"/>
                  <a:t>mask                     </a:t>
                </a:r>
                <a:r>
                  <a:rPr lang="ko-KR" altLang="en-US" sz="2000" dirty="0" smtClean="0"/>
                  <a:t>출력 영상</a:t>
                </a:r>
                <a:endParaRPr lang="en-US" altLang="ko-KR" sz="2000" dirty="0" smtClean="0"/>
              </a:p>
              <a:p>
                <a:r>
                  <a:rPr lang="en-US" altLang="ko-KR" sz="2000" dirty="0" smtClean="0"/>
                  <a:t>?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1615" b="-2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860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이를  </a:t>
            </a:r>
            <a:r>
              <a:rPr lang="ko-KR" altLang="en-US" sz="2800" dirty="0">
                <a:solidFill>
                  <a:srgbClr val="FF0000"/>
                </a:solidFill>
              </a:rPr>
              <a:t>평균 필터 </a:t>
            </a:r>
            <a:r>
              <a:rPr lang="en-US" altLang="ko-KR" sz="2800" dirty="0">
                <a:solidFill>
                  <a:srgbClr val="FF0000"/>
                </a:solidFill>
              </a:rPr>
              <a:t>(average filter)</a:t>
            </a:r>
            <a:r>
              <a:rPr lang="ko-KR" altLang="en-US" sz="2800" dirty="0"/>
              <a:t>라 한다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 </a:t>
            </a:r>
            <a:r>
              <a:rPr lang="ko-KR" altLang="en-US" sz="2800" dirty="0"/>
              <a:t>왜 평균 필터라고 할까</a:t>
            </a:r>
            <a:r>
              <a:rPr lang="en-US" altLang="ko-KR" sz="2800" dirty="0" smtClean="0"/>
              <a:t>?</a:t>
            </a:r>
          </a:p>
          <a:p>
            <a:r>
              <a:rPr lang="ko-KR" altLang="en-US" sz="2800" dirty="0" smtClean="0"/>
              <a:t>앞의 예는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컨벌루션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(convolution, </a:t>
            </a:r>
            <a:r>
              <a:rPr lang="ko-KR" altLang="en-US" sz="2800" dirty="0" smtClean="0">
                <a:solidFill>
                  <a:srgbClr val="FF0000"/>
                </a:solidFill>
              </a:rPr>
              <a:t>회선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 smtClean="0"/>
              <a:t>을 이용한 공간 </a:t>
            </a:r>
            <a:r>
              <a:rPr lang="ko-KR" altLang="en-US" sz="2800" dirty="0" err="1" smtClean="0"/>
              <a:t>필터링의</a:t>
            </a:r>
            <a:r>
              <a:rPr lang="ko-KR" altLang="en-US" sz="2800" dirty="0" smtClean="0"/>
              <a:t> 예이다 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컨벌루션</a:t>
            </a:r>
            <a:r>
              <a:rPr lang="ko-KR" altLang="en-US" sz="2800" dirty="0" smtClean="0"/>
              <a:t> 연산에 대해서 배워보자 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6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Grayscale </a:t>
            </a:r>
            <a:r>
              <a:rPr lang="ko-KR" altLang="en-US" dirty="0"/>
              <a:t>영상의 </a:t>
            </a:r>
            <a:r>
              <a:rPr lang="en-US" altLang="ko-KR" dirty="0"/>
              <a:t>histogram</a:t>
            </a:r>
            <a:r>
              <a:rPr lang="ko-KR" altLang="en-US" dirty="0"/>
              <a:t>에서의 </a:t>
            </a:r>
            <a:r>
              <a:rPr lang="ko-KR" altLang="en-US" dirty="0" smtClean="0"/>
              <a:t>누적확률분포 </a:t>
            </a:r>
            <a:r>
              <a:rPr lang="en-US" altLang="ko-KR" dirty="0" smtClean="0"/>
              <a:t>(CDF)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2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Convolution (</a:t>
            </a:r>
            <a:r>
              <a:rPr lang="ko-KR" altLang="en-US" dirty="0" err="1" smtClean="0"/>
              <a:t>컨벌루션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59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Convolution</a:t>
                </a:r>
                <a:r>
                  <a:rPr lang="ko-KR" altLang="en-US" sz="2000" dirty="0" smtClean="0"/>
                  <a:t>의 수학적 정의 </a:t>
                </a:r>
                <a:endParaRPr lang="en-US" altLang="ko-KR" sz="2000" dirty="0" smtClean="0"/>
              </a:p>
              <a:p>
                <a:r>
                  <a:rPr lang="ko-KR" altLang="en-US" sz="2000" dirty="0" smtClean="0"/>
                  <a:t>입력 영상의 픽셀 </a:t>
                </a:r>
                <a:r>
                  <a:rPr lang="en-US" altLang="ko-KR" sz="2000" dirty="0" smtClean="0"/>
                  <a:t>f(</a:t>
                </a:r>
                <a:r>
                  <a:rPr lang="en-US" altLang="ko-KR" sz="2000" dirty="0" err="1" smtClean="0"/>
                  <a:t>x,y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에 대하여 </a:t>
                </a:r>
                <a:r>
                  <a:rPr lang="en-US" altLang="ko-KR" sz="2000" dirty="0" smtClean="0"/>
                  <a:t>m</a:t>
                </a:r>
                <a:r>
                  <a:rPr lang="ko-KR" altLang="en-US" sz="2000" dirty="0" smtClean="0"/>
                  <a:t>행 </a:t>
                </a:r>
                <a:r>
                  <a:rPr lang="en-US" altLang="ko-KR" sz="2000" dirty="0" smtClean="0"/>
                  <a:t>n</a:t>
                </a:r>
                <a:r>
                  <a:rPr lang="ko-KR" altLang="en-US" sz="2000" dirty="0" smtClean="0"/>
                  <a:t>열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크기의 </a:t>
                </a:r>
                <a:r>
                  <a:rPr lang="en-US" altLang="ko-KR" sz="2000" dirty="0" smtClean="0"/>
                  <a:t>mask h</a:t>
                </a:r>
                <a:r>
                  <a:rPr lang="ko-KR" altLang="en-US" sz="2000" dirty="0" smtClean="0"/>
                  <a:t>를 사용하는 경우 영상 </a:t>
                </a:r>
                <a:r>
                  <a:rPr lang="en-US" altLang="ko-KR" sz="2000" dirty="0" smtClean="0"/>
                  <a:t>f</a:t>
                </a:r>
                <a:r>
                  <a:rPr lang="ko-KR" altLang="en-US" sz="2000" dirty="0" smtClean="0"/>
                  <a:t>에 대한 </a:t>
                </a:r>
                <a:r>
                  <a:rPr lang="en-US" altLang="ko-KR" sz="2000" dirty="0" smtClean="0"/>
                  <a:t>convolution</a:t>
                </a:r>
                <a:r>
                  <a:rPr lang="ko-KR" altLang="en-US" sz="2000" dirty="0" smtClean="0"/>
                  <a:t>은 다음과 같이 정의 된다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/>
                      </a:rPr>
                      <m:t>𝒂</m:t>
                    </m:r>
                    <m:r>
                      <a:rPr lang="en-US" altLang="ko-KR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ko-KR" sz="2000" b="1" i="1" smtClean="0">
                        <a:latin typeface="Cambria Math"/>
                      </a:rPr>
                      <m:t>, </m:t>
                    </m:r>
                    <m:r>
                      <a:rPr lang="en-US" altLang="ko-KR" sz="2000" b="1" i="1" smtClean="0">
                        <a:latin typeface="Cambria Math"/>
                      </a:rPr>
                      <m:t>𝒃</m:t>
                    </m:r>
                    <m:r>
                      <a:rPr lang="en-US" altLang="ko-KR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만일 </a:t>
                </a:r>
                <a:r>
                  <a:rPr lang="en-US" altLang="ko-KR" sz="2000" dirty="0" smtClean="0"/>
                  <a:t>3X3 mask</a:t>
                </a:r>
                <a:r>
                  <a:rPr lang="ko-KR" altLang="en-US" sz="2000" dirty="0" smtClean="0"/>
                  <a:t>이면 </a:t>
                </a:r>
                <a:r>
                  <a:rPr lang="en-US" altLang="ko-KR" sz="2000" dirty="0" smtClean="0"/>
                  <a:t>m=3, n=3, a=1, b=1</a:t>
                </a:r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3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grpSp>
        <p:nvGrpSpPr>
          <p:cNvPr id="6" name="그룹 6"/>
          <p:cNvGrpSpPr>
            <a:grpSpLocks/>
          </p:cNvGrpSpPr>
          <p:nvPr/>
        </p:nvGrpSpPr>
        <p:grpSpPr bwMode="auto">
          <a:xfrm>
            <a:off x="6243637" y="3538538"/>
            <a:ext cx="2244725" cy="576262"/>
            <a:chOff x="1714480" y="4500570"/>
            <a:chExt cx="2245497" cy="576263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714480" y="4500570"/>
            <a:ext cx="1252538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수식" r:id="rId4" imgW="457002" imgH="203112" progId="Equation.3">
                    <p:embed/>
                  </p:oleObj>
                </mc:Choice>
                <mc:Fallback>
                  <p:oleObj name="수식" r:id="rId4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500570"/>
                          <a:ext cx="1252538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0310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마스크</a:t>
              </a:r>
            </a:p>
          </p:txBody>
        </p:sp>
      </p:grpSp>
      <p:grpSp>
        <p:nvGrpSpPr>
          <p:cNvPr id="9" name="그룹 7"/>
          <p:cNvGrpSpPr>
            <a:grpSpLocks/>
          </p:cNvGrpSpPr>
          <p:nvPr/>
        </p:nvGrpSpPr>
        <p:grpSpPr bwMode="auto">
          <a:xfrm>
            <a:off x="6172200" y="4110038"/>
            <a:ext cx="2487612" cy="576262"/>
            <a:chOff x="1681162" y="4500558"/>
            <a:chExt cx="2487206" cy="576262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1681162" y="4500558"/>
            <a:ext cx="1320800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수식" r:id="rId6" imgW="482391" imgH="203112" progId="Equation.3">
                    <p:embed/>
                  </p:oleObj>
                </mc:Choice>
                <mc:Fallback>
                  <p:oleObj name="수식" r:id="rId6" imgW="48239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162" y="4500558"/>
                          <a:ext cx="1320800" cy="576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239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입력영상</a:t>
              </a:r>
            </a:p>
          </p:txBody>
        </p:sp>
      </p:grpSp>
      <p:grpSp>
        <p:nvGrpSpPr>
          <p:cNvPr id="12" name="그룹 10"/>
          <p:cNvGrpSpPr>
            <a:grpSpLocks/>
          </p:cNvGrpSpPr>
          <p:nvPr/>
        </p:nvGrpSpPr>
        <p:grpSpPr bwMode="auto">
          <a:xfrm>
            <a:off x="6188075" y="4681538"/>
            <a:ext cx="2470150" cy="576262"/>
            <a:chOff x="1698645" y="4500541"/>
            <a:chExt cx="2469723" cy="576263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1698645" y="4500541"/>
            <a:ext cx="128587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수식" r:id="rId8" imgW="469696" imgH="203112" progId="Equation.3">
                    <p:embed/>
                  </p:oleObj>
                </mc:Choice>
                <mc:Fallback>
                  <p:oleObj name="수식" r:id="rId8" imgW="46969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645" y="4500541"/>
                          <a:ext cx="1285875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239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출력영상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8200" y="3706966"/>
                <a:ext cx="4683077" cy="96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06966"/>
                <a:ext cx="4683077" cy="96404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8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648"/>
            <a:ext cx="63150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505200"/>
                <a:ext cx="8327536" cy="96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=−1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05200"/>
                <a:ext cx="8327536" cy="964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5896" y="4652337"/>
                <a:ext cx="9348956" cy="1309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−1,−1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0,−1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−1, 0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1,0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−1,1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−1,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altLang="ko-KR" b="0" i="1" dirty="0" smtClean="0"/>
              </a:p>
              <a:p>
                <a:r>
                  <a:rPr lang="en-US" altLang="ko-KR" dirty="0" smtClean="0"/>
                  <a:t>    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896" y="4652337"/>
                <a:ext cx="9348956" cy="1309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5927" y="2354179"/>
                <a:ext cx="3107133" cy="1151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𝒂</m:t>
                    </m:r>
                    <m:r>
                      <a:rPr lang="en-US" altLang="ko-KR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/>
                          </a:rPr>
                          <m:t>𝒎</m:t>
                        </m:r>
                        <m:r>
                          <a:rPr lang="en-US" altLang="ko-KR" b="1" i="1">
                            <a:latin typeface="Cambria Math"/>
                          </a:rPr>
                          <m:t>−</m:t>
                        </m:r>
                        <m:r>
                          <a:rPr lang="en-US" altLang="ko-KR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ko-KR" b="1" i="1">
                        <a:latin typeface="Cambria Math"/>
                      </a:rPr>
                      <m:t>, </m:t>
                    </m:r>
                    <m:r>
                      <a:rPr lang="en-US" altLang="ko-KR" b="1" i="1">
                        <a:latin typeface="Cambria Math"/>
                      </a:rPr>
                      <m:t>𝒃</m:t>
                    </m:r>
                    <m:r>
                      <a:rPr lang="en-US" altLang="ko-KR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/>
                          </a:rPr>
                          <m:t>𝒏</m:t>
                        </m:r>
                        <m:r>
                          <a:rPr lang="en-US" altLang="ko-KR" b="1" i="1">
                            <a:latin typeface="Cambria Math"/>
                          </a:rPr>
                          <m:t>−</m:t>
                        </m:r>
                        <m:r>
                          <a:rPr lang="en-US" altLang="ko-KR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smtClean="0"/>
                  <a:t>m=n=3 </a:t>
                </a:r>
              </a:p>
              <a:p>
                <a:r>
                  <a:rPr lang="ko-KR" altLang="en-US" dirty="0" smtClean="0"/>
                  <a:t>이면 </a:t>
                </a:r>
                <a:r>
                  <a:rPr lang="en-US" altLang="ko-KR" dirty="0"/>
                  <a:t>a=1, b=1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927" y="2354179"/>
                <a:ext cx="3107133" cy="1151021"/>
              </a:xfrm>
              <a:prstGeom prst="rect">
                <a:avLst/>
              </a:prstGeom>
              <a:blipFill rotWithShape="1">
                <a:blip r:embed="rId5"/>
                <a:stretch>
                  <a:fillRect l="-2161" r="-1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39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5942" y="1447800"/>
            <a:ext cx="5531358" cy="2133600"/>
          </a:xfrm>
        </p:spPr>
        <p:txBody>
          <a:bodyPr/>
          <a:lstStyle/>
          <a:p>
            <a:r>
              <a:rPr lang="ko-KR" altLang="en-US" sz="2000" dirty="0" smtClean="0"/>
              <a:t>앞의 </a:t>
            </a:r>
            <a:r>
              <a:rPr lang="en-US" altLang="ko-KR" sz="2000" dirty="0" smtClean="0"/>
              <a:t>convolution </a:t>
            </a:r>
            <a:r>
              <a:rPr lang="ko-KR" altLang="en-US" sz="2000" dirty="0" smtClean="0"/>
              <a:t>연산 결과를 보면  </a:t>
            </a:r>
            <a:r>
              <a:rPr lang="en-US" altLang="ko-KR" sz="2000" dirty="0" smtClean="0"/>
              <a:t>mask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중심 원소 기준으로 </a:t>
            </a:r>
            <a:r>
              <a:rPr lang="en-US" altLang="ko-KR" sz="2000" dirty="0" smtClean="0">
                <a:solidFill>
                  <a:srgbClr val="FF0000"/>
                </a:solidFill>
              </a:rPr>
              <a:t>180</a:t>
            </a:r>
            <a:r>
              <a:rPr lang="ko-KR" altLang="en-US" sz="2000" dirty="0">
                <a:solidFill>
                  <a:srgbClr val="FF0000"/>
                </a:solidFill>
              </a:rPr>
              <a:t>도 회전</a:t>
            </a:r>
            <a:r>
              <a:rPr lang="ko-KR" altLang="en-US" sz="2000" dirty="0"/>
              <a:t>한 후에 </a:t>
            </a:r>
            <a:r>
              <a:rPr lang="ko-KR" altLang="en-US" sz="2000" dirty="0" smtClean="0"/>
              <a:t>원 영상과 겹쳐진 마스크의 요소와  원영상의 요소를 모두 곱하고 더하는 작업이</a:t>
            </a:r>
            <a:r>
              <a:rPr lang="ko-KR" altLang="en-US" sz="2000" dirty="0"/>
              <a:t>다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33210"/>
              </p:ext>
            </p:extLst>
          </p:nvPr>
        </p:nvGraphicFramePr>
        <p:xfrm>
          <a:off x="457200" y="2057400"/>
          <a:ext cx="2438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h(-1,-1)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h(0,-1)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h(1,-1)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h(-1,0)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h(0,0)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h(1,0)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h(-1,1)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h(0,1)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h(1,1)</a:t>
                      </a:r>
                      <a:endParaRPr lang="ko-KR" altLang="en-US" sz="14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48986"/>
              </p:ext>
            </p:extLst>
          </p:nvPr>
        </p:nvGraphicFramePr>
        <p:xfrm>
          <a:off x="457200" y="4267200"/>
          <a:ext cx="2438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h(1,1)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h(0,1)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h(-1,1)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h(1,0)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h(0,0)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h(-1,0)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h(1,-1)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h(0,-1)</a:t>
                      </a:r>
                      <a:endParaRPr lang="ko-KR" alt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h(-1,-1)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 bwMode="auto">
          <a:xfrm>
            <a:off x="1524000" y="381000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87615"/>
              </p:ext>
            </p:extLst>
          </p:nvPr>
        </p:nvGraphicFramePr>
        <p:xfrm>
          <a:off x="3429000" y="4267200"/>
          <a:ext cx="259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f(x-1,y-1)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f(x,y-1)</a:t>
                      </a:r>
                      <a:endParaRPr lang="ko-KR" alt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f(x+1,y-1)</a:t>
                      </a:r>
                      <a:endParaRPr lang="ko-KR" alt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f(x-1,y)</a:t>
                      </a:r>
                      <a:endParaRPr lang="ko-KR" alt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f(x+1,y+1)</a:t>
                      </a:r>
                      <a:endParaRPr lang="ko-KR" alt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f(x+1,y+1)</a:t>
                      </a:r>
                      <a:endParaRPr lang="ko-KR" alt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f(x+1,y+1)</a:t>
                      </a:r>
                      <a:endParaRPr lang="ko-KR" altLang="en-US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91358" y="4646809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.*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2061" y="36929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180</a:t>
            </a:r>
            <a:r>
              <a:rPr lang="ko-KR" altLang="en-US" dirty="0" smtClean="0">
                <a:solidFill>
                  <a:srgbClr val="FF0000"/>
                </a:solidFill>
              </a:rPr>
              <a:t>도 회전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69291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mask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94360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영상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 bwMode="auto">
          <a:xfrm rot="16200000">
            <a:off x="6134100" y="4796366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4180" y="4114800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Convolution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같은 위치에 있는 요소끼리</a:t>
            </a:r>
            <a:endParaRPr lang="en-US" altLang="ko-KR" dirty="0" smtClean="0"/>
          </a:p>
          <a:p>
            <a:r>
              <a:rPr lang="ko-KR" altLang="en-US" dirty="0" smtClean="0"/>
              <a:t>곱한 후 모두 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전 페이지 수식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0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수학적 </a:t>
            </a:r>
            <a:r>
              <a:rPr lang="ko-KR" altLang="en-US" sz="2000" dirty="0"/>
              <a:t>정의에 </a:t>
            </a:r>
            <a:r>
              <a:rPr lang="ko-KR" altLang="en-US" sz="2000" dirty="0" smtClean="0"/>
              <a:t>따르면 영상의 </a:t>
            </a:r>
            <a:r>
              <a:rPr lang="ko-KR" altLang="en-US" sz="2000" dirty="0" err="1" smtClean="0"/>
              <a:t>컨벌루션</a:t>
            </a:r>
            <a:r>
              <a:rPr lang="ko-KR" altLang="en-US" sz="2000" dirty="0" smtClean="0"/>
              <a:t> 연산은 다음의 순서에 의해서 진행된다</a:t>
            </a:r>
            <a:endParaRPr lang="en-US" altLang="ko-KR" sz="2000" dirty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1. </a:t>
            </a:r>
            <a:r>
              <a:rPr lang="ko-KR" altLang="en-US" sz="2000" dirty="0" smtClean="0">
                <a:solidFill>
                  <a:srgbClr val="FF0000"/>
                </a:solidFill>
              </a:rPr>
              <a:t>마스크를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중심원소에</a:t>
            </a:r>
            <a:r>
              <a:rPr lang="ko-KR" altLang="en-US" sz="2000" dirty="0" smtClean="0">
                <a:solidFill>
                  <a:srgbClr val="FF0000"/>
                </a:solidFill>
              </a:rPr>
              <a:t> 대하여 </a:t>
            </a:r>
            <a:r>
              <a:rPr lang="en-US" altLang="ko-KR" sz="2000" dirty="0" smtClean="0">
                <a:solidFill>
                  <a:srgbClr val="FF0000"/>
                </a:solidFill>
              </a:rPr>
              <a:t>180</a:t>
            </a:r>
            <a:r>
              <a:rPr lang="ko-KR" altLang="en-US" sz="2000" dirty="0" smtClean="0">
                <a:solidFill>
                  <a:srgbClr val="FF0000"/>
                </a:solidFill>
              </a:rPr>
              <a:t>도 회전한다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단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마스크가 중심원소에 대하여 대칭이면 </a:t>
            </a:r>
            <a:r>
              <a:rPr lang="en-US" altLang="ko-KR" sz="2000" dirty="0" smtClean="0">
                <a:solidFill>
                  <a:srgbClr val="FF0000"/>
                </a:solidFill>
              </a:rPr>
              <a:t>180</a:t>
            </a:r>
            <a:r>
              <a:rPr lang="ko-KR" altLang="en-US" sz="2000" dirty="0" smtClean="0">
                <a:solidFill>
                  <a:srgbClr val="FF0000"/>
                </a:solidFill>
              </a:rPr>
              <a:t>도 회전 필요 없음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입력영상의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화소위에</a:t>
            </a:r>
            <a:r>
              <a:rPr lang="ko-KR" altLang="en-US" sz="2000" dirty="0" smtClean="0"/>
              <a:t> 마스크의 중심을 이동시킨다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서로 겹쳐진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마스크의 요소와 입력 </a:t>
            </a:r>
            <a:r>
              <a:rPr lang="ko-KR" altLang="en-US" sz="2000" dirty="0" err="1" smtClean="0"/>
              <a:t>화소의</a:t>
            </a:r>
            <a:r>
              <a:rPr lang="ko-KR" altLang="en-US" sz="2000" dirty="0" smtClean="0"/>
              <a:t> 곱을 곱한다</a:t>
            </a:r>
            <a:endParaRPr lang="en-US" altLang="ko-KR" sz="2000" dirty="0"/>
          </a:p>
          <a:p>
            <a:r>
              <a:rPr lang="en-US" altLang="ko-KR" sz="2000" dirty="0" smtClean="0"/>
              <a:t>4. 3</a:t>
            </a:r>
            <a:r>
              <a:rPr lang="ko-KR" altLang="en-US" sz="2000" dirty="0" smtClean="0"/>
              <a:t>단계의 각각의 곱을 모두 더한다 </a:t>
            </a:r>
            <a:r>
              <a:rPr lang="en-US" altLang="ko-KR" sz="2000" dirty="0" smtClean="0"/>
              <a:t>(SOP </a:t>
            </a:r>
            <a:r>
              <a:rPr lang="ko-KR" altLang="en-US" sz="2000" dirty="0" smtClean="0"/>
              <a:t>연산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입력 영상의 모든 </a:t>
            </a:r>
            <a:r>
              <a:rPr lang="ko-KR" altLang="en-US" sz="2000" dirty="0" err="1" smtClean="0"/>
              <a:t>화소에</a:t>
            </a:r>
            <a:r>
              <a:rPr lang="ko-KR" altLang="en-US" sz="2000" dirty="0" smtClean="0"/>
              <a:t> 대해서 </a:t>
            </a:r>
            <a:r>
              <a:rPr lang="en-US" altLang="ko-KR" sz="2000" dirty="0" smtClean="0"/>
              <a:t>2-4</a:t>
            </a:r>
            <a:r>
              <a:rPr lang="ko-KR" altLang="en-US" sz="2000" dirty="0" smtClean="0"/>
              <a:t>를 반복한다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22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앞의 </a:t>
            </a:r>
            <a:r>
              <a:rPr lang="en-US" altLang="ko-KR" sz="2000" dirty="0" smtClean="0"/>
              <a:t>convolution</a:t>
            </a:r>
            <a:r>
              <a:rPr lang="ko-KR" altLang="en-US" sz="2000" dirty="0" smtClean="0"/>
              <a:t> 연산에서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 부분을 제외한 연산을 </a:t>
            </a:r>
            <a:r>
              <a:rPr lang="en-US" altLang="ko-KR" sz="2000" dirty="0" smtClean="0"/>
              <a:t>correlation (</a:t>
            </a:r>
            <a:r>
              <a:rPr lang="ko-KR" altLang="en-US" sz="2000" dirty="0" smtClean="0"/>
              <a:t>상관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연산이라 한다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convolution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correlation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영산처리를 하는 데 기본이 되는 이웃연산이지만 사용하는 응용분야가 약간 다르다 </a:t>
            </a:r>
            <a:endParaRPr lang="en-US" altLang="ko-KR" sz="2000" dirty="0"/>
          </a:p>
          <a:p>
            <a:pPr>
              <a:buFontTx/>
              <a:buChar char="•"/>
            </a:pPr>
            <a:r>
              <a:rPr lang="ko-KR" altLang="en-US" sz="2000" dirty="0" err="1"/>
              <a:t>컨볼류션</a:t>
            </a:r>
            <a:r>
              <a:rPr lang="en-US" altLang="ko-KR" sz="2000" dirty="0"/>
              <a:t>(convolution): </a:t>
            </a:r>
            <a:r>
              <a:rPr lang="ko-KR" altLang="en-US" sz="2000" dirty="0">
                <a:solidFill>
                  <a:srgbClr val="FF0000"/>
                </a:solidFill>
              </a:rPr>
              <a:t>잡음제거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모서리 찾기</a:t>
            </a:r>
            <a:r>
              <a:rPr lang="en-US" altLang="ko-KR" sz="2000" dirty="0">
                <a:solidFill>
                  <a:srgbClr val="FF0000"/>
                </a:solidFill>
              </a:rPr>
              <a:t>,  </a:t>
            </a:r>
            <a:r>
              <a:rPr lang="ko-KR" altLang="en-US" sz="2000" dirty="0">
                <a:solidFill>
                  <a:srgbClr val="FF0000"/>
                </a:solidFill>
              </a:rPr>
              <a:t>선명하기 하기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흐리기  </a:t>
            </a:r>
            <a:r>
              <a:rPr lang="ko-KR" altLang="en-US" sz="2000" dirty="0"/>
              <a:t>등에 사용 </a:t>
            </a:r>
            <a:endParaRPr lang="en-US" altLang="ko-KR" sz="2000" dirty="0"/>
          </a:p>
          <a:p>
            <a:pPr>
              <a:buFontTx/>
              <a:buChar char="•"/>
            </a:pPr>
            <a:r>
              <a:rPr lang="ko-KR" altLang="en-US" sz="2000" dirty="0"/>
              <a:t> 상관</a:t>
            </a:r>
            <a:r>
              <a:rPr lang="en-US" altLang="ko-KR" sz="2000" dirty="0"/>
              <a:t>(correlation): </a:t>
            </a:r>
            <a:r>
              <a:rPr lang="ko-KR" altLang="en-US" sz="2000" dirty="0">
                <a:solidFill>
                  <a:srgbClr val="00B0F0"/>
                </a:solidFill>
              </a:rPr>
              <a:t>물체간의 유사성을 측정</a:t>
            </a:r>
            <a:r>
              <a:rPr lang="ko-KR" altLang="en-US" sz="2000" dirty="0"/>
              <a:t>하여</a:t>
            </a:r>
            <a:r>
              <a:rPr lang="ko-KR" altLang="en-US" sz="2000" dirty="0">
                <a:solidFill>
                  <a:srgbClr val="00B0F0"/>
                </a:solidFill>
              </a:rPr>
              <a:t> </a:t>
            </a:r>
            <a:r>
              <a:rPr lang="ko-KR" altLang="en-US" sz="2000" dirty="0"/>
              <a:t>물체를 인식할 때 사용</a:t>
            </a:r>
            <a:endParaRPr lang="en-US" altLang="ko-KR" sz="2000" dirty="0"/>
          </a:p>
          <a:p>
            <a:r>
              <a:rPr lang="ko-KR" altLang="en-US" sz="2000" dirty="0" smtClean="0"/>
              <a:t>물리적 의미 </a:t>
            </a:r>
            <a:r>
              <a:rPr lang="en-US" altLang="ko-KR" sz="2000" dirty="0"/>
              <a:t>: https://www.popit.kr/%EB%94%AE%EB%9F%AC%EB%8B%9D%EC%98%81%EC%83%81%EC%B2%98%EB%A6%AC-convolution-correlation-%EC%9D%B4%ED%95%B4%ED%95%98%EA%B8%B0/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229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앞의 평균 필터 예에서는 </a:t>
            </a:r>
            <a:r>
              <a:rPr lang="en-US" altLang="ko-KR" dirty="0" smtClean="0"/>
              <a:t>mask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도 회전시키지 않았다</a:t>
            </a:r>
            <a:endParaRPr lang="en-US" altLang="ko-KR" dirty="0" smtClean="0"/>
          </a:p>
          <a:p>
            <a:r>
              <a:rPr lang="ko-KR" altLang="en-US" dirty="0" smtClean="0"/>
              <a:t>왜 그럴까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82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상관 연산 </a:t>
            </a:r>
            <a:r>
              <a:rPr lang="en-US" altLang="ko-KR" sz="2400" dirty="0" smtClean="0">
                <a:solidFill>
                  <a:srgbClr val="FF0000"/>
                </a:solidFill>
              </a:rPr>
              <a:t>(correlation) </a:t>
            </a:r>
            <a:r>
              <a:rPr lang="ko-KR" altLang="en-US" sz="2400" dirty="0" smtClean="0">
                <a:solidFill>
                  <a:srgbClr val="FF0000"/>
                </a:solidFill>
              </a:rPr>
              <a:t>연산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컨벌루션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(convolution) </a:t>
            </a:r>
            <a:r>
              <a:rPr lang="ko-KR" altLang="en-US" sz="2400" dirty="0" smtClean="0">
                <a:solidFill>
                  <a:srgbClr val="FF0000"/>
                </a:solidFill>
              </a:rPr>
              <a:t>연산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상관 연산과 </a:t>
            </a:r>
            <a:r>
              <a:rPr lang="ko-KR" altLang="en-US" sz="2400" dirty="0" err="1" smtClean="0"/>
              <a:t>컨벌루션</a:t>
            </a:r>
            <a:r>
              <a:rPr lang="ko-KR" altLang="en-US" sz="2400" dirty="0" smtClean="0"/>
              <a:t> 연산은 마스크를 </a:t>
            </a:r>
            <a:r>
              <a:rPr lang="en-US" altLang="ko-KR" sz="2400" dirty="0" smtClean="0"/>
              <a:t>180</a:t>
            </a:r>
            <a:r>
              <a:rPr lang="ko-KR" altLang="en-US" sz="2400" dirty="0" smtClean="0"/>
              <a:t>도 회전하는지 하지 않는지 차이만 있다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600" y="3699182"/>
                <a:ext cx="4683077" cy="96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99182"/>
                <a:ext cx="4683077" cy="964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6"/>
          <p:cNvGrpSpPr>
            <a:grpSpLocks/>
          </p:cNvGrpSpPr>
          <p:nvPr/>
        </p:nvGrpSpPr>
        <p:grpSpPr bwMode="auto">
          <a:xfrm>
            <a:off x="6689725" y="1676400"/>
            <a:ext cx="2244725" cy="576262"/>
            <a:chOff x="1714480" y="4500570"/>
            <a:chExt cx="2245497" cy="576263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714480" y="4500570"/>
            <a:ext cx="1252538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3" name="수식" r:id="rId4" imgW="457002" imgH="203112" progId="Equation.3">
                    <p:embed/>
                  </p:oleObj>
                </mc:Choice>
                <mc:Fallback>
                  <p:oleObj name="수식" r:id="rId4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500570"/>
                          <a:ext cx="1252538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0310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마스크</a:t>
              </a:r>
            </a:p>
          </p:txBody>
        </p:sp>
      </p:grpSp>
      <p:grpSp>
        <p:nvGrpSpPr>
          <p:cNvPr id="11" name="그룹 7"/>
          <p:cNvGrpSpPr>
            <a:grpSpLocks/>
          </p:cNvGrpSpPr>
          <p:nvPr/>
        </p:nvGrpSpPr>
        <p:grpSpPr bwMode="auto">
          <a:xfrm>
            <a:off x="6618288" y="2247900"/>
            <a:ext cx="2487612" cy="576262"/>
            <a:chOff x="1681162" y="4500558"/>
            <a:chExt cx="2487206" cy="576262"/>
          </a:xfrm>
        </p:grpSpPr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1681162" y="4500558"/>
            <a:ext cx="1320800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" name="수식" r:id="rId6" imgW="482391" imgH="203112" progId="Equation.3">
                    <p:embed/>
                  </p:oleObj>
                </mc:Choice>
                <mc:Fallback>
                  <p:oleObj name="수식" r:id="rId6" imgW="48239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162" y="4500558"/>
                          <a:ext cx="1320800" cy="576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239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입력영상</a:t>
              </a:r>
            </a:p>
          </p:txBody>
        </p:sp>
      </p:grpSp>
      <p:grpSp>
        <p:nvGrpSpPr>
          <p:cNvPr id="14" name="그룹 10"/>
          <p:cNvGrpSpPr>
            <a:grpSpLocks/>
          </p:cNvGrpSpPr>
          <p:nvPr/>
        </p:nvGrpSpPr>
        <p:grpSpPr bwMode="auto">
          <a:xfrm>
            <a:off x="6634163" y="2819400"/>
            <a:ext cx="2470150" cy="576262"/>
            <a:chOff x="1698645" y="4500541"/>
            <a:chExt cx="2469723" cy="576263"/>
          </a:xfrm>
        </p:grpSpPr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1698645" y="4500541"/>
            <a:ext cx="128587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수식" r:id="rId8" imgW="469696" imgH="203112" progId="Equation.3">
                    <p:embed/>
                  </p:oleObj>
                </mc:Choice>
                <mc:Fallback>
                  <p:oleObj name="수식" r:id="rId8" imgW="46969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645" y="4500541"/>
                          <a:ext cx="1285875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239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출력영상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1599" y="2093431"/>
                <a:ext cx="4683077" cy="96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093431"/>
                <a:ext cx="4683077" cy="96404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6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평균 필터용 </a:t>
            </a:r>
            <a:r>
              <a:rPr lang="en-US" altLang="ko-KR" sz="2000" dirty="0" smtClean="0"/>
              <a:t>mask</a:t>
            </a:r>
            <a:r>
              <a:rPr lang="ko-KR" altLang="en-US" sz="2000" dirty="0" smtClean="0"/>
              <a:t>의 경우 에는 </a:t>
            </a:r>
            <a:r>
              <a:rPr lang="en-US" altLang="ko-KR" sz="2000" dirty="0" smtClean="0"/>
              <a:t>mask</a:t>
            </a:r>
            <a:r>
              <a:rPr lang="ko-KR" altLang="en-US" sz="2000" dirty="0" smtClean="0"/>
              <a:t>의 중심을 기준으로 대칭이다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700"/>
              </p:ext>
            </p:extLst>
          </p:nvPr>
        </p:nvGraphicFramePr>
        <p:xfrm>
          <a:off x="685800" y="22098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44568" y="3354675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mask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58884"/>
              </p:ext>
            </p:extLst>
          </p:nvPr>
        </p:nvGraphicFramePr>
        <p:xfrm>
          <a:off x="3505200" y="425338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77096" y="542497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영상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63326"/>
              </p:ext>
            </p:extLst>
          </p:nvPr>
        </p:nvGraphicFramePr>
        <p:xfrm>
          <a:off x="685800" y="4277329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44568" y="542220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mask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11382"/>
              </p:ext>
            </p:extLst>
          </p:nvPr>
        </p:nvGraphicFramePr>
        <p:xfrm>
          <a:off x="6661150" y="4239818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아래쪽 화살표 13"/>
          <p:cNvSpPr/>
          <p:nvPr/>
        </p:nvSpPr>
        <p:spPr bwMode="auto">
          <a:xfrm>
            <a:off x="1524000" y="381000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061" y="36929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180</a:t>
            </a:r>
            <a:r>
              <a:rPr lang="ko-KR" altLang="en-US" dirty="0" smtClean="0">
                <a:solidFill>
                  <a:srgbClr val="FF0000"/>
                </a:solidFill>
              </a:rPr>
              <a:t>도 회전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 rot="16200000">
            <a:off x="5905500" y="464962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25613"/>
              </p:ext>
            </p:extLst>
          </p:nvPr>
        </p:nvGraphicFramePr>
        <p:xfrm>
          <a:off x="3485642" y="22098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7538" y="33813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영상</a:t>
            </a:r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 bwMode="auto">
          <a:xfrm rot="16200000">
            <a:off x="5829300" y="2552701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44107"/>
              </p:ext>
            </p:extLst>
          </p:nvPr>
        </p:nvGraphicFramePr>
        <p:xfrm>
          <a:off x="6648450" y="217932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88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Q) </a:t>
            </a:r>
            <a:r>
              <a:rPr lang="ko-KR" altLang="en-US" sz="2800" dirty="0" smtClean="0"/>
              <a:t>많은 필터들은 평균 필터와 같이 </a:t>
            </a:r>
            <a:r>
              <a:rPr lang="en-US" altLang="ko-KR" sz="2800" dirty="0" smtClean="0"/>
              <a:t>mask</a:t>
            </a:r>
            <a:r>
              <a:rPr lang="ko-KR" altLang="en-US" sz="2800" dirty="0" smtClean="0"/>
              <a:t>의 중심을 기준으로 대칭이다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왜 그럴까</a:t>
            </a:r>
            <a:r>
              <a:rPr lang="en-US" altLang="ko-KR" sz="2800" dirty="0" smtClean="0"/>
              <a:t>?</a:t>
            </a:r>
          </a:p>
          <a:p>
            <a:endParaRPr lang="en-US" altLang="ko-KR" sz="280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Q) </a:t>
            </a:r>
            <a:r>
              <a:rPr lang="ko-KR" altLang="en-US" sz="2800" dirty="0" smtClean="0"/>
              <a:t>왜 </a:t>
            </a:r>
            <a:r>
              <a:rPr lang="en-US" altLang="ko-KR" sz="2800" dirty="0" smtClean="0"/>
              <a:t>mask</a:t>
            </a:r>
            <a:r>
              <a:rPr lang="ko-KR" altLang="en-US" sz="2800" dirty="0" smtClean="0"/>
              <a:t>의 크기는 대개 </a:t>
            </a:r>
            <a:r>
              <a:rPr lang="en-US" altLang="ko-KR" sz="2800" dirty="0" smtClean="0"/>
              <a:t>3x3, 5x5, 7x7</a:t>
            </a:r>
            <a:r>
              <a:rPr lang="ko-KR" altLang="en-US" sz="2800" dirty="0" smtClean="0"/>
              <a:t>과 같이 홀수를 사용할까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22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Grayscale </a:t>
                </a:r>
                <a:r>
                  <a:rPr lang="ko-KR" altLang="en-US" sz="2000" dirty="0" smtClean="0"/>
                  <a:t>영상의 </a:t>
                </a:r>
                <a:r>
                  <a:rPr lang="en-US" altLang="ko-KR" sz="2000" dirty="0" smtClean="0"/>
                  <a:t>histogram</a:t>
                </a:r>
                <a:r>
                  <a:rPr lang="ko-KR" altLang="en-US" sz="2000" dirty="0" smtClean="0"/>
                  <a:t>에서의 누적확률분포 </a:t>
                </a:r>
                <a:r>
                  <a:rPr lang="en-US" altLang="ko-KR" sz="2000" dirty="0" smtClean="0"/>
                  <a:t>(Cumulative Distribution function: CDF)</a:t>
                </a:r>
              </a:p>
              <a:p>
                <a:r>
                  <a:rPr lang="ko-KR" altLang="en-US" sz="2000" dirty="0" smtClean="0"/>
                  <a:t>영상의 </a:t>
                </a:r>
                <a:r>
                  <a:rPr lang="ko-KR" altLang="en-US" sz="2000" dirty="0" err="1" smtClean="0"/>
                  <a:t>명암값이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0, 1, 2, …,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sz="2000" dirty="0" smtClean="0"/>
                  <a:t>-1 </a:t>
                </a:r>
                <a:r>
                  <a:rPr lang="ko-KR" altLang="en-US" sz="2000" dirty="0" smtClean="0"/>
                  <a:t>까지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ko-KR" altLang="en-US" sz="2000" dirty="0" smtClean="0"/>
                  <a:t>개의 다른 </a:t>
                </a:r>
                <a:r>
                  <a:rPr lang="ko-KR" altLang="en-US" sz="2000" dirty="0" err="1" smtClean="0"/>
                  <a:t>명암값을</a:t>
                </a:r>
                <a:r>
                  <a:rPr lang="ko-KR" altLang="en-US" sz="2000" dirty="0" smtClean="0"/>
                  <a:t> 갖는다</a:t>
                </a:r>
                <a:endParaRPr lang="en-US" altLang="ko-KR" sz="2000" dirty="0" smtClean="0"/>
              </a:p>
              <a:p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: 8-bit grayscale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2000" b="1" i="1" dirty="0" smtClean="0">
                        <a:latin typeface="Cambria Math"/>
                      </a:rPr>
                      <m:t>=</m:t>
                    </m:r>
                    <m:r>
                      <a:rPr lang="en-US" altLang="ko-KR" sz="2000" b="1" i="1" dirty="0" smtClean="0">
                        <a:latin typeface="Cambria Math"/>
                      </a:rPr>
                      <m:t>𝟐𝟓𝟔</m:t>
                    </m:r>
                  </m:oMath>
                </a14:m>
                <a:endParaRPr lang="en-US" altLang="ko-KR" sz="2000" dirty="0" smtClean="0"/>
              </a:p>
              <a:p>
                <a:r>
                  <a:rPr lang="ko-KR" altLang="en-US" sz="2000" dirty="0" smtClean="0"/>
                  <a:t>영상 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번째 명암값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의 빈도수를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라고 가정하자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또한 영상 전체 </a:t>
                </a:r>
                <a:r>
                  <a:rPr lang="ko-KR" altLang="en-US" sz="2000" dirty="0" err="1" smtClean="0"/>
                  <a:t>화소</a:t>
                </a:r>
                <a:r>
                  <a:rPr lang="ko-KR" altLang="en-US" sz="2000" dirty="0" smtClean="0"/>
                  <a:t> 수가 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이라고 가정하자</a:t>
                </a:r>
                <a:endParaRPr lang="en-US" altLang="ko-KR" sz="2000" dirty="0" smtClean="0"/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와 같거나 작은 </a:t>
                </a:r>
                <a:r>
                  <a:rPr lang="ko-KR" altLang="en-US" sz="2000" dirty="0" err="1" smtClean="0">
                    <a:solidFill>
                      <a:srgbClr val="FF0000"/>
                    </a:solidFill>
                  </a:rPr>
                  <a:t>명암값이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 발생할 확률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즉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CDF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000" dirty="0" smtClean="0"/>
                  <a:t>은</a:t>
                </a:r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 smtClean="0"/>
              </a:p>
              <a:p>
                <a:r>
                  <a:rPr lang="ko-KR" altLang="en-US" sz="2000" dirty="0" smtClean="0"/>
                  <a:t>또한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어떤 영상에서 </a:t>
                </a:r>
                <a:r>
                  <a:rPr lang="ko-KR" altLang="en-US" sz="2000" dirty="0" err="1" smtClean="0"/>
                  <a:t>명암값이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과 같거나 작은 </a:t>
                </a:r>
                <a:r>
                  <a:rPr lang="ko-KR" altLang="en-US" sz="2000" dirty="0" err="1" smtClean="0"/>
                  <a:t>명암값이</a:t>
                </a:r>
                <a:r>
                  <a:rPr lang="ko-KR" altLang="en-US" sz="2000" dirty="0" smtClean="0"/>
                  <a:t> 발생할 확률은 항상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이다 </a:t>
                </a:r>
                <a:endParaRPr lang="en-US" altLang="ko-KR" sz="2000" dirty="0" smtClean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1028" r="-512" b="-5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Convolution (</a:t>
            </a:r>
            <a:r>
              <a:rPr lang="ko-KR" altLang="en-US" sz="2400" dirty="0" err="1">
                <a:solidFill>
                  <a:srgbClr val="FF0000"/>
                </a:solidFill>
              </a:rPr>
              <a:t>컨벌루션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과 </a:t>
            </a:r>
            <a:r>
              <a:rPr lang="en-US" altLang="ko-KR" sz="2400" dirty="0">
                <a:solidFill>
                  <a:srgbClr val="FF0000"/>
                </a:solidFill>
              </a:rPr>
              <a:t>correlation (</a:t>
            </a:r>
            <a:r>
              <a:rPr lang="ko-KR" altLang="en-US" sz="2400" dirty="0">
                <a:solidFill>
                  <a:srgbClr val="FF0000"/>
                </a:solidFill>
              </a:rPr>
              <a:t>상관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/>
              <a:t>은 영상처리를 하는데 기본이 되는 이웃 연산이다</a:t>
            </a:r>
            <a:endParaRPr lang="en-US" altLang="ko-KR" sz="2400" dirty="0"/>
          </a:p>
          <a:p>
            <a:r>
              <a:rPr lang="ko-KR" altLang="en-US" sz="2400" dirty="0"/>
              <a:t>일반적으로 필터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커널</a:t>
            </a:r>
            <a:r>
              <a:rPr lang="en-US" altLang="ko-KR" sz="2400" dirty="0"/>
              <a:t>)</a:t>
            </a:r>
            <a:r>
              <a:rPr lang="ko-KR" altLang="en-US" sz="2400" dirty="0"/>
              <a:t>를 통과하는데 많이 사용되는 </a:t>
            </a:r>
            <a:r>
              <a:rPr lang="ko-KR" altLang="en-US" sz="2400" dirty="0" err="1"/>
              <a:t>필터링</a:t>
            </a:r>
            <a:r>
              <a:rPr lang="ko-KR" altLang="en-US" sz="2400" dirty="0"/>
              <a:t> 연산은  </a:t>
            </a:r>
            <a:r>
              <a:rPr lang="ko-KR" altLang="en-US" sz="2400" dirty="0" err="1">
                <a:solidFill>
                  <a:srgbClr val="FF0000"/>
                </a:solidFill>
              </a:rPr>
              <a:t>컨벌루션</a:t>
            </a:r>
            <a:r>
              <a:rPr lang="ko-KR" altLang="en-US" sz="2400" dirty="0">
                <a:solidFill>
                  <a:srgbClr val="FF0000"/>
                </a:solidFill>
              </a:rPr>
              <a:t> 연산</a:t>
            </a:r>
            <a:r>
              <a:rPr lang="ko-KR" altLang="en-US" sz="2400" dirty="0"/>
              <a:t>이다 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431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경계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277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공간 </a:t>
            </a:r>
            <a:r>
              <a:rPr lang="ko-KR" altLang="en-US" sz="2800" dirty="0" err="1" smtClean="0"/>
              <a:t>필터링시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Mask</a:t>
            </a:r>
            <a:r>
              <a:rPr lang="ko-KR" altLang="en-US" sz="2800" dirty="0" smtClean="0"/>
              <a:t>를 영상에 씌울 때 </a:t>
            </a:r>
            <a:r>
              <a:rPr lang="en-US" altLang="ko-KR" sz="2800" dirty="0" smtClean="0"/>
              <a:t>Mask</a:t>
            </a:r>
            <a:r>
              <a:rPr lang="ko-KR" altLang="en-US" sz="2800" dirty="0" smtClean="0"/>
              <a:t>의 일부분이 영상의 바깥 부분에 있을 경우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어떻게 처리해야 할까</a:t>
            </a:r>
            <a:r>
              <a:rPr lang="en-US" altLang="ko-KR" sz="2800" dirty="0" smtClean="0"/>
              <a:t>?</a:t>
            </a:r>
          </a:p>
          <a:p>
            <a:r>
              <a:rPr lang="ko-KR" altLang="en-US" sz="2800" dirty="0" smtClean="0"/>
              <a:t>이를 영상의 </a:t>
            </a:r>
            <a:r>
              <a:rPr lang="ko-KR" altLang="en-US" sz="2800" dirty="0" smtClean="0">
                <a:solidFill>
                  <a:srgbClr val="FF0000"/>
                </a:solidFill>
              </a:rPr>
              <a:t>경계 처리 </a:t>
            </a:r>
            <a:r>
              <a:rPr lang="en-US" altLang="ko-KR" sz="2800" dirty="0" smtClean="0">
                <a:solidFill>
                  <a:srgbClr val="FF0000"/>
                </a:solidFill>
              </a:rPr>
              <a:t>(border handling)</a:t>
            </a:r>
            <a:r>
              <a:rPr lang="ko-KR" altLang="en-US" sz="2800" dirty="0" smtClean="0"/>
              <a:t>라 한다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2667000" cy="230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09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무시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mask</a:t>
            </a:r>
            <a:r>
              <a:rPr lang="ko-KR" altLang="en-US" sz="2400" dirty="0"/>
              <a:t>가 </a:t>
            </a:r>
            <a:r>
              <a:rPr lang="en-US" altLang="ko-KR" sz="2400" dirty="0"/>
              <a:t>image</a:t>
            </a:r>
            <a:r>
              <a:rPr lang="ko-KR" altLang="en-US" sz="2400" dirty="0"/>
              <a:t>에 완전히 포개지는 </a:t>
            </a:r>
            <a:r>
              <a:rPr lang="ko-KR" altLang="en-US" sz="2400" dirty="0" err="1"/>
              <a:t>화소들에</a:t>
            </a:r>
            <a:r>
              <a:rPr lang="ko-KR" altLang="en-US" sz="2400" dirty="0"/>
              <a:t> 대해서만 </a:t>
            </a:r>
            <a:r>
              <a:rPr lang="en-US" altLang="ko-KR" sz="2400" dirty="0"/>
              <a:t>mask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적용한다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출력 영상의 크기가 입력 영상 보다 줄어든다 </a:t>
            </a:r>
            <a:endParaRPr lang="en-US" altLang="ko-KR" sz="2400" dirty="0"/>
          </a:p>
          <a:p>
            <a:r>
              <a:rPr lang="ko-KR" altLang="en-US" sz="2400" dirty="0"/>
              <a:t>문제점</a:t>
            </a:r>
            <a:r>
              <a:rPr lang="en-US" altLang="ko-KR" sz="2400" dirty="0"/>
              <a:t>: mask</a:t>
            </a:r>
            <a:r>
              <a:rPr lang="ko-KR" altLang="en-US" sz="2400" dirty="0"/>
              <a:t>의 크기가 매우 큰 경우에 상당한 양의 정보를 잃</a:t>
            </a:r>
            <a:r>
              <a:rPr lang="ko-KR" altLang="en-US" sz="2400" dirty="0" smtClean="0"/>
              <a:t>을 </a:t>
            </a:r>
            <a:r>
              <a:rPr lang="ko-KR" altLang="en-US" sz="2400" dirty="0"/>
              <a:t>수 </a:t>
            </a:r>
            <a:r>
              <a:rPr lang="ko-KR" altLang="en-US" sz="2400" dirty="0" smtClean="0"/>
              <a:t>있다</a:t>
            </a:r>
            <a:endParaRPr lang="en-US" altLang="ko-KR" sz="2400" dirty="0" smtClean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15690"/>
              </p:ext>
            </p:extLst>
          </p:nvPr>
        </p:nvGraphicFramePr>
        <p:xfrm>
          <a:off x="3505199" y="3923212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7095" y="509480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영상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27037"/>
              </p:ext>
            </p:extLst>
          </p:nvPr>
        </p:nvGraphicFramePr>
        <p:xfrm>
          <a:off x="685799" y="3947161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44567" y="509203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22519"/>
              </p:ext>
            </p:extLst>
          </p:nvPr>
        </p:nvGraphicFramePr>
        <p:xfrm>
          <a:off x="6661149" y="390965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5905499" y="4319452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1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영으로 채움 </a:t>
            </a:r>
            <a:r>
              <a:rPr lang="en-US" altLang="ko-KR" sz="2400" dirty="0"/>
              <a:t>(zero padding): </a:t>
            </a:r>
            <a:r>
              <a:rPr lang="ko-KR" altLang="en-US" sz="2400" dirty="0"/>
              <a:t>원 영상의 크기와 출력 영상의 크기가 같게 하도록 영상의 외부에 있는 영역에서 필요한 모든 값들이 </a:t>
            </a:r>
            <a:r>
              <a:rPr lang="en-US" altLang="ko-KR" sz="2400" dirty="0"/>
              <a:t>0</a:t>
            </a:r>
            <a:r>
              <a:rPr lang="ko-KR" altLang="en-US" sz="2400" dirty="0"/>
              <a:t>이라고 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문제점</a:t>
            </a:r>
            <a:r>
              <a:rPr lang="en-US" altLang="ko-KR" sz="2400" dirty="0"/>
              <a:t>: </a:t>
            </a:r>
            <a:r>
              <a:rPr lang="ko-KR" altLang="en-US" sz="2400" dirty="0"/>
              <a:t>영상의 </a:t>
            </a:r>
            <a:r>
              <a:rPr lang="ko-KR" altLang="en-US" sz="2400" dirty="0" err="1"/>
              <a:t>끝쪽</a:t>
            </a:r>
            <a:r>
              <a:rPr lang="ko-KR" altLang="en-US" sz="2400" dirty="0"/>
              <a:t> 부분에 원하지 않는 결과가 나타날 수 있다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2590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158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원 영상이 </a:t>
            </a:r>
            <a:r>
              <a:rPr lang="en-US" altLang="ko-KR" sz="2400" dirty="0" smtClean="0"/>
              <a:t>3x3</a:t>
            </a:r>
            <a:r>
              <a:rPr lang="ko-KR" altLang="en-US" sz="2400" dirty="0" smtClean="0"/>
              <a:t>이고 </a:t>
            </a:r>
            <a:r>
              <a:rPr lang="en-US" altLang="ko-KR" sz="2400" dirty="0" smtClean="0"/>
              <a:t>mask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3x3</a:t>
            </a:r>
            <a:r>
              <a:rPr lang="ko-KR" altLang="en-US" sz="2400" dirty="0" err="1" smtClean="0"/>
              <a:t>일때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zero padding</a:t>
            </a:r>
            <a:r>
              <a:rPr lang="ko-KR" altLang="en-US" sz="2400" dirty="0" smtClean="0"/>
              <a:t>을 이용한 공간 </a:t>
            </a:r>
            <a:r>
              <a:rPr lang="ko-KR" altLang="en-US" sz="2400" dirty="0" err="1" smtClean="0"/>
              <a:t>필터링</a:t>
            </a:r>
            <a:r>
              <a:rPr lang="ko-KR" altLang="en-US" sz="2400" dirty="0" smtClean="0"/>
              <a:t> 예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6459"/>
              </p:ext>
            </p:extLst>
          </p:nvPr>
        </p:nvGraphicFramePr>
        <p:xfrm>
          <a:off x="3657600" y="2451962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29496" y="362355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영상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19283"/>
              </p:ext>
            </p:extLst>
          </p:nvPr>
        </p:nvGraphicFramePr>
        <p:xfrm>
          <a:off x="838200" y="2475911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6968" y="362078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03989"/>
              </p:ext>
            </p:extLst>
          </p:nvPr>
        </p:nvGraphicFramePr>
        <p:xfrm>
          <a:off x="6813550" y="24384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12/9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16/9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33/9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24/9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39/9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28/9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6057900" y="2848202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75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복제 </a:t>
            </a:r>
            <a:r>
              <a:rPr lang="en-US" altLang="ko-KR" sz="2400" dirty="0"/>
              <a:t>(replication): replace each off-image pixel with the </a:t>
            </a:r>
            <a:r>
              <a:rPr lang="en-US" altLang="ko-KR" sz="2400" dirty="0" smtClean="0"/>
              <a:t>value </a:t>
            </a:r>
            <a:r>
              <a:rPr lang="en-US" altLang="ko-KR" sz="2400" dirty="0"/>
              <a:t>from the nearest pixel that is in the image 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5105400" cy="341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21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반사 </a:t>
            </a:r>
            <a:r>
              <a:rPr lang="en-US" altLang="ko-KR" dirty="0"/>
              <a:t>(reflection): reflect pixel values at the border (as if there was a little mirror there)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30" y="3124200"/>
            <a:ext cx="452966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에서의 공간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960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에는 공간 </a:t>
            </a:r>
            <a:r>
              <a:rPr lang="ko-KR" altLang="en-US" sz="2400" dirty="0" err="1" smtClean="0"/>
              <a:t>필터링을</a:t>
            </a:r>
            <a:r>
              <a:rPr lang="ko-KR" altLang="en-US" sz="2400" dirty="0" smtClean="0"/>
              <a:t> 수행하는데 사용할 수 있는 함수로 </a:t>
            </a:r>
            <a:r>
              <a:rPr lang="en-US" altLang="ko-KR" sz="2400" dirty="0" smtClean="0"/>
              <a:t>‘filter2’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‘conv2’</a:t>
            </a:r>
            <a:r>
              <a:rPr lang="ko-KR" altLang="en-US" sz="2400" dirty="0" smtClean="0"/>
              <a:t>가 있다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‘filter2</a:t>
            </a:r>
            <a:r>
              <a:rPr lang="en-US" altLang="ko-KR" sz="2400" dirty="0">
                <a:solidFill>
                  <a:srgbClr val="FF0000"/>
                </a:solidFill>
              </a:rPr>
              <a:t>’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상관 </a:t>
            </a:r>
            <a:r>
              <a:rPr lang="en-US" altLang="ko-KR" sz="2400" dirty="0"/>
              <a:t>(correlation)</a:t>
            </a:r>
            <a:r>
              <a:rPr lang="ko-KR" altLang="en-US" sz="2400" dirty="0"/>
              <a:t>연산을 수행하는 </a:t>
            </a:r>
            <a:r>
              <a:rPr lang="ko-KR" altLang="en-US" sz="2400" dirty="0" smtClean="0"/>
              <a:t>함수이고  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‘conv2’ </a:t>
            </a:r>
            <a:r>
              <a:rPr lang="ko-KR" altLang="en-US" sz="2400" dirty="0" smtClean="0"/>
              <a:t>함수는 </a:t>
            </a:r>
            <a:r>
              <a:rPr lang="en-US" altLang="ko-KR" sz="2400" dirty="0" smtClean="0"/>
              <a:t>convolution</a:t>
            </a:r>
            <a:r>
              <a:rPr lang="ko-KR" altLang="en-US" sz="2400" dirty="0"/>
              <a:t>을 수행하는 </a:t>
            </a:r>
            <a:r>
              <a:rPr lang="ko-KR" altLang="en-US" sz="2400" dirty="0" smtClean="0"/>
              <a:t>함수이다</a:t>
            </a:r>
            <a:endParaRPr lang="en-US" altLang="ko-KR" sz="2400" dirty="0" smtClean="0"/>
          </a:p>
          <a:p>
            <a:r>
              <a:rPr lang="en-US" altLang="ko-KR" sz="2400" dirty="0"/>
              <a:t>https://www.mathworks.com/help/matlab/ref/conv2.html#bvgtfv6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mask </a:t>
            </a:r>
            <a:r>
              <a:rPr lang="ko-KR" altLang="en-US" sz="2400" dirty="0" smtClean="0"/>
              <a:t>중심으로 대칭인 </a:t>
            </a:r>
            <a:r>
              <a:rPr lang="en-US" altLang="ko-KR" sz="2400" dirty="0" smtClean="0"/>
              <a:t>mask</a:t>
            </a:r>
            <a:r>
              <a:rPr lang="ko-KR" altLang="en-US" sz="2400" dirty="0" smtClean="0"/>
              <a:t>에 대해서는 둘 중 어떤 함수를 써도 동일한 결과가 나온다 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이런 경우 </a:t>
            </a:r>
            <a:r>
              <a:rPr lang="en-US" altLang="ko-KR" sz="2400" dirty="0" smtClean="0"/>
              <a:t>‘filter2’</a:t>
            </a:r>
            <a:r>
              <a:rPr lang="ko-KR" altLang="en-US" sz="2400" dirty="0" smtClean="0"/>
              <a:t>가 더 선호 되는가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1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: 0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사이의 </a:t>
            </a:r>
            <a:r>
              <a:rPr lang="ko-KR" altLang="en-US" sz="2000" dirty="0" err="1" smtClean="0"/>
              <a:t>명암값을</a:t>
            </a:r>
            <a:r>
              <a:rPr lang="ko-KR" altLang="en-US" sz="2000" dirty="0" smtClean="0"/>
              <a:t> 갖는 </a:t>
            </a:r>
            <a:r>
              <a:rPr lang="en-US" altLang="ko-KR" sz="2000" dirty="0" smtClean="0"/>
              <a:t>4-bit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grayscale </a:t>
            </a:r>
            <a:r>
              <a:rPr lang="ko-KR" altLang="en-US" sz="2000" dirty="0" smtClean="0"/>
              <a:t>영상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00423"/>
              </p:ext>
            </p:extLst>
          </p:nvPr>
        </p:nvGraphicFramePr>
        <p:xfrm>
          <a:off x="3124200" y="2057400"/>
          <a:ext cx="2179320" cy="1891885"/>
        </p:xfrm>
        <a:graphic>
          <a:graphicData uri="http://schemas.openxmlformats.org/drawingml/2006/table">
            <a:tbl>
              <a:tblPr/>
              <a:tblGrid>
                <a:gridCol w="435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14800"/>
            <a:ext cx="805336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7170"/>
              </p:ext>
            </p:extLst>
          </p:nvPr>
        </p:nvGraphicFramePr>
        <p:xfrm>
          <a:off x="3432140" y="16002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4036" y="27717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영상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20181"/>
              </p:ext>
            </p:extLst>
          </p:nvPr>
        </p:nvGraphicFramePr>
        <p:xfrm>
          <a:off x="612740" y="1624149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1508" y="276902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42128"/>
              </p:ext>
            </p:extLst>
          </p:nvPr>
        </p:nvGraphicFramePr>
        <p:xfrm>
          <a:off x="6588090" y="1586638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5832440" y="199644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18001"/>
              </p:ext>
            </p:extLst>
          </p:nvPr>
        </p:nvGraphicFramePr>
        <p:xfrm>
          <a:off x="1368355" y="4267200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mask=ones(3,3)/9;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=[1 2 3;4 5 6;7 8 9];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conv2(mask,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'valid')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filter2(mask,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'valid')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3429000"/>
            <a:ext cx="848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‘valid’: </a:t>
            </a:r>
            <a:r>
              <a:rPr lang="ko-KR" altLang="en-US" dirty="0" smtClean="0">
                <a:solidFill>
                  <a:srgbClr val="FF0000"/>
                </a:solidFill>
              </a:rPr>
              <a:t>경계 처리시 완전히 </a:t>
            </a:r>
            <a:r>
              <a:rPr lang="en-US" altLang="ko-KR" dirty="0" smtClean="0">
                <a:solidFill>
                  <a:srgbClr val="FF0000"/>
                </a:solidFill>
              </a:rPr>
              <a:t>mask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image</a:t>
            </a:r>
            <a:r>
              <a:rPr lang="ko-KR" altLang="en-US" dirty="0" smtClean="0">
                <a:solidFill>
                  <a:srgbClr val="FF0000"/>
                </a:solidFill>
              </a:rPr>
              <a:t>가 완전히 포개지는 경우만 연</a:t>
            </a:r>
            <a:r>
              <a:rPr lang="ko-KR" altLang="en-US" dirty="0">
                <a:solidFill>
                  <a:srgbClr val="FF0000"/>
                </a:solidFill>
              </a:rPr>
              <a:t>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904" y="4239290"/>
            <a:ext cx="912471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351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04784"/>
              </p:ext>
            </p:extLst>
          </p:nvPr>
        </p:nvGraphicFramePr>
        <p:xfrm>
          <a:off x="3432140" y="16002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4036" y="27717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영상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83614"/>
              </p:ext>
            </p:extLst>
          </p:nvPr>
        </p:nvGraphicFramePr>
        <p:xfrm>
          <a:off x="612740" y="1624149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1508" y="276902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74154"/>
              </p:ext>
            </p:extLst>
          </p:nvPr>
        </p:nvGraphicFramePr>
        <p:xfrm>
          <a:off x="6588090" y="1586638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12/9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16/9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33/9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24/9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39/9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28/9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5832440" y="199644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92723"/>
              </p:ext>
            </p:extLst>
          </p:nvPr>
        </p:nvGraphicFramePr>
        <p:xfrm>
          <a:off x="1368356" y="4267200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mask=ones(3,3)/9;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=[1 2 3;4 5 6;7 8 9];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conv2(mask,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‘same')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filter2(mask,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‘same')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3429000"/>
            <a:ext cx="567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same’: zero padding, </a:t>
            </a:r>
            <a:r>
              <a:rPr lang="ko-KR" altLang="en-US" dirty="0" smtClean="0">
                <a:solidFill>
                  <a:srgbClr val="FF0000"/>
                </a:solidFill>
              </a:rPr>
              <a:t>원 영상과 같은 크기 유지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2590800" cy="100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65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57892"/>
              </p:ext>
            </p:extLst>
          </p:nvPr>
        </p:nvGraphicFramePr>
        <p:xfrm>
          <a:off x="3432140" y="16002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4036" y="27717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영상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42114"/>
              </p:ext>
            </p:extLst>
          </p:nvPr>
        </p:nvGraphicFramePr>
        <p:xfrm>
          <a:off x="612740" y="1624149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1508" y="276902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25692"/>
              </p:ext>
            </p:extLst>
          </p:nvPr>
        </p:nvGraphicFramePr>
        <p:xfrm>
          <a:off x="6588090" y="1447800"/>
          <a:ext cx="232731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39/9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5832440" y="199644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34747"/>
              </p:ext>
            </p:extLst>
          </p:nvPr>
        </p:nvGraphicFramePr>
        <p:xfrm>
          <a:off x="755875" y="4267200"/>
          <a:ext cx="30541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mask=ones(3,3)/9;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=[1 2 3;4 5 6;7 8 9];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conv2(mask,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‘full')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filter2(mask,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‘full’)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3429000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full’: zero padding, </a:t>
            </a:r>
            <a:r>
              <a:rPr lang="ko-KR" altLang="en-US" dirty="0" smtClean="0">
                <a:solidFill>
                  <a:srgbClr val="FF0000"/>
                </a:solidFill>
              </a:rPr>
              <a:t>출력은 원 영상보다 더 큰 크기</a:t>
            </a:r>
            <a:r>
              <a:rPr lang="en-US" altLang="ko-KR" dirty="0" smtClean="0">
                <a:solidFill>
                  <a:srgbClr val="FF0000"/>
                </a:solidFill>
              </a:rPr>
              <a:t>. Mask</a:t>
            </a:r>
            <a:r>
              <a:rPr lang="ko-KR" altLang="en-US" dirty="0" smtClean="0">
                <a:solidFill>
                  <a:srgbClr val="FF0000"/>
                </a:solidFill>
              </a:rPr>
              <a:t>와 원 영상이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서로 겹치는 부분이 있으면 영상과 영상 주위의 모든 곳에 필터 적용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32712"/>
            <a:ext cx="3452543" cy="124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042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사용할 필터는 직접 만들 수도 있지만 </a:t>
            </a:r>
            <a:r>
              <a:rPr lang="en-US" altLang="ko-KR" sz="2400" dirty="0" err="1" smtClean="0"/>
              <a:t>fspecial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함수를 사용하여 만들 수 있다</a:t>
            </a:r>
            <a:endParaRPr lang="en-US" altLang="ko-KR" sz="2400" dirty="0" smtClean="0"/>
          </a:p>
          <a:p>
            <a:r>
              <a:rPr lang="en-US" altLang="ko-KR" sz="2400" dirty="0" err="1" smtClean="0"/>
              <a:t>fspecial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함수는 다양한 종류의 필터를 쉽게 만들 수 있도록 많은 옵션들을 가지고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https://www.mathworks.com/help/images/ref/fspecial.html?s_tid=doc_ta</a:t>
            </a:r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: 3x3 </a:t>
            </a:r>
            <a:r>
              <a:rPr lang="ko-KR" altLang="en-US" sz="2400" dirty="0" smtClean="0"/>
              <a:t>평균 필터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46174"/>
              </p:ext>
            </p:extLst>
          </p:nvPr>
        </p:nvGraphicFramePr>
        <p:xfrm>
          <a:off x="1371600" y="47244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mask=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fspecial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('average', [3 3]);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=[1 2 3;4 5 6;7 8 9];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conv2(mask,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'same')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filter2(mask,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'same')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679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차원 그래프를 이용한 </a:t>
            </a:r>
            <a:r>
              <a:rPr lang="en-US" altLang="ko-KR" dirty="0" smtClean="0"/>
              <a:t>gray scale image</a:t>
            </a:r>
            <a:r>
              <a:rPr lang="ko-KR" altLang="en-US" dirty="0" smtClean="0"/>
              <a:t>의 시각화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850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이를 </a:t>
            </a:r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차원 그래프를 그리는 </a:t>
            </a:r>
            <a:r>
              <a:rPr lang="en-US" altLang="ko-KR" sz="2400" dirty="0" smtClean="0"/>
              <a:t>‘mesh’ </a:t>
            </a:r>
            <a:r>
              <a:rPr lang="ko-KR" altLang="en-US" sz="2400" dirty="0" smtClean="0"/>
              <a:t>함수를 이용하여 각 </a:t>
            </a:r>
            <a:r>
              <a:rPr lang="en-US" altLang="ko-KR" sz="2400" dirty="0" smtClean="0"/>
              <a:t>pixel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명암값을</a:t>
            </a:r>
            <a:r>
              <a:rPr lang="ko-KR" altLang="en-US" sz="2400" dirty="0" smtClean="0"/>
              <a:t> 시각화 할 수 있다</a:t>
            </a:r>
            <a:endParaRPr lang="en-US" altLang="ko-KR" sz="2400" dirty="0" smtClean="0"/>
          </a:p>
          <a:p>
            <a:r>
              <a:rPr lang="en-US" altLang="ko-KR" sz="2400" dirty="0" smtClean="0"/>
              <a:t>Gray scale image</a:t>
            </a:r>
            <a:r>
              <a:rPr lang="ko-KR" altLang="en-US" sz="2400" dirty="0" smtClean="0"/>
              <a:t>의 예제로 많이 쓰이는 </a:t>
            </a:r>
            <a:r>
              <a:rPr lang="en-US" altLang="ko-KR" sz="2400" dirty="0" smtClean="0"/>
              <a:t>cameraman </a:t>
            </a:r>
            <a:r>
              <a:rPr lang="ko-KR" altLang="en-US" sz="2400" dirty="0" smtClean="0"/>
              <a:t>영상파일을 이용하여 </a:t>
            </a:r>
            <a:r>
              <a:rPr lang="en-US" altLang="ko-KR" sz="2400" dirty="0" smtClean="0"/>
              <a:t>pixel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명암값을</a:t>
            </a:r>
            <a:r>
              <a:rPr lang="ko-KR" altLang="en-US" sz="2400" dirty="0" smtClean="0"/>
              <a:t> 시각화 해보자 </a:t>
            </a:r>
            <a:endParaRPr lang="en-US" altLang="ko-KR" sz="2400" dirty="0" smtClean="0"/>
          </a:p>
          <a:p>
            <a:r>
              <a:rPr lang="en-US" altLang="ko-KR" sz="2400" dirty="0"/>
              <a:t>https://www.dropbox.com/s/w7v6tytdofrnjod/cameraman.tiff?dl=0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052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cameraman.tiff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grayscale image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size: 256x256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00200"/>
            <a:ext cx="3600450" cy="427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38600"/>
            <a:ext cx="22479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4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pixel grey value: </a:t>
            </a:r>
            <a:r>
              <a:rPr lang="ko-KR" altLang="en-US" dirty="0" err="1" smtClean="0"/>
              <a:t>화소의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명암값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981200"/>
            <a:ext cx="6886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6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=</a:t>
            </a:r>
            <a:r>
              <a:rPr lang="en-US" altLang="ko-KR" dirty="0" err="1"/>
              <a:t>imread</a:t>
            </a:r>
            <a:r>
              <a:rPr lang="en-US" altLang="ko-KR" dirty="0"/>
              <a:t>('cameraman.tiff');</a:t>
            </a:r>
          </a:p>
          <a:p>
            <a:r>
              <a:rPr lang="en-US" altLang="ko-KR" dirty="0"/>
              <a:t>figure;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imshow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figure;</a:t>
            </a:r>
          </a:p>
          <a:p>
            <a:r>
              <a:rPr lang="en-US" altLang="ko-KR" dirty="0"/>
              <a:t>mesh(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zlabel</a:t>
            </a:r>
            <a:r>
              <a:rPr lang="en-US" altLang="ko-KR" dirty="0"/>
              <a:t>('</a:t>
            </a:r>
            <a:r>
              <a:rPr lang="ko-KR" altLang="en-US" dirty="0" err="1"/>
              <a:t>명암값</a:t>
            </a:r>
            <a:r>
              <a:rPr lang="en-US" altLang="ko-KR" dirty="0"/>
              <a:t>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307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명암값이</a:t>
            </a:r>
            <a:r>
              <a:rPr lang="ko-KR" altLang="en-US" sz="2400" dirty="0" smtClean="0"/>
              <a:t> 높은 부분이 밝은 부분이고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명암값이</a:t>
            </a:r>
            <a:r>
              <a:rPr lang="ko-KR" altLang="en-US" sz="2400" dirty="0" smtClean="0"/>
              <a:t> 낮은 부분이 어두운 부분이다 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" y="3124200"/>
            <a:ext cx="4176376" cy="3411720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59" y="2971800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8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명암값에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CDF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447039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24085" y="5486400"/>
            <a:ext cx="8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명암값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1" y="3060007"/>
            <a:ext cx="661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CDF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92551"/>
              </p:ext>
            </p:extLst>
          </p:nvPr>
        </p:nvGraphicFramePr>
        <p:xfrm>
          <a:off x="891540" y="2667000"/>
          <a:ext cx="2179320" cy="1891885"/>
        </p:xfrm>
        <a:graphic>
          <a:graphicData uri="http://schemas.openxmlformats.org/drawingml/2006/table">
            <a:tbl>
              <a:tblPr/>
              <a:tblGrid>
                <a:gridCol w="435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83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% image</a:t>
            </a:r>
            <a:r>
              <a:rPr lang="ko-KR" altLang="en-US" sz="2400" dirty="0" smtClean="0">
                <a:solidFill>
                  <a:srgbClr val="FF0000"/>
                </a:solidFill>
              </a:rPr>
              <a:t>의 일부분만 </a:t>
            </a:r>
            <a:r>
              <a:rPr lang="en-US" altLang="ko-KR" sz="2400" dirty="0" smtClean="0">
                <a:solidFill>
                  <a:srgbClr val="FF0000"/>
                </a:solidFill>
              </a:rPr>
              <a:t>mesh </a:t>
            </a:r>
            <a:r>
              <a:rPr lang="ko-KR" altLang="en-US" sz="2400" dirty="0" smtClean="0">
                <a:solidFill>
                  <a:srgbClr val="FF0000"/>
                </a:solidFill>
              </a:rPr>
              <a:t>함수로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명암값</a:t>
            </a:r>
            <a:r>
              <a:rPr lang="ko-KR" altLang="en-US" sz="2400" dirty="0" smtClean="0">
                <a:solidFill>
                  <a:srgbClr val="FF0000"/>
                </a:solidFill>
              </a:rPr>
              <a:t> 변화 표시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=</a:t>
            </a:r>
            <a:r>
              <a:rPr lang="en-US" altLang="ko-KR" sz="2400" dirty="0" err="1" smtClean="0"/>
              <a:t>imread</a:t>
            </a:r>
            <a:r>
              <a:rPr lang="en-US" altLang="ko-KR" sz="2400" dirty="0"/>
              <a:t>('cameraman.tiff');</a:t>
            </a:r>
            <a:endParaRPr lang="en-US" altLang="ko-KR" sz="2400" b="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img_1=</a:t>
            </a:r>
            <a:r>
              <a:rPr lang="en-US" altLang="ko-KR" sz="2400" dirty="0" err="1">
                <a:solidFill>
                  <a:srgbClr val="FF0000"/>
                </a:solidFill>
              </a:rPr>
              <a:t>img</a:t>
            </a:r>
            <a:r>
              <a:rPr lang="en-US" altLang="ko-KR" sz="2400" dirty="0">
                <a:solidFill>
                  <a:srgbClr val="FF0000"/>
                </a:solidFill>
              </a:rPr>
              <a:t>(120:140,120:140);</a:t>
            </a:r>
            <a:endParaRPr lang="en-US" altLang="ko-KR" sz="2400" b="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figure;</a:t>
            </a:r>
            <a:endParaRPr lang="en-US" altLang="ko-KR" sz="2400" b="0" dirty="0"/>
          </a:p>
          <a:p>
            <a:r>
              <a:rPr lang="en-US" altLang="ko-KR" sz="2400" dirty="0"/>
              <a:t> </a:t>
            </a:r>
            <a:r>
              <a:rPr lang="en-US" altLang="ko-KR" sz="2400" dirty="0" err="1"/>
              <a:t>imshow</a:t>
            </a:r>
            <a:r>
              <a:rPr lang="en-US" altLang="ko-KR" sz="2400" dirty="0"/>
              <a:t>(img_1)</a:t>
            </a:r>
            <a:endParaRPr lang="en-US" altLang="ko-KR" sz="2400" b="0" dirty="0"/>
          </a:p>
          <a:p>
            <a:r>
              <a:rPr lang="en-US" altLang="ko-KR" sz="2400" dirty="0"/>
              <a:t> figure;</a:t>
            </a:r>
            <a:endParaRPr lang="en-US" altLang="ko-KR" sz="2400" b="0" dirty="0"/>
          </a:p>
          <a:p>
            <a:r>
              <a:rPr lang="en-US" altLang="ko-KR" sz="2400" dirty="0"/>
              <a:t>mesh(img_1)</a:t>
            </a:r>
            <a:endParaRPr lang="en-US" altLang="ko-KR" sz="2400" b="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536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17" y="3940721"/>
            <a:ext cx="6274991" cy="25475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" y="1676400"/>
            <a:ext cx="4594013" cy="3538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640" y="1529434"/>
            <a:ext cx="3491504" cy="25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8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Q) image</a:t>
            </a:r>
            <a:r>
              <a:rPr lang="ko-KR" altLang="en-US" sz="2400" dirty="0" smtClean="0"/>
              <a:t>에서의 </a:t>
            </a:r>
            <a:r>
              <a:rPr lang="ko-KR" altLang="en-US" sz="2400" dirty="0" err="1" smtClean="0"/>
              <a:t>명암값은</a:t>
            </a:r>
            <a:r>
              <a:rPr lang="ko-KR" altLang="en-US" sz="2400" dirty="0" smtClean="0"/>
              <a:t> 어떤 경우에 급격히 </a:t>
            </a:r>
            <a:r>
              <a:rPr lang="ko-KR" altLang="en-US" sz="2400" dirty="0" err="1" smtClean="0"/>
              <a:t>바뀌는걸까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아래 그림을 참고해 보자 </a:t>
            </a:r>
            <a:endParaRPr lang="en-US" altLang="ko-KR" sz="2400" dirty="0" smtClean="0"/>
          </a:p>
          <a:p>
            <a:r>
              <a:rPr lang="ko-KR" altLang="en-US" sz="2400" dirty="0" smtClean="0"/>
              <a:t>이 부분은 </a:t>
            </a:r>
            <a:r>
              <a:rPr lang="en-US" altLang="ko-KR" sz="2400" dirty="0" smtClean="0"/>
              <a:t>gray scale image</a:t>
            </a:r>
            <a:r>
              <a:rPr lang="ko-KR" altLang="en-US" sz="2400" dirty="0" smtClean="0"/>
              <a:t>의 경우 어떻게 보일까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48" y="3365017"/>
            <a:ext cx="4938952" cy="30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20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실제 영상에서의 </a:t>
            </a:r>
            <a:r>
              <a:rPr lang="en-US" altLang="ko-KR" dirty="0" smtClean="0"/>
              <a:t>filtering </a:t>
            </a:r>
            <a:r>
              <a:rPr lang="ko-KR" altLang="en-US" dirty="0" smtClean="0"/>
              <a:t>적용 효과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0910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clear; </a:t>
            </a:r>
          </a:p>
          <a:p>
            <a:pPr marL="0" indent="0">
              <a:buNone/>
            </a:pPr>
            <a:r>
              <a:rPr lang="en-US" altLang="ko-KR" sz="1600" dirty="0"/>
              <a:t>close all;</a:t>
            </a:r>
          </a:p>
          <a:p>
            <a:pPr marL="0" indent="0">
              <a:buNone/>
            </a:pPr>
            <a:r>
              <a:rPr lang="en-US" altLang="ko-KR" sz="1600" dirty="0" err="1"/>
              <a:t>img</a:t>
            </a:r>
            <a:r>
              <a:rPr lang="en-US" altLang="ko-KR" sz="1600" dirty="0"/>
              <a:t>=</a:t>
            </a:r>
            <a:r>
              <a:rPr lang="en-US" altLang="ko-KR" sz="1600" dirty="0" err="1"/>
              <a:t>imread</a:t>
            </a:r>
            <a:r>
              <a:rPr lang="en-US" altLang="ko-KR" sz="1600" dirty="0"/>
              <a:t>('cameraman.tiff');</a:t>
            </a:r>
          </a:p>
          <a:p>
            <a:pPr marL="0" indent="0">
              <a:buNone/>
            </a:pPr>
            <a:r>
              <a:rPr lang="en-US" altLang="ko-KR" sz="1600" dirty="0"/>
              <a:t>N=9;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x=</a:t>
            </a:r>
            <a:r>
              <a:rPr lang="en-US" altLang="ko-KR" sz="1600" dirty="0" err="1">
                <a:solidFill>
                  <a:srgbClr val="FF0000"/>
                </a:solidFill>
              </a:rPr>
              <a:t>fspecial</a:t>
            </a:r>
            <a:r>
              <a:rPr lang="en-US" altLang="ko-KR" sz="1600" dirty="0">
                <a:solidFill>
                  <a:srgbClr val="FF0000"/>
                </a:solidFill>
              </a:rPr>
              <a:t>('average', [9. 9]);</a:t>
            </a:r>
          </a:p>
          <a:p>
            <a:pPr marL="0" indent="0">
              <a:buNone/>
            </a:pPr>
            <a:r>
              <a:rPr lang="en-US" altLang="ko-KR" sz="1600" dirty="0"/>
              <a:t>figure;</a:t>
            </a:r>
          </a:p>
          <a:p>
            <a:pPr marL="0" indent="0">
              <a:buNone/>
            </a:pPr>
            <a:r>
              <a:rPr lang="en-US" altLang="ko-KR" sz="1600" dirty="0" err="1"/>
              <a:t>imshow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title('</a:t>
            </a:r>
            <a:r>
              <a:rPr lang="ko-KR" altLang="en-US" sz="1600" dirty="0"/>
              <a:t>원래 </a:t>
            </a:r>
            <a:r>
              <a:rPr lang="en-US" altLang="ko-KR" sz="1600" dirty="0"/>
              <a:t>image');</a:t>
            </a:r>
          </a:p>
          <a:p>
            <a:pPr marL="0" indent="0">
              <a:buNone/>
            </a:pPr>
            <a:r>
              <a:rPr lang="en-US" altLang="ko-KR" sz="1600" dirty="0"/>
              <a:t>figure;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z=filter2(x, </a:t>
            </a:r>
            <a:r>
              <a:rPr lang="en-US" altLang="ko-KR" sz="1600" dirty="0" err="1">
                <a:solidFill>
                  <a:srgbClr val="FF0000"/>
                </a:solidFill>
              </a:rPr>
              <a:t>img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‘same');   % </a:t>
            </a:r>
            <a:r>
              <a:rPr lang="ko-KR" altLang="en-US" sz="1600" dirty="0" smtClean="0">
                <a:solidFill>
                  <a:srgbClr val="FF0000"/>
                </a:solidFill>
              </a:rPr>
              <a:t>이 경우 </a:t>
            </a:r>
            <a:r>
              <a:rPr lang="en-US" altLang="ko-KR" sz="1600" dirty="0" smtClean="0">
                <a:solidFill>
                  <a:srgbClr val="FF0000"/>
                </a:solidFill>
              </a:rPr>
              <a:t>conv2</a:t>
            </a:r>
            <a:r>
              <a:rPr lang="ko-KR" altLang="en-US" sz="1600" dirty="0" smtClean="0">
                <a:solidFill>
                  <a:srgbClr val="FF0000"/>
                </a:solidFill>
              </a:rPr>
              <a:t>와 동일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 err="1"/>
              <a:t>imshow</a:t>
            </a:r>
            <a:r>
              <a:rPr lang="en-US" altLang="ko-KR" sz="1600" dirty="0"/>
              <a:t>(uint8(z));</a:t>
            </a:r>
          </a:p>
          <a:p>
            <a:pPr marL="0" indent="0">
              <a:buNone/>
            </a:pPr>
            <a:r>
              <a:rPr lang="en-US" altLang="ko-KR" sz="1600" dirty="0"/>
              <a:t>title('</a:t>
            </a:r>
            <a:r>
              <a:rPr lang="ko-KR" altLang="en-US" sz="1600" dirty="0"/>
              <a:t>평균 필터 적용후의 </a:t>
            </a:r>
            <a:r>
              <a:rPr lang="en-US" altLang="ko-KR" sz="1600" dirty="0"/>
              <a:t>image');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28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9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 필터를 적용했더니 영상이 더 흐릿하게 보인다 이유가 무엇일까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평균 필터가 하는 역할은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567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clear;</a:t>
            </a:r>
          </a:p>
          <a:p>
            <a:r>
              <a:rPr lang="en-US" altLang="ko-KR" sz="1800" dirty="0"/>
              <a:t>close all;</a:t>
            </a:r>
          </a:p>
          <a:p>
            <a:r>
              <a:rPr lang="en-US" altLang="ko-KR" sz="1800" dirty="0" err="1"/>
              <a:t>img</a:t>
            </a:r>
            <a:r>
              <a:rPr lang="en-US" altLang="ko-KR" sz="1800" dirty="0"/>
              <a:t>=</a:t>
            </a:r>
            <a:r>
              <a:rPr lang="en-US" altLang="ko-KR" sz="1800" dirty="0" err="1"/>
              <a:t>imread</a:t>
            </a:r>
            <a:r>
              <a:rPr lang="en-US" altLang="ko-KR" sz="1800" dirty="0"/>
              <a:t>('cameraman.tiff');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x=</a:t>
            </a:r>
            <a:r>
              <a:rPr lang="en-US" altLang="ko-KR" sz="1800" dirty="0" err="1">
                <a:solidFill>
                  <a:srgbClr val="FF0000"/>
                </a:solidFill>
              </a:rPr>
              <a:t>fspecial</a:t>
            </a:r>
            <a:r>
              <a:rPr lang="en-US" altLang="ko-KR" sz="1800" dirty="0">
                <a:solidFill>
                  <a:srgbClr val="FF0000"/>
                </a:solidFill>
              </a:rPr>
              <a:t>('average', [3, 3]);</a:t>
            </a:r>
          </a:p>
          <a:p>
            <a:r>
              <a:rPr lang="en-US" altLang="ko-KR" sz="1800" dirty="0"/>
              <a:t>subplot(2,1,1);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mesh( </a:t>
            </a:r>
            <a:r>
              <a:rPr lang="en-US" altLang="ko-KR" sz="1800" dirty="0" err="1">
                <a:solidFill>
                  <a:srgbClr val="FF0000"/>
                </a:solidFill>
              </a:rPr>
              <a:t>img</a:t>
            </a:r>
            <a:r>
              <a:rPr lang="en-US" altLang="ko-KR" sz="1800" dirty="0">
                <a:solidFill>
                  <a:srgbClr val="FF0000"/>
                </a:solidFill>
              </a:rPr>
              <a:t>(200:220,20:40));</a:t>
            </a:r>
          </a:p>
          <a:p>
            <a:r>
              <a:rPr lang="en-US" altLang="ko-KR" sz="1800" dirty="0"/>
              <a:t>title('</a:t>
            </a:r>
            <a:r>
              <a:rPr lang="ko-KR" altLang="en-US" sz="1800" dirty="0"/>
              <a:t>원래 </a:t>
            </a:r>
            <a:r>
              <a:rPr lang="en-US" altLang="ko-KR" sz="1800" dirty="0"/>
              <a:t>image');</a:t>
            </a:r>
          </a:p>
          <a:p>
            <a:r>
              <a:rPr lang="en-US" altLang="ko-KR" sz="1800" dirty="0"/>
              <a:t>subplot(2,1,2);</a:t>
            </a:r>
          </a:p>
          <a:p>
            <a:r>
              <a:rPr lang="en-US" altLang="ko-KR" sz="1800" dirty="0"/>
              <a:t>z=filter2(x, 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‘same');</a:t>
            </a:r>
            <a:endParaRPr lang="en-US" altLang="ko-KR" sz="1800" dirty="0"/>
          </a:p>
          <a:p>
            <a:r>
              <a:rPr lang="en-US" altLang="ko-KR" sz="1800" dirty="0"/>
              <a:t>mesh(uint8(z(200:220,20:40)));</a:t>
            </a:r>
          </a:p>
          <a:p>
            <a:r>
              <a:rPr lang="en-US" altLang="ko-KR" sz="1800" dirty="0"/>
              <a:t>title('</a:t>
            </a:r>
            <a:r>
              <a:rPr lang="ko-KR" altLang="en-US" sz="1800" dirty="0"/>
              <a:t>평균 필터 적용 후의 </a:t>
            </a:r>
            <a:r>
              <a:rPr lang="en-US" altLang="ko-KR" sz="1800" dirty="0"/>
              <a:t>image');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412" y="2057400"/>
            <a:ext cx="4322263" cy="32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평균 필터 적용 후의 </a:t>
            </a:r>
            <a:r>
              <a:rPr lang="en-US" altLang="ko-KR" sz="2400" dirty="0" smtClean="0"/>
              <a:t>image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noise</a:t>
            </a:r>
            <a:r>
              <a:rPr lang="ko-KR" altLang="en-US" sz="2400" dirty="0" smtClean="0"/>
              <a:t>가 준 것을 확인하였다</a:t>
            </a:r>
            <a:endParaRPr lang="en-US" altLang="ko-KR" sz="2400" dirty="0" smtClean="0"/>
          </a:p>
          <a:p>
            <a:r>
              <a:rPr lang="ko-KR" altLang="en-US" sz="2400" dirty="0"/>
              <a:t>이를 </a:t>
            </a:r>
            <a:r>
              <a:rPr lang="en-US" altLang="ko-KR" sz="2400" dirty="0" smtClean="0">
                <a:solidFill>
                  <a:srgbClr val="FF0000"/>
                </a:solidFill>
              </a:rPr>
              <a:t>smoothing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이라고 표현한다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57</a:t>
            </a:fld>
            <a:endParaRPr lang="en-US" altLang="ko-K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4267200" cy="31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254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mask</a:t>
            </a:r>
            <a:r>
              <a:rPr lang="ko-KR" altLang="en-US" dirty="0" smtClean="0"/>
              <a:t>의 크기를 더 키워 보자</a:t>
            </a:r>
            <a:endParaRPr lang="en-US" altLang="ko-KR" dirty="0" smtClean="0"/>
          </a:p>
          <a:p>
            <a:r>
              <a:rPr lang="en-US" altLang="ko-KR" dirty="0" smtClean="0"/>
              <a:t>15x15 </a:t>
            </a:r>
            <a:r>
              <a:rPr lang="ko-KR" altLang="en-US" dirty="0" smtClean="0"/>
              <a:t>평균 필터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600" y="2763195"/>
            <a:ext cx="5439001" cy="408240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88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 필터를 사용하면 </a:t>
            </a:r>
            <a:r>
              <a:rPr lang="en-US" altLang="ko-KR" dirty="0" smtClean="0"/>
              <a:t>noise</a:t>
            </a:r>
            <a:r>
              <a:rPr lang="ko-KR" altLang="en-US" dirty="0" smtClean="0"/>
              <a:t>를 어느 정도 줄일 수 있다</a:t>
            </a:r>
            <a:endParaRPr lang="en-US" altLang="ko-KR" dirty="0"/>
          </a:p>
          <a:p>
            <a:r>
              <a:rPr lang="ko-KR" altLang="en-US" dirty="0" smtClean="0"/>
              <a:t>하지만 너무 큰 크기의 평균 필터를 사용하면 영상이 너무 흐릿해 진다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28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영상 화질 개선 </a:t>
            </a:r>
            <a:endParaRPr lang="en-US" altLang="ko-KR" dirty="0"/>
          </a:p>
          <a:p>
            <a:r>
              <a:rPr lang="ko-KR" altLang="en-US" dirty="0" smtClean="0"/>
              <a:t>히스토그램 </a:t>
            </a:r>
            <a:r>
              <a:rPr lang="ko-KR" altLang="en-US" dirty="0" err="1" smtClean="0"/>
              <a:t>평활화</a:t>
            </a:r>
            <a:endParaRPr lang="en-US" altLang="ko-KR" dirty="0" smtClean="0"/>
          </a:p>
          <a:p>
            <a:r>
              <a:rPr lang="en-US" altLang="ko-KR" dirty="0" smtClean="0"/>
              <a:t>Histogram equalization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39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>
                    <a:solidFill>
                      <a:srgbClr val="FF0000"/>
                    </a:solidFill>
                  </a:rPr>
                  <a:t>히스토그램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평활화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(histogram equalization):</a:t>
                </a:r>
              </a:p>
              <a:p>
                <a:r>
                  <a:rPr lang="ko-KR" altLang="en-US" sz="2000" dirty="0" err="1"/>
                  <a:t>명암값이</a:t>
                </a:r>
                <a:r>
                  <a:rPr lang="ko-KR" altLang="en-US" sz="2000" dirty="0"/>
                  <a:t> 좁은 영역에 모여 있어서 영상이 선명하지 </a:t>
                </a:r>
                <a:r>
                  <a:rPr lang="ko-KR" altLang="en-US" sz="2000" dirty="0" err="1"/>
                  <a:t>않을때</a:t>
                </a:r>
                <a:r>
                  <a:rPr lang="en-US" altLang="ko-KR" sz="2000" dirty="0"/>
                  <a:t> Histogram</a:t>
                </a:r>
                <a:r>
                  <a:rPr lang="ko-KR" altLang="en-US" sz="2000" dirty="0"/>
                  <a:t>에 </a:t>
                </a:r>
                <a:r>
                  <a:rPr lang="ko-KR" altLang="en-US" sz="2000" dirty="0" err="1"/>
                  <a:t>명암값을</a:t>
                </a:r>
                <a:r>
                  <a:rPr lang="ko-KR" altLang="en-US" sz="2000" dirty="0"/>
                  <a:t> 골고루 퍼트려서 선명도를 높이는 방법 </a:t>
                </a:r>
                <a:endParaRPr lang="en-US" altLang="ko-KR" sz="2000" dirty="0" smtClean="0"/>
              </a:p>
              <a:p>
                <a:r>
                  <a:rPr lang="en-US" altLang="ko-KR" sz="2000" dirty="0" smtClean="0">
                    <a:solidFill>
                      <a:srgbClr val="FF0000"/>
                    </a:solidFill>
                  </a:rPr>
                  <a:t>Idea: histogram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의 양 끝 값 이 아닌 </a:t>
                </a:r>
                <a:r>
                  <a:rPr lang="ko-KR" altLang="en-US" sz="2000" dirty="0" err="1" smtClean="0">
                    <a:solidFill>
                      <a:srgbClr val="FF0000"/>
                    </a:solidFill>
                  </a:rPr>
                  <a:t>명암값의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CDF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이용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(why?)</a:t>
                </a:r>
              </a:p>
              <a:p>
                <a:r>
                  <a:rPr lang="ko-KR" altLang="en-US" sz="2000" dirty="0"/>
                  <a:t>영상의 </a:t>
                </a:r>
                <a:r>
                  <a:rPr lang="ko-KR" altLang="en-US" sz="2000" dirty="0" smtClean="0"/>
                  <a:t>가능한 최대 </a:t>
                </a:r>
                <a:r>
                  <a:rPr lang="ko-KR" altLang="en-US" sz="2000" dirty="0" err="1" smtClean="0"/>
                  <a:t>명암값이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L-1</a:t>
                </a:r>
                <a:r>
                  <a:rPr lang="ko-KR" altLang="en-US" sz="2000" dirty="0" smtClean="0"/>
                  <a:t>일 </a:t>
                </a:r>
                <a:r>
                  <a:rPr lang="ko-KR" altLang="en-US" sz="2000" dirty="0" smtClean="0"/>
                  <a:t>때 </a:t>
                </a:r>
                <a:endParaRPr lang="en-US" altLang="ko-KR" sz="2000" dirty="0" smtClean="0"/>
              </a:p>
              <a:p>
                <a:r>
                  <a:rPr lang="en-US" altLang="ko-KR" sz="2000" dirty="0" smtClean="0">
                    <a:solidFill>
                      <a:schemeClr val="tx1"/>
                    </a:solidFill>
                  </a:rPr>
                  <a:t>1.</a:t>
                </a:r>
                <a:r>
                  <a:rPr lang="en-US" altLang="ko-KR" sz="2000" i="1" dirty="0" smtClean="0">
                    <a:solidFill>
                      <a:schemeClr val="tx1"/>
                    </a:solidFill>
                  </a:rPr>
                  <a:t> k</a:t>
                </a:r>
                <a:r>
                  <a:rPr lang="ko-KR" altLang="en-US" sz="2000" dirty="0" smtClean="0">
                    <a:solidFill>
                      <a:schemeClr val="tx1"/>
                    </a:solidFill>
                  </a:rPr>
                  <a:t>번째명암값에서의 누적 확률 분포 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CDF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000" dirty="0" smtClean="0">
                    <a:solidFill>
                      <a:schemeClr val="tx1"/>
                    </a:solidFill>
                  </a:rPr>
                  <a:t>를 구한다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. </a:t>
                </a:r>
                <a:endParaRPr lang="en-US" altLang="ko-KR" sz="2000" dirty="0" smtClean="0"/>
              </a:p>
              <a:p>
                <a:r>
                  <a:rPr lang="en-US" altLang="ko-KR" sz="2000" dirty="0" smtClean="0"/>
                  <a:t>2. </a:t>
                </a:r>
                <a:r>
                  <a:rPr lang="en-US" altLang="ko-KR" sz="2000" i="1" dirty="0" smtClean="0"/>
                  <a:t>k</a:t>
                </a:r>
                <a:r>
                  <a:rPr lang="ko-KR" altLang="en-US" sz="2000" dirty="0" smtClean="0"/>
                  <a:t>번째 </a:t>
                </a:r>
                <a:r>
                  <a:rPr lang="ko-KR" altLang="en-US" sz="2000" dirty="0" err="1" smtClean="0"/>
                  <a:t>명암값을</a:t>
                </a:r>
                <a:r>
                  <a:rPr lang="ko-KR" altLang="en-US" sz="2000" dirty="0" smtClean="0"/>
                  <a:t> 아래 식을 이용하여 </a:t>
                </a:r>
                <a:r>
                  <a:rPr lang="en-US" altLang="ko-KR" sz="2000" i="1" dirty="0" smtClean="0"/>
                  <a:t>j</a:t>
                </a:r>
                <a:r>
                  <a:rPr lang="ko-KR" altLang="en-US" sz="2000" dirty="0" smtClean="0"/>
                  <a:t>로 변환한다</a:t>
                </a:r>
                <a:r>
                  <a:rPr lang="en-US" altLang="ko-KR" sz="2000" dirty="0" smtClean="0"/>
                  <a:t>. (</a:t>
                </a:r>
                <a:r>
                  <a:rPr lang="ko-KR" altLang="en-US" sz="2000" dirty="0" smtClean="0"/>
                  <a:t>정수가 아니면 가장 근접한 정수로 반올림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 </a:t>
                </a:r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46575"/>
              </p:ext>
            </p:extLst>
          </p:nvPr>
        </p:nvGraphicFramePr>
        <p:xfrm>
          <a:off x="3090999" y="5217753"/>
          <a:ext cx="1447800" cy="42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수식" r:id="rId4" imgW="787400" imgH="228600" progId="Equation.3">
                  <p:embed/>
                </p:oleObj>
              </mc:Choice>
              <mc:Fallback>
                <p:oleObj name="수식" r:id="rId4" imgW="787400" imgH="228600" progId="Equation.3">
                  <p:embed/>
                  <p:pic>
                    <p:nvPicPr>
                      <p:cNvPr id="225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999" y="5217753"/>
                        <a:ext cx="1447800" cy="420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9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 그래프 균등화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35280"/>
              </p:ext>
            </p:extLst>
          </p:nvPr>
        </p:nvGraphicFramePr>
        <p:xfrm>
          <a:off x="2208712" y="3781481"/>
          <a:ext cx="5944688" cy="2620980"/>
        </p:xfrm>
        <a:graphic>
          <a:graphicData uri="http://schemas.openxmlformats.org/drawingml/2006/table">
            <a:tbl>
              <a:tblPr/>
              <a:tblGrid>
                <a:gridCol w="37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8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08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3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11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13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0.12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0.28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0.48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0.68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0.84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0.96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0.96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1.0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1.00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1.8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4.2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7.2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10.2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12.6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14.4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14.4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15.0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4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13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14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14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7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6529"/>
              </p:ext>
            </p:extLst>
          </p:nvPr>
        </p:nvGraphicFramePr>
        <p:xfrm>
          <a:off x="1931683" y="3865495"/>
          <a:ext cx="178210" cy="24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수식" r:id="rId3" imgW="126725" imgH="177415" progId="Equation.3">
                  <p:embed/>
                </p:oleObj>
              </mc:Choice>
              <mc:Fallback>
                <p:oleObj name="수식" r:id="rId3" imgW="126725" imgH="177415" progId="Equation.3">
                  <p:embed/>
                  <p:pic>
                    <p:nvPicPr>
                      <p:cNvPr id="257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683" y="3865495"/>
                        <a:ext cx="178210" cy="249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847185"/>
              </p:ext>
            </p:extLst>
          </p:nvPr>
        </p:nvGraphicFramePr>
        <p:xfrm>
          <a:off x="1840182" y="60559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수식" r:id="rId5" imgW="126890" imgH="190335" progId="Equation.3">
                  <p:embed/>
                </p:oleObj>
              </mc:Choice>
              <mc:Fallback>
                <p:oleObj name="수식" r:id="rId5" imgW="126890" imgH="190335" progId="Equation.3">
                  <p:embed/>
                  <p:pic>
                    <p:nvPicPr>
                      <p:cNvPr id="257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182" y="6055900"/>
                        <a:ext cx="20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38226"/>
              </p:ext>
            </p:extLst>
          </p:nvPr>
        </p:nvGraphicFramePr>
        <p:xfrm>
          <a:off x="1826292" y="5115936"/>
          <a:ext cx="230980" cy="31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수식" r:id="rId7" imgW="165028" imgH="228501" progId="Equation.3">
                  <p:embed/>
                </p:oleObj>
              </mc:Choice>
              <mc:Fallback>
                <p:oleObj name="수식" r:id="rId7" imgW="165028" imgH="228501" progId="Equation.3">
                  <p:embed/>
                  <p:pic>
                    <p:nvPicPr>
                      <p:cNvPr id="257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292" y="5115936"/>
                        <a:ext cx="230980" cy="318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99981"/>
              </p:ext>
            </p:extLst>
          </p:nvPr>
        </p:nvGraphicFramePr>
        <p:xfrm>
          <a:off x="1316145" y="5600700"/>
          <a:ext cx="855556" cy="24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수식" r:id="rId9" imgW="787400" imgH="228600" progId="Equation.3">
                  <p:embed/>
                </p:oleObj>
              </mc:Choice>
              <mc:Fallback>
                <p:oleObj name="수식" r:id="rId9" imgW="787400" imgH="228600" progId="Equation.3">
                  <p:embed/>
                  <p:pic>
                    <p:nvPicPr>
                      <p:cNvPr id="257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5" y="5600700"/>
                        <a:ext cx="855556" cy="248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8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38709"/>
              </p:ext>
            </p:extLst>
          </p:nvPr>
        </p:nvGraphicFramePr>
        <p:xfrm>
          <a:off x="1881293" y="4281065"/>
          <a:ext cx="227239" cy="29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수식" r:id="rId11" imgW="177646" imgH="228402" progId="Equation.3">
                  <p:embed/>
                </p:oleObj>
              </mc:Choice>
              <mc:Fallback>
                <p:oleObj name="수식" r:id="rId11" imgW="177646" imgH="228402" progId="Equation.3">
                  <p:embed/>
                  <p:pic>
                    <p:nvPicPr>
                      <p:cNvPr id="25728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293" y="4281065"/>
                        <a:ext cx="227239" cy="290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9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206087"/>
              </p:ext>
            </p:extLst>
          </p:nvPr>
        </p:nvGraphicFramePr>
        <p:xfrm>
          <a:off x="1747475" y="4570000"/>
          <a:ext cx="411147" cy="516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수식" r:id="rId13" imgW="342751" imgH="431613" progId="Equation.3">
                  <p:embed/>
                </p:oleObj>
              </mc:Choice>
              <mc:Fallback>
                <p:oleObj name="수식" r:id="rId13" imgW="342751" imgH="431613" progId="Equation.3">
                  <p:embed/>
                  <p:pic>
                    <p:nvPicPr>
                      <p:cNvPr id="25729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475" y="4570000"/>
                        <a:ext cx="411147" cy="516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3400" y="1371600"/>
            <a:ext cx="8343900" cy="4152900"/>
          </a:xfrm>
        </p:spPr>
        <p:txBody>
          <a:bodyPr/>
          <a:lstStyle/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en-US" altLang="ko-KR" sz="1400" dirty="0" smtClean="0">
                <a:solidFill>
                  <a:srgbClr val="FF0000"/>
                </a:solidFill>
              </a:rPr>
              <a:t>4-bit</a:t>
            </a:r>
            <a:r>
              <a:rPr lang="en-US" altLang="ko-KR" sz="1400" dirty="0" smtClean="0"/>
              <a:t> gray scale </a:t>
            </a:r>
            <a:r>
              <a:rPr lang="ko-KR" altLang="en-US" sz="1400" dirty="0" smtClean="0"/>
              <a:t>영상 </a:t>
            </a:r>
            <a:r>
              <a:rPr lang="en-US" altLang="ko-KR" sz="1400" dirty="0" smtClean="0"/>
              <a:t>(0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사이 </a:t>
            </a:r>
            <a:r>
              <a:rPr lang="ko-KR" altLang="en-US" sz="1400" dirty="0" err="1" smtClean="0"/>
              <a:t>명암값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L=16)</a:t>
            </a:r>
            <a:r>
              <a:rPr lang="ko-KR" altLang="en-US" sz="1400" dirty="0" smtClean="0"/>
              <a:t>에 대해</a:t>
            </a:r>
            <a:r>
              <a:rPr lang="en-US" altLang="ko-KR" sz="1400" dirty="0" smtClean="0"/>
              <a:t> histogram equalization</a:t>
            </a:r>
            <a:r>
              <a:rPr lang="ko-KR" altLang="en-US" sz="1400" dirty="0" smtClean="0"/>
              <a:t>을 수행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82358"/>
              </p:ext>
            </p:extLst>
          </p:nvPr>
        </p:nvGraphicFramePr>
        <p:xfrm>
          <a:off x="2286000" y="1795046"/>
          <a:ext cx="1563641" cy="1427952"/>
        </p:xfrm>
        <a:graphic>
          <a:graphicData uri="http://schemas.openxmlformats.org/drawingml/2006/table">
            <a:tbl>
              <a:tblPr/>
              <a:tblGrid>
                <a:gridCol w="31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3828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명암값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0744" y="426720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빈도수 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70558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누적 빈도수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70643" y="514511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CDF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34129" y="3223023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최초 영상</a:t>
            </a:r>
            <a:endParaRPr lang="ko-KR" altLang="en-US" sz="16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9796"/>
              </p:ext>
            </p:extLst>
          </p:nvPr>
        </p:nvGraphicFramePr>
        <p:xfrm>
          <a:off x="4800600" y="1814894"/>
          <a:ext cx="1563641" cy="1427952"/>
        </p:xfrm>
        <a:graphic>
          <a:graphicData uri="http://schemas.openxmlformats.org/drawingml/2006/table">
            <a:tbl>
              <a:tblPr/>
              <a:tblGrid>
                <a:gridCol w="31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59241" y="3242846"/>
            <a:ext cx="3204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Histogram equalization </a:t>
            </a:r>
            <a:r>
              <a:rPr lang="ko-KR" altLang="en-US" sz="1600" dirty="0" smtClean="0"/>
              <a:t>후의 영상</a:t>
            </a:r>
            <a:endParaRPr lang="ko-KR" altLang="en-US" sz="1600" dirty="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4197770" y="2252246"/>
            <a:ext cx="413871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5242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565525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91545"/>
              </p:ext>
            </p:extLst>
          </p:nvPr>
        </p:nvGraphicFramePr>
        <p:xfrm>
          <a:off x="1676400" y="1752600"/>
          <a:ext cx="1563641" cy="1427952"/>
        </p:xfrm>
        <a:graphic>
          <a:graphicData uri="http://schemas.openxmlformats.org/drawingml/2006/table">
            <a:tbl>
              <a:tblPr/>
              <a:tblGrid>
                <a:gridCol w="31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00658"/>
              </p:ext>
            </p:extLst>
          </p:nvPr>
        </p:nvGraphicFramePr>
        <p:xfrm>
          <a:off x="5638800" y="1676708"/>
          <a:ext cx="1563641" cy="1427952"/>
        </p:xfrm>
        <a:graphic>
          <a:graphicData uri="http://schemas.openxmlformats.org/drawingml/2006/table">
            <a:tbl>
              <a:tblPr/>
              <a:tblGrid>
                <a:gridCol w="31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 bwMode="auto">
          <a:xfrm>
            <a:off x="4243371" y="2364558"/>
            <a:ext cx="413871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238625" y="4396580"/>
            <a:ext cx="413871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3183523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최초 영상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4800" y="3160088"/>
            <a:ext cx="3204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Histogram equalization </a:t>
            </a:r>
            <a:r>
              <a:rPr lang="ko-KR" altLang="en-US" sz="1600" dirty="0" smtClean="0"/>
              <a:t>후의 영상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475510" y="5791200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최초 영상의 </a:t>
            </a:r>
            <a:r>
              <a:rPr lang="en-US" altLang="ko-KR" sz="1600" dirty="0" smtClean="0"/>
              <a:t>histogram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5791200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Histogram equalization </a:t>
            </a:r>
            <a:r>
              <a:rPr lang="ko-KR" altLang="en-US" sz="1600" dirty="0" smtClean="0"/>
              <a:t>후의 영상의</a:t>
            </a:r>
            <a:r>
              <a:rPr lang="en-US" altLang="ko-KR" sz="1600" dirty="0" smtClean="0"/>
              <a:t> histogram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88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14696</TotalTime>
  <Words>2213</Words>
  <Application>Microsoft Office PowerPoint</Application>
  <PresentationFormat>화면 슬라이드 쇼(4:3)</PresentationFormat>
  <Paragraphs>774</Paragraphs>
  <Slides>59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ＭＳ Ｐゴシック</vt:lpstr>
      <vt:lpstr>굴림</vt:lpstr>
      <vt:lpstr>함초롬바탕</vt:lpstr>
      <vt:lpstr>Arial</vt:lpstr>
      <vt:lpstr>Cambria Math</vt:lpstr>
      <vt:lpstr>Times</vt:lpstr>
      <vt:lpstr>Wingdings</vt:lpstr>
      <vt:lpstr>Edge</vt:lpstr>
      <vt:lpstr>수식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막대 그래프 균등화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김지범</cp:lastModifiedBy>
  <cp:revision>1270</cp:revision>
  <dcterms:created xsi:type="dcterms:W3CDTF">2007-04-05T20:26:21Z</dcterms:created>
  <dcterms:modified xsi:type="dcterms:W3CDTF">2019-05-27T07:33:09Z</dcterms:modified>
</cp:coreProperties>
</file>