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61"/>
  </p:notesMasterIdLst>
  <p:sldIdLst>
    <p:sldId id="272" r:id="rId2"/>
    <p:sldId id="331" r:id="rId3"/>
    <p:sldId id="344" r:id="rId4"/>
    <p:sldId id="345" r:id="rId5"/>
    <p:sldId id="356" r:id="rId6"/>
    <p:sldId id="411" r:id="rId7"/>
    <p:sldId id="332" r:id="rId8"/>
    <p:sldId id="346" r:id="rId9"/>
    <p:sldId id="347" r:id="rId10"/>
    <p:sldId id="357" r:id="rId11"/>
    <p:sldId id="339" r:id="rId12"/>
    <p:sldId id="340" r:id="rId13"/>
    <p:sldId id="359" r:id="rId14"/>
    <p:sldId id="360" r:id="rId15"/>
    <p:sldId id="376" r:id="rId16"/>
    <p:sldId id="361" r:id="rId17"/>
    <p:sldId id="362" r:id="rId18"/>
    <p:sldId id="363" r:id="rId19"/>
    <p:sldId id="365" r:id="rId20"/>
    <p:sldId id="366" r:id="rId21"/>
    <p:sldId id="367" r:id="rId22"/>
    <p:sldId id="368" r:id="rId23"/>
    <p:sldId id="369" r:id="rId24"/>
    <p:sldId id="373" r:id="rId25"/>
    <p:sldId id="385" r:id="rId26"/>
    <p:sldId id="371" r:id="rId27"/>
    <p:sldId id="386" r:id="rId28"/>
    <p:sldId id="370" r:id="rId29"/>
    <p:sldId id="372" r:id="rId30"/>
    <p:sldId id="384" r:id="rId31"/>
    <p:sldId id="377" r:id="rId32"/>
    <p:sldId id="378" r:id="rId33"/>
    <p:sldId id="379" r:id="rId34"/>
    <p:sldId id="391" r:id="rId35"/>
    <p:sldId id="392" r:id="rId36"/>
    <p:sldId id="380" r:id="rId37"/>
    <p:sldId id="381" r:id="rId38"/>
    <p:sldId id="387" r:id="rId39"/>
    <p:sldId id="388" r:id="rId40"/>
    <p:sldId id="389" r:id="rId41"/>
    <p:sldId id="390" r:id="rId42"/>
    <p:sldId id="393" r:id="rId43"/>
    <p:sldId id="394" r:id="rId44"/>
    <p:sldId id="395" r:id="rId45"/>
    <p:sldId id="396" r:id="rId46"/>
    <p:sldId id="397" r:id="rId47"/>
    <p:sldId id="398" r:id="rId48"/>
    <p:sldId id="399" r:id="rId49"/>
    <p:sldId id="400" r:id="rId50"/>
    <p:sldId id="401" r:id="rId51"/>
    <p:sldId id="402" r:id="rId52"/>
    <p:sldId id="403" r:id="rId53"/>
    <p:sldId id="404" r:id="rId54"/>
    <p:sldId id="405" r:id="rId55"/>
    <p:sldId id="406" r:id="rId56"/>
    <p:sldId id="407" r:id="rId57"/>
    <p:sldId id="408" r:id="rId58"/>
    <p:sldId id="409" r:id="rId59"/>
    <p:sldId id="410" r:id="rId6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01"/>
    <a:srgbClr val="005AB3"/>
    <a:srgbClr val="004080"/>
    <a:srgbClr val="808080"/>
    <a:srgbClr val="66CCFF"/>
    <a:srgbClr val="CCCC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84034" autoAdjust="0"/>
  </p:normalViewPr>
  <p:slideViewPr>
    <p:cSldViewPr>
      <p:cViewPr varScale="1">
        <p:scale>
          <a:sx n="96" d="100"/>
          <a:sy n="96" d="100"/>
        </p:scale>
        <p:origin x="237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34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5-27T06:58:37.1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8555 7267 0,'0'36'31,"-18"16"-31,18 37 31,-17-36-31,17 52 16,0-34 0,0-53-1,0-1 1,17-17 0,36 0-1,18 0 16,17 0-15,-70 0 0,17 0-1</inkml:trace>
  <inkml:trace contextRef="#ctx0" brushRef="#br0" timeOffset="266.965">8978 7408 0,'0'18'47,"0"17"-47,0 1 16,0 16-1,0 37 1,0-19 0,0-35-1</inkml:trace>
  <inkml:trace contextRef="#ctx0" brushRef="#br0" timeOffset="466.882">8996 7620 0,'0'0'0,"17"-18"15,1 18 32,0 0-31,-18-17-16,35 17 15,18-18 1,0 0 0,-35 1-16</inkml:trace>
  <inkml:trace contextRef="#ctx0" brushRef="#br0" timeOffset="701.415">9243 7426 0,'0'18'47,"0"17"-47,0 53 16,0-17 0,0-54-1,0 71 1,0-17-1,0-36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5-27T06:58:44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9843 7338 0,'17'0'47,"1"0"-31,-1 0-16,1 0 0,0 0 15,35 0 1,-18 0 0,-17 0-1,-18 17 32,-18 1-31,0 17-1,-35 1 1,36-36-16,-36 35 16,0 0-1,18-17 1,17-18 0,18 17-1</inkml:trace>
  <inkml:trace contextRef="#ctx0" brushRef="#br0" timeOffset="250.55">9878 7497 0,'17'0'16,"1"0"-1,0 0-15,35 0 16,17 35 0,1-18-1,-54-17 1,19 0-1,-19 0 1</inkml:trace>
  <inkml:trace contextRef="#ctx0" brushRef="#br0" timeOffset="734.633">9543 7638 0,'17'0'0,"1"0"16,35 0 0,53 0-1,88 0 1,-141 0 0,-18 0-1,-35 17 48,0 1-48,0 0-15,0 17 16,0-18-16,0 19 16,0 17 15,0-36-16</inkml:trace>
  <inkml:trace contextRef="#ctx0" brushRef="#br0" timeOffset="1217.958">10672 7444 0,'-18'0'16,"0"0"-1,-17 0-15,0 17 16,17-17-1,-17 53 1,35-35 0,0 17-1,53 0 1,35-17 0,-18-18-1,1 0 1,-36-53-1,-35 18 1,-17 0 0,-19-18-1,-17 17 1,1 36 0,16 0-1,1 0 1</inkml:trace>
  <inkml:trace contextRef="#ctx0" brushRef="#br0" timeOffset="1551.641">10248 7638 0,'18'0'47,"52"17"-31,-52-17-16,141 36 16,52-19 15,-87-17-16,-54 0 1,-52 0 0</inkml:trace>
  <inkml:trace contextRef="#ctx0" brushRef="#br0" timeOffset="1759.878">10848 7726 0,'-18'17'16,"1"1"-16,-1 53 31,0-18-15,18-36-1,0 1 1</inkml:trace>
  <inkml:trace contextRef="#ctx0" brushRef="#br0" timeOffset="2053.719">11024 7549 0,'0'18'32,"0"0"-17,0-1-15,0 54 16,0-1-1,0 1 1,0-18 0,0 0-1,0-18 1</inkml:trace>
  <inkml:trace contextRef="#ctx0" brushRef="#br0" timeOffset="2789.216">11518 7444 0,'-17'0'0,"-19"88"31,36-53-31,-17 36 16,17-36-1,-18 18 1,18-36 15</inkml:trace>
  <inkml:trace contextRef="#ctx0" brushRef="#br0" timeOffset="3220.454">11518 7479 0,'18'0'16,"-1"0"-1,1 0 1,0 0-16,17 0 16,18 53-1,-35 17 1,-1-17 0,-17-17-1,0-1 1,-53 0-1,0-17 1,18-1 0,0-17-1</inkml:trace>
  <inkml:trace contextRef="#ctx0" brushRef="#br0" timeOffset="3476.227">11712 7549 0,'18'0'16,"0"0"15,-1 0-31,36 0 16,0 0 15,-18 0-15,-17 0-1</inkml:trace>
  <inkml:trace contextRef="#ctx0" brushRef="#br0" timeOffset="3740.758">11836 7620 0,'17'0'62,"1"0"-62,17 18 16,-17-18-16,35 0 15,-18 0-15</inkml:trace>
  <inkml:trace contextRef="#ctx0" brushRef="#br0" timeOffset="3957.115">12118 7532 0,'0'17'16,"0"1"0,0 0-16,0-1 0,-35 36 31,35 35-15,-36-17-1,1-18-15</inkml:trace>
  <inkml:trace contextRef="#ctx0" brushRef="#br0" timeOffset="4338.15">11942 7920 0,'-18'18'15,"18"-1"-15,-18-17 0,1 35 16,17 18-1,0 0 1,35 0 0,35-35 15,1-1-15,-36-17-1,-17 0 1,-18-52-1,18 34 1,-18-35 0,-36 0-1,1 35 1,-18 1 0,35 17-1</inkml:trace>
  <inkml:trace contextRef="#ctx0" brushRef="#br0" timeOffset="5122.713">12277 7691 0,'0'17'79,"0"1"-79,0-1 15,0 1 1,0 0-16,17 17 15,54 0 1,35-17 15,-18-18-15,-18-18 0,-52-35-1,-18 0 1,0 18-1,0 0 1,-35-18 0,-18 0-1,0 35 1,0 18 0,0 0-1,18 0 1,17 36-1</inkml:trace>
  <inkml:trace contextRef="#ctx0" brushRef="#br0" timeOffset="5406.295">12965 7497 0,'0'17'32,"0"1"-32,0 17 15,0-17-15,-18 52 16,0 1-1,18-36 17,0 0-17</inkml:trace>
  <inkml:trace contextRef="#ctx0" brushRef="#br0" timeOffset="5589.582">13000 7708 0,'0'0'0,"18"-17"16,17 17-1,0 0-15,0 0 16,18 0 0,-17 0-1</inkml:trace>
  <inkml:trace contextRef="#ctx0" brushRef="#br0" timeOffset="5856.863">12735 7885 0,'-17'35'0,"17"-17"15,0 17-15,0 18 16,0 0 0,0-36-1,0 1 1</inkml:trace>
  <inkml:trace contextRef="#ctx0" brushRef="#br0" timeOffset="6207.07">12788 7902 0,'35'0'0,"-70"0"16,88-17-16,0 17 15,0 17 1,-18 36 0,1 18-1,-36-36 1,0 0-1,-18-17 32,0-18-47,1 0 16,-19 0 0,1 0-1</inkml:trace>
  <inkml:trace contextRef="#ctx0" brushRef="#br0" timeOffset="6988.145">13406 7549 0,'0'-17'47,"17"17"-47,18 0 16,18 0-1,-17 35 1,-19-17-1,-17 17 1,0 0 15,0-17-31,-53 35 16,18-18 0,17-17 15</inkml:trace>
  <inkml:trace contextRef="#ctx0" brushRef="#br0" timeOffset="7309.353">13811 7549 0,'0'18'32,"0"17"-17,0 18 1,0-17-1,0-19-15,0 18 16,0-17 0,0 0-1,0-1 17</inkml:trace>
  <inkml:trace contextRef="#ctx0" brushRef="#br0" timeOffset="7560.329">13847 7708 0,'17'0'63,"1"0"-63,-18-17 0,35 17 15,18 0 1,-18 0 0</inkml:trace>
  <inkml:trace contextRef="#ctx0" brushRef="#br0" timeOffset="7958.822">13547 7814 0,'-18'0'0,"0"0"16,18 18 0,-17 17-1,17-17 1,0-1-16,0 36 16,0-35-1,0-1 1,35 19 15,0-19-15,36 1-1,-36 0 1,-17-18 0,-1 0-1</inkml:trace>
  <inkml:trace contextRef="#ctx0" brushRef="#br0" timeOffset="8175.299">13847 7885 0,'-18'0'31,"18"17"-15,-35 1 0,17 17-1,0-35-15,-35 35 16</inkml:trace>
  <inkml:trace contextRef="#ctx0" brushRef="#br0" timeOffset="8665.038">13776 7955 0,'0'18'16,"0"-36"-16,0 53 16,18-35 30,-1 0-30,1 0-16,35-35 16,-36 18-1,19 17-15,-1-18 16,-17 18 0,-1 35 15,1-17 0,0-1-15</inkml:trace>
  <inkml:trace contextRef="#ctx0" brushRef="#br0" timeOffset="9225.919">14270 7479 0,'18'0'47,"17"0"-31,-18 0-16,89 0 15,-35 0 1,-18 0 0,-36 0-1</inkml:trace>
  <inkml:trace contextRef="#ctx0" brushRef="#br0" timeOffset="9543.651">14288 7514 0,'0'0'0,"-18"0"16,18 18 0,-35-1-1,35 19 1,-18-19-16,18 1 16,0 35-1,0 0 1,106-18-1,-18 0 1,18-35 15,-71 0-31</inkml:trace>
  <inkml:trace contextRef="#ctx0" brushRef="#br0" timeOffset="9859.505">14164 7867 0,'18'18'47,"70"-18"-32,35 0 1,-105 0 0,53 17-1,-1-17 1</inkml:trace>
  <inkml:trace contextRef="#ctx0" brushRef="#br0" timeOffset="10348.308">14323 8043 0,'17'0'16,"36"0"0,-35 0-1,35 18 1,-35-18-1,-18 35 1,0-17 0,-36 35-1,1-36 1,17 1 0,36-18 46,0 0-46,17 18-16,35-18 15,36 0 1,-35 0 0,-54 0 15</inkml:trace>
  <inkml:trace contextRef="#ctx0" brushRef="#br0" timeOffset="10897.31">15011 7743 0,'-18'0'16,"-17"0"0,0 0-1,-18 18 16,17 35-15,19-53-16,17 35 16,0 1-1,0 17 1,35-18 0,53-18-1,-17-17 1,35 0 15,-71 0-31,-18-17 16,-17-18-1,0-1 1,-17-17 15,-18 18-15,-1 0-1,-17 35 1,36-18 0,-1 18-1</inkml:trace>
  <inkml:trace contextRef="#ctx0" brushRef="#br0" timeOffset="11261.087">14728 8096 0,'18'0'47,"0"0"-47,52 0 15,19 0 1,-72 0-16,124 0 16,-70 0-1,52 0 1,-70 0 0,-35 0-1,17-17 1,-17 17-1,-1 0 1</inkml:trace>
  <inkml:trace contextRef="#ctx0" brushRef="#br0" timeOffset="11562.466">15434 7726 0,'0'35'32,"-18"36"-32,18 17 15,-17 18 1,17 52-1,0-105 1,-18 18 0,18-53-1,0-1 17,0 18-32</inkml:trace>
  <inkml:trace contextRef="#ctx0" brushRef="#br0" timeOffset="18094.282">8520 8678 0,'0'-17'31,"0"-1"-15,17 18-16,36-35 15,35 17 1,18 1-1,-18 17 1,-35 17 0,-17-17-1,-36 35 1,17 18 0,-17 18-1,0-53 1,-17 70-1,-19 0 1,1-35 0,0 0-1,17-36 1</inkml:trace>
  <inkml:trace contextRef="#ctx0" brushRef="#br0" timeOffset="18419.407">9190 8537 0,'0'18'31,"18"-18"-31,-18 106 16,0-18 0,0 71-1,0-36 1,0-52-1,0-36 1,17-35 15,1 0-15</inkml:trace>
  <inkml:trace contextRef="#ctx0" brushRef="#br0" timeOffset="18602.881">9278 8908 0,'0'-18'16,"0"36"-16,18-36 15,-1 0 1,1 18 0,0 0-1,17 0 1,-17 0-1</inkml:trace>
  <inkml:trace contextRef="#ctx0" brushRef="#br0" timeOffset="19069.428">9560 8484 0,'18'0'32,"35"0"-17,-36 0-15,107 0 16,-18 36-1,-71-36 1,-35 17 0,0 1 31,0 0-32,-53 34 1,-17 1-1,52-53-15,-88 71 16,88-36 0,1-17-1,-1-1 1</inkml:trace>
  <inkml:trace contextRef="#ctx0" brushRef="#br0" timeOffset="19242.234">9825 8696 0,'18'0'15,"17"0"1,-88 0-16,123 0 0,-52-18 0,35 18 31,35 0-15,-70 0-1,-1 0 1</inkml:trace>
  <inkml:trace contextRef="#ctx0" brushRef="#br0" timeOffset="19937.616">9666 8855 0,'18'0'63,"17"0"-63,0 0 15,-17 0-15,123 0 16,-70 0 0,-36 0-1,-35 17 1,0 1-1,0 0 1,-18 17 0,-35 18-1,18 0 17,0 0-17,17-18 1,18 36-1,18-19 1,35-34 0,0-18-1,-18 0 1,0 0 0,-35-35-1,0-18 1,0 0-1,0 35 1,-17 1 0,-1 17-1,0 0 1,1 0 0</inkml:trace>
  <inkml:trace contextRef="#ctx0" brushRef="#br0" timeOffset="20437.689">10231 8520 0,'0'17'62,"0"1"-46,17-18-16,-17 35 0,18-35 16,17 35-16</inkml:trace>
  <inkml:trace contextRef="#ctx0" brushRef="#br0" timeOffset="20887.748">10319 8678 0,'17'0'47,"1"0"-31,0 0-16,-1 0 16,36 18-1,-17 0 1,-19-18-1,-17 17 17,0 1-32,-35 0 15,0 34 1,-36 1 0,18 0-1,35-35 1,18 0-1</inkml:trace>
  <inkml:trace contextRef="#ctx0" brushRef="#br0" timeOffset="21070.675">10389 8961 0,'18'0'0,"-36"0"0,54 0 16,-19 0-16,36 35 15,0 0 1,-18 0 0,1-35-1,-19 0 17</inkml:trace>
  <inkml:trace contextRef="#ctx0" brushRef="#br0" timeOffset="21339.009">10724 8749 0,'0'18'31,"0"-1"-16,0 54 1,0-18 0,0 0-1,-17-53-15,-1 52 16,1-16 0,-1 17-1</inkml:trace>
  <inkml:trace contextRef="#ctx0" brushRef="#br0" timeOffset="22034.862">10936 8696 0,'35'0'16,"-17"0"-16,35-18 16,35 1 15,-17 17-15,-36-18-1,-53 18 63,1 0-62,-1 0-16,-17 0 16,17 0-16,-35 0 15,18 0 1,35 18-1,-18-1 1,18 1 0,53 0 31,-35-18-47,70 0 15,-17 17 1,17-17-1,-71 0 1</inkml:trace>
  <inkml:trace contextRef="#ctx0" brushRef="#br0" timeOffset="22355.564">11042 8925 0,'18'0'62,"-1"0"-46,1 0-16,0 0 0,34 0 16,19 0-16,70 0 15,-70 0 1,-36 0 0</inkml:trace>
  <inkml:trace contextRef="#ctx0" brushRef="#br0" timeOffset="22806.409">11042 9155 0,'-18'0'0,"36"0"47,0 0-47,35 0 15,-36 0-15,71 0 16,-35 0 0,-35 0-1,-18 53 16,-53-1-15,35-16 0,1-19 15,34-17 0,1 0-15,0 0-16,35 0 15,-1 0 1,1-17 0,-17 17-1,-1-18 1</inkml:trace>
  <inkml:trace contextRef="#ctx0" brushRef="#br0" timeOffset="23258.768">11818 8837 0,'-18'0'0,"1"0"15,-18 0 1,-1 0-1,-17 18 1,0 35 0,53 0-1,0-36 1,36 1 0,17-18-1,-36 0-15,54 0 16,-36 0-1,-17-18 17,-18-17-17,0-18 1,-18 18 0,0 17-1,1 18 1,-1 0-1,1 0 1</inkml:trace>
  <inkml:trace contextRef="#ctx0" brushRef="#br0" timeOffset="23541.296">11501 9137 0,'17'0'47,"54"0"-31,-36 0-16,53 0 16,0 0-1,36 0 1,-54-18-1,-34 18 1,-1-17 0,0 17 15</inkml:trace>
  <inkml:trace contextRef="#ctx0" brushRef="#br0" timeOffset="23824.676">12259 8802 0,'0'17'15,"0"1"-15,0 35 16,-18-53-16,1 106 15,17-18 1,-18 18 0,0-36-1,18 1 1,0 0 0,-17-36-1</inkml:trace>
  <inkml:trace contextRef="#ctx0" brushRef="#br0" timeOffset="24358.666">12435 8573 0,'0'17'31,"18"-17"-31,53 53 16,-54-35-16,54 17 16,-1 18-1,-52-35 1</inkml:trace>
  <inkml:trace contextRef="#ctx0" brushRef="#br0" timeOffset="25035.005">12506 8784 0,'18'0'31,"35"0"-15,-36 0-16,36 0 15,-18 0 1,-35 18 46,0-1-46,-17-17 0,-1 0-16,0 18 15,-34 0 1,-1 35-1,35-18 1,0 18 0,18 17-1,0-17 1,53 0 0,18-35-1,-1-18 16,-17 0-15,53-35 0,-106 17-1,18-35 1,-1 18 0,-17-1-1,0 1 1,-17 18-1,-1 17 1</inkml:trace>
  <inkml:trace contextRef="#ctx0" brushRef="#br0" timeOffset="25392.646">13194 8573 0,'0'35'16,"0"-18"0,0 1-16,0 70 15,0-17 1,-18-18 0,18 0-1,-17 0 16,17-36 1</inkml:trace>
  <inkml:trace contextRef="#ctx0" brushRef="#br0" timeOffset="25672.141">13247 8802 0,'0'0'0,"0"-18"32,17 18-32,1 0 15,0 0 1,17 0-1,-17 0 1,-1 0 0</inkml:trace>
  <inkml:trace contextRef="#ctx0" brushRef="#br0" timeOffset="26076.288">13088 8943 0,'-18'18'16,"1"-1"-16,-1 1 15,-17 52 1,17-17 0,1 36-1,17-54 1,0-18 0,0 1-1,0 0 1,17-1-1,19-17 1,16 0 0,19-17 15,-53 17-31,17-18 16</inkml:trace>
  <inkml:trace contextRef="#ctx0" brushRef="#br0" timeOffset="26379.689">13264 8925 0,'0'-17'15,"0"34"1,0-17-1,0 71 1,-17-18 0,-1 17-1,1-17 1,17-17 0,-18-1 15,18 0-16,-18-35 1,18 18-16</inkml:trace>
  <inkml:trace contextRef="#ctx0" brushRef="#br0" timeOffset="26661.998">13070 9190 0,'0'0'15,"0"-18"-15,0 1 16,0-1 15,18 18-15,35 0-1,-18-18 1,-17 18 0,17 0-1,-17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5-27T07:10:29.6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917 7073 0,'0'18'31,"18"-1"-15,-1-17-16,-17 18 0,18 0 16,35 35-1,-18-18 1,-17-17 0</inkml:trace>
  <inkml:trace contextRef="#ctx0" brushRef="#br0" timeOffset="869.53">829 7373 0,'18'0'78,"-1"0"-63,1 0-15,0 0 16,-1 18 0,1-18-16,-1 0 15,1 17 1,-18 1 93,0 0-93,0-1-1,-18-17-15,1 18 16,-1 0 0,18-1-1,-17 18 1,17-17 0,0 53-1,0-36 1,0 0-1,17 0 1,36-35 0,0 0-1,35 0 1,-17-35 0,-1-18-1,-52 0 1,-18 18-1,0 0 1,0 17 0,-18 1 15,1-1-15,-1 18-1,0 0 1,1 0 15</inkml:trace>
  <inkml:trace contextRef="#ctx0" brushRef="#br0" timeOffset="1189.569">1446 7232 0,'18'0'15,"-18"35"1,0-17-16,18 35 15,-18 17 1,0 54 0,0-71-1,0 0 1,0-36 0,0 1-1</inkml:trace>
  <inkml:trace contextRef="#ctx0" brushRef="#br0" timeOffset="1503.461">1517 7497 0,'18'0'62,"-1"0"-46,1 0 0,17 0-1,-17 0-15,-1 0 16,19 0-1</inkml:trace>
  <inkml:trace contextRef="#ctx0" brushRef="#br0" timeOffset="2071.417">1411 7726 0,'0'35'0,"-18"18"32,1 0-17,-1 18 1,18-54-16,0 18 16,0 18-1,0 0 1,0-17-1,0-19 1,18-17 0,17 0-1,18 0 1,0 0 0,-18 0-1,18 0 1,-18 0 15,-17-35-15,0 35-1,-1-18 1,-17 1 0,18-1-1</inkml:trace>
  <inkml:trace contextRef="#ctx0" brushRef="#br0" timeOffset="2421.281">1693 7708 0,'0'18'47,"0"17"-32,0-17-15,0 17 16,0 36 0,0-36-1,0 35 1,-17-34-1,17 17 1,-18-36 0,18 1-1</inkml:trace>
  <inkml:trace contextRef="#ctx0" brushRef="#br0" timeOffset="2824.49">1411 7955 0,'18'0'94,"-1"0"-94,1 0 0,35 0 16,0 0-1,-36 0 1,36 18-1,-17-1 1,-1-17 0,-17 0-1</inkml:trace>
  <inkml:trace contextRef="#ctx0" brushRef="#br0" timeOffset="3421.699">1782 7373 0,'17'0'0,"-34"0"0,52-18 16,-18 18-1,36-17 1,-17 17 0,34 17-1,-17 36 1,-35-35-1,-18 53 1,0-36 0,0 0-1,-53 36 17,35-54-32,-35 19 15,18-1 16,17 18-15,18-36 0,0 1-1,18 0 1,53-1 0,-19-17-1,37 18 1,-36-18-1,-18 0 1,-18 0 0</inkml:trace>
  <inkml:trace contextRef="#ctx0" brushRef="#br0" timeOffset="3760.799">2311 7408 0,'17'18'31,"19"53"-15,-19 17 0,-17-35-1,36 88 1,-19 0 0,1-53-1,-18-17 1,0-18-1,0-36 1</inkml:trace>
  <inkml:trace contextRef="#ctx0" brushRef="#br0" timeOffset="4639.12">2628 7338 0,'0'-18'16,"0"1"-16,18 17 47,-18-18-47,53 18 16,-53-18-16,35 18 15,36-35 1,17 17 15,-35 18-31,-36 0 16,1 0 15,-18 36-15,0-1-1,0-17 1,-18 34-1,-35 19 1,-17 0 0,35-1-1,-18 1 1,35-54 0,0 1-1,18 0 1</inkml:trace>
  <inkml:trace contextRef="#ctx0" brushRef="#br0" timeOffset="4942.17">2875 7444 0,'18'0'16,"-1"0"0,1 35-16,0 0 15,17 36 1,0 17-1,-17-53 1,-18 0 0,18-17-1</inkml:trace>
  <inkml:trace contextRef="#ctx0" brushRef="#br0" timeOffset="5240.678">2981 7426 0,'18'0'62,"-1"0"-46,1 0-16,52 0 15,19 0 1,-72 0 0,36 0-1,0 0 1</inkml:trace>
  <inkml:trace contextRef="#ctx0" brushRef="#br0" timeOffset="5491.597">3351 7267 0,'0'18'16,"0"0"0,0 17-16,0 18 0,-17 53 15,17-1 17,0 1-17,-18-53 1,18-35-1,-18-1 1</inkml:trace>
  <inkml:trace contextRef="#ctx0" brushRef="#br0" timeOffset="5945.442">2858 8008 0,'0'-18'31,"17"18"-15,107-52 0,-89 34-1,35 0-15,36-17 16,0 17 0,-53 18-1,-35 0 1,-1 18-1,-17 35 1,0 17 0,0 1-1,0-36 17,0 1-17</inkml:trace>
  <inkml:trace contextRef="#ctx0" brushRef="#br0" timeOffset="6696.701">3651 7461 0,'-17'0'47,"17"18"-32,-18 0-15,18 34 16,-18 1 0,36 36 15,53-1-15,-19-71-1,72 1 1,-54-18-1,1-18 1,-36-35 0,1-17-1,-19 35 1,-17-1 0,0-17-1,-35 18 1,-18-18 15,18 18-31,-18 0 16,0 17 15,18 18-15,-18 18-1,35-1-15</inkml:trace>
  <inkml:trace contextRef="#ctx0" brushRef="#br0" timeOffset="7076.434">4374 7161 0,'0'18'0,"18"17"15,-18 89 1,0-1-1,-35 18 1,17-17 0,18-36-1,-17-53 1,17 18 0,0-35-1</inkml:trace>
  <inkml:trace contextRef="#ctx0" brushRef="#br0" timeOffset="7693.266">4463 7479 0,'0'-18'0,"17"18"32,1-17-17,0-1-15,17 18 16,35-18-1,1 18 1,-36 0 0,-17 18 15,-18 17-15,0 18-1,-18 18 1,-17-36-1,0 18 1,17-35 0,18-1-1,-18 36 1,18-35 0,18-18-1,35 17 1,18-17-1,-19 0 1,-16 0 0,-1 0 15,-17-17-15,-1 17-1</inkml:trace>
  <inkml:trace contextRef="#ctx0" brushRef="#br0" timeOffset="7984.516">4974 7479 0,'0'18'15,"0"-1"-15,0 54 16,0-1 0,0 36 15,0-53-15,0 18-1</inkml:trace>
  <inkml:trace contextRef="#ctx0" brushRef="#br0" timeOffset="8215.994">5009 7655 0,'0'-17'16,"18"17"-16,0 0 16,17 0 15,0-18-15,1 18-1,-1-18 16</inkml:trace>
  <inkml:trace contextRef="#ctx0" brushRef="#br0" timeOffset="8527.947">5274 7338 0,'0'17'32,"0"72"-1,0-1-15,0-53-16,0 53 15,18 18 1,-18-53-1,0-18 1,0 18 0,0-35-1,0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5-29T01:58:20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1147 1429 0,'17'-18'0,"54"-17"16,17 17 0,-18 18-1,-17 0 1,-17 53 0,-19 53-1,-17 53 1,0-1-1,-17-34 1,-1-71 0,18-36 15,-18-17-15,1 0-1,-36-70 1,-18-18-1,-17 0 1,18 70 0,34 0-1,-17 18 1,0 71 0,0 35-1,18-36 1,35-17-1,35-18 1,36-35 0,88 0 15,-36 0-15,-17-35-1,-53 0 1,-35 35-16</inkml:trace>
  <inkml:trace contextRef="#ctx0" brushRef="#br0" timeOffset="417.528">1711 1552 0,'0'0'15,"18"0"16,-18 18-31,17 52 16,1 54 0,17-18 15,-35-18-15,18-35-1,17 0 1,-17-53 15,35-36-15,-36 36-16,107-141 15,-1-17 1,-17 17 0,-53 35-1,-53 70 1</inkml:trace>
  <inkml:trace contextRef="#ctx0" brushRef="#br0" timeOffset="1167.596">2364 1499 0,'0'36'0,"0"-72"0,17 72 0,1 17 16,52 52-1,19-34 1,-19-53-1,1-18 1,-54 0 0,19-36-1,-36-17 1,-18 0 0,0 1-1,-35 34 1,-35 18-1,-35 18 1,-1 123 15,71 17-15,36-34 0,87-36-1,19-53 1,34-17-1,-17-53 1,-18-18 0,18-53-1,-36-53 1,-34 36 0,-19 70-1,-17 70 32,0 1-47,0 0 0,-17 123 31,-19 0-15,19-53 0,17-70-1,0-36 16,35-52-15,36-19 0,-1 19-1,-35 52 1,1-17 0,-19 35 15</inkml:trace>
  <inkml:trace contextRef="#ctx0" brushRef="#br0" timeOffset="1901.693">3351 1640 0,'-17'-35'32,"17"18"-17,0-1 1,88 0-1,71 1 1,-36-1 0,-52 53-1,-54 36 1,-17-54-16,-17 107 16,-54 17-1,18-35 1,36-53-1,-1-36 17,18-34-17,-35-107 1,-1 36 0,-16 0-1,-1 53 1,17 35-1,-34 35 1,17 35 0,18 19-1,35-19 1,0-17 0,52-35-1,90-1 1,16-17 15,19-53-31</inkml:trace>
  <inkml:trace contextRef="#ctx0" brushRef="#br0" timeOffset="2769.65">4128 1693 0,'0'-53'0,"0"106"0,0-141 15,0 71 1,-18-1-1,-35 18 1,-35 70 0,17 19-1,71-19 1,35-70 0,124-53-1,-18-35 1,-52 0-1,-89 141 32,0-36-47,0 160 16,-53 34 0,-36-16-1,1-19 1,-35-53-1,70-70 1,18-53 0,17-17-1,18-160 1,35 54 0,89 35-1,87-1 1,19 54-1,-1 0 17,-88 17-17,-53-35 1,-35-17 0,-35 34-1,-18-34 1,-18-36-1,-35 71 1,0 35 0,-17 0-1,-54 88 1,1 35 0,35 54-1,88-18 1,70-54 15,54-34-15,-1-53-1,18-18 1,-53-36 0,-17-17-1,-71 18 1,18 0-1</inkml:trace>
  <inkml:trace contextRef="#ctx0" brushRef="#br0" timeOffset="3587.479">6685 1076 0,'0'-18'16,"0"36"-16,0-53 0,-35 35 31,17 0-31,-52 0 15,-71 158 1,35 1 0,18 53-1,88-36 1,52-17 0,-34-53-1,-18-71 1,0 18-1,-18-35 1,1-18 0,-36 0-1,-18-18 1,1-70 0</inkml:trace>
  <inkml:trace contextRef="#ctx0" brushRef="#br0" timeOffset="3753.763">5997 1464 0,'18'0'16,"-36"0"-16,71 0 15,35 0 1,89 0 0,52 0-1,-70 0 1,-89 0-1</inkml:trace>
  <inkml:trace contextRef="#ctx0" brushRef="#br0" timeOffset="3954.221">6879 1182 0,'18'-18'0,"-36"36"0,53-36 16,18 18 0,18 0-1,-36 0 1</inkml:trace>
  <inkml:trace contextRef="#ctx0" brushRef="#br0" timeOffset="4104.176">7073 1376 0,'0'53'0,"0"-106"0,0 123 0,0 36 16,0 18 0,35-36-1,-35-53 1</inkml:trace>
  <inkml:trace contextRef="#ctx0" brushRef="#br0" timeOffset="4355.593">7373 917 0,'18'0'15,"-18"141"1,0 71-1,0 70 1,0-246-16,-53 158 16,18-36-1,17-52 17,18-88-32</inkml:trace>
  <inkml:trace contextRef="#ctx0" brushRef="#br0" timeOffset="4888.512">7920 935 0,'18'0'32,"-18"123"-17,0-87-15,-36 193 16,1-35-1,35-18 1,0-35 0,18-70-1,35-53 1,17-18 0,54-53 15,-36-35-16,-88 70-15</inkml:trace>
  <inkml:trace contextRef="#ctx0" brushRef="#br0" timeOffset="5739.044">7638 1288 0,'17'0'15,"19"17"1,52 54 0,106-1-1,-177-70-15,213 53 16,-54-35 15,-35-18-15,-88-18-1,-53-35 1,0-17 0,0 17-1,-53 18 1,18 35 0,-18 17-1,-53 89 1,18 18-1,53-19 1,35-16 0,53-36-1,52-18 1,54-35 0,35-88 15,-53-53-16,-35-18 1,-53 18 0,-53 158 31,0 1-47,0 17 0,-18 89 15,1-1 1,-18 1-1,17-71 1,18-71 31,18-53-31,-1 36-16,71-53 15,-17 35 1,17 35-1,0 1 1,-17-1 0,-18 0-1,0 18 1,-36 0 15</inkml:trace>
  <inkml:trace contextRef="#ctx0" brushRef="#br0" timeOffset="6556.678">9984 1005 0,'17'0'47,"36"0"-47,71 0 32,-107 18-32,89 0 15,-71 17 1,-35-17-1,-35 52 1,-88 18 0,52-17-1,18-18 1,53-36 0,53-17-1,53 0 1,0 0-1,-53 0 1,-36 0 0</inkml:trace>
  <inkml:trace contextRef="#ctx0" brushRef="#br0" timeOffset="6774.094">9913 1517 0,'0'18'15,"35"-18"1,71 0 0,71 0-1,-160 0-15,124 0 16,-70 0-1,-71 17 1</inkml:trace>
  <inkml:trace contextRef="#ctx0" brushRef="#br0" timeOffset="7174.514">10019 1746 0,'0'0'0,"18"0"32,105 0-17,0-17 1,-34 17 0,-89 17 15,-18 54-16,0-71-15,-35 70 16,18-34 0,18 17-1,34-53 32,36 0-31,0-18-1,-18 18 1,1 0 0,-19 0-16</inkml:trace>
  <inkml:trace contextRef="#ctx0" brushRef="#br0" timeOffset="7875.451">12118 917 0,'0'36'16,"0"16"-16,-18 107 16,-17 70 15,0-70-15,35-141-16,-36 88 15,36-89 1,0-34 15,18-54-15,-18 54-16,106-72 15,17 36 1,19 36 0,-37 34-1,-87 36 1,-18 18-1,-53 17 1,-70-17 15,-1-54-15,36-17 0,53 0-1,35-106 1,0 54-16</inkml:trace>
  <inkml:trace contextRef="#ctx0" brushRef="#br0" timeOffset="8125.914">12682 794 0,'18'0'16,"-18"53"-1,18-36-15,-18 195 16,0 105 15,-18-87-15,0-107 0,18-35-1,0-70 1</inkml:trace>
  <inkml:trace contextRef="#ctx0" brushRef="#br0" timeOffset="8525.316">12982 1323 0,'18'0'15,"-18"18"1,0 52-16,0 36 15,0-71-15,0 53 16,18-17 0,-1-53 15,18-18-15,71-89-1,0-69 1,-53 69-1,-35 54 1,-18 88 15,0 53-15,0-35 0,0-19-1,0-34 1,0-36 15</inkml:trace>
  <inkml:trace contextRef="#ctx0" brushRef="#br0" timeOffset="8926.083">13529 1270 0,'0'0'0,"18"18"31,-1 105-15,-17 18 0,0-35-1,0-88-15,0 52 16,-17-52 0,17-53 15,35-71-16,-35 88-15,88-35 16,0 0 15,-17 36-15,-1-19 0,-34 36-1,17 0 1,-36 0-1,19 0 1</inkml:trace>
  <inkml:trace contextRef="#ctx0" brushRef="#br0" timeOffset="9877.559">14376 1252 0,'0'-17'31,"88"-1"-15,-70 0-16,123 1 16,0-1-1,-71 18 1,-52 0-1,-53 53 1,-54 35 0,-16 18-1,-19 0 1,54 0 0,52-71-1,18-17 1,35-1-1,71-17 17,0-17-17,35-36 1,-70 35 0,-54 1-1,-17-19 1,0 19-16</inkml:trace>
  <inkml:trace contextRef="#ctx0" brushRef="#br0" timeOffset="10094.069">15011 1147 0,'0'17'16,"0"54"-1,0 52 1,-18-17-1,0-18 1,18-70 15,0 0-15,-17-18 0,17-53-1</inkml:trace>
  <inkml:trace contextRef="#ctx0" brushRef="#br0" timeOffset="10245.218">15081 1376 0,'18'0'0,"-36"0"0,106 0 16,-17-18-1,-18 18 1,-35-17 0,17 17-1,-35-36 1</inkml:trace>
  <inkml:trace contextRef="#ctx0" brushRef="#br0" timeOffset="10560.807">15346 988 0,'17'-35'16,"19"35"-1,-36-18-15,88 0 16,0 18-1,-17 0 1,-18 0 0,0 53-1,-1-18 1,1 36 0,-53 17-1,18 18 1,-18-35-1,0-1 17,-53-35-17</inkml:trace>
  <inkml:trace contextRef="#ctx0" brushRef="#br0" timeOffset="11017.473">15628 1341 0,'0'35'16,"0"53"-1,0-35 1,0-35-16,-18 35 16,-34-18-1,-19 0 1,0 0 15,1-35-15,52 0-1,36 0 17,35 0-17,88-17 1,18-1-1,-142 18-15,89-18 16,-53 18 0,-35 0-1,-1 0 17,1 0-1,-18 18-16</inkml:trace>
  <inkml:trace contextRef="#ctx0" brushRef="#br0" timeOffset="11863.796">16880 1217 0,'-17'0'31,"17"18"-15,0-1-16,-18 19 0,-17 87 15,0 18 1,35-70 0,0-18-1,35-53 1,71 17 15,0-17-15,17-17-1,-52-1 1,-36 0 0,-18 18-1,-17-52 1</inkml:trace>
  <inkml:trace contextRef="#ctx0" brushRef="#br0" timeOffset="12078.85">17286 1270 0,'0'18'31,"0"52"-16,0-52-15,-18 88 16,1 0 0,-18-18-1,17-71 1,0-17 0</inkml:trace>
  <inkml:trace contextRef="#ctx0" brushRef="#br0" timeOffset="12279.49">16845 1535 0,'18'0'32,"-1"0"-17,36 0-15,88 17 31,-17 1-15,-106-18-16,17 0 0</inkml:trace>
  <inkml:trace contextRef="#ctx0" brushRef="#br0" timeOffset="12579.621">16722 1887 0,'0'18'16,"17"-18"-1,142 0 16,70 0-15,-211 0-16,176 0 16,-141-18-1,-35 18 1</inkml:trace>
  <inkml:trace contextRef="#ctx0" brushRef="#br0" timeOffset="12764.425">17233 1887 0,'0'18'0,"-17"0"0,-1 52 15,0 18 1,1-17 0,-19-36 15</inkml:trace>
  <inkml:trace contextRef="#ctx0" brushRef="#br0" timeOffset="13163.924">17533 1341 0,'35'-18'0,"18"18"0,71-18 15,-54 18 1,-52 0 0,-18 71 30,-18-71-46,-52 88 16,-1 36 0,36-72-1,35-16 1,88-36 0,18 0-1,-36 0 1,-34 0-1</inkml:trace>
  <inkml:trace contextRef="#ctx0" brushRef="#br0" timeOffset="13380.73">17392 1870 0,'0'17'0,"18"-17"32,105 36-17,36-36 1,17 17 0,-35-17-1,-123 0 1</inkml:trace>
  <inkml:trace contextRef="#ctx0" brushRef="#br0" timeOffset="13665.69">17692 1993 0,'0'0'0,"0"18"15,-18 52 1,18 1 0,0-18-1,0 0 1,71-18 0,52-35-1,1 0 1,-36-18-1,-53 1 1,-17-1 0</inkml:trace>
  <inkml:trace contextRef="#ctx0" brushRef="#br0" timeOffset="14115.751">18239 1623 0,'17'0'47,"1"0"-31,0 0-16,70 0 16,-35 0-1</inkml:trace>
  <inkml:trace contextRef="#ctx0" brushRef="#br0" timeOffset="14430.954">18221 1588 0,'-18'0'0,"1"0"16,-1 88-1,0-18 1,1 1 0,17-1-1,35-17 1,36 0 0,52-35-1,-35-18 1,0 0-1,-35 0 1,-17-53 0,-19 0-1</inkml:trace>
  <inkml:trace contextRef="#ctx0" brushRef="#br0" timeOffset="19154.388">18768 1535 0,'0'17'0,"0"1"0,0 123 15,0 35 1,0-52 0,-18-18-1,18-71 1</inkml:trace>
  <inkml:trace contextRef="#ctx0" brushRef="#br0" timeOffset="19352.703">18715 1905 0,'18'0'31,"17"0"-15,53 0 0,-17 0-1,-19-18 1,-34-17 0</inkml:trace>
  <inkml:trace contextRef="#ctx0" brushRef="#br0" timeOffset="19570.607">18997 1658 0,'0'18'47,"0"-1"-47,0 72 15,0-72-15,0 89 16,0 17-1,0 19 1,-18-19 0,1-35-1,-1-52-15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5-29T01:59:56.8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3210 8255 0,'18'0'31,"35"18"-15,-36-18-16,107 0 15,52 17 1,-87-17 0</inkml:trace>
  <inkml:trace contextRef="#ctx0" brushRef="#br0" timeOffset="265.585">3104 8467 0,'18'0'16,"35"0"-16,-35 0 0,105 0 31,89 0-16,-36 0 1,-88 0 0</inkml:trace>
  <inkml:trace contextRef="#ctx0" brushRef="#br0" timeOffset="950.446">4163 8167 0,'0'17'16,"0"72"0,-35 16-1,35-87-15,-18 88 16,0-18 0,18-35 15,0-71 16,0 1-47,36-54 15,-19 54-15,71-54 16,1 18 0,16 18-1,-87 35 1,0 0-1,-18 70 1,0 1 0,0 0-1,0-1 1,0-35 15</inkml:trace>
  <inkml:trace contextRef="#ctx0" brushRef="#br0" timeOffset="1334.351">4780 8396 0,'-17'0'15,"-1"0"-15,0 18 0,-52 52 16,34 19 0,19-19-1,17-35 1,17-17 15,72 0-15,16-36-1,1-17 1,-70-18 0,-36 0-1,-18 18 1,-35-18 0,18 35-1,17 18 1</inkml:trace>
  <inkml:trace contextRef="#ctx0" brushRef="#br0" timeOffset="1551.223">5168 7920 0,'18'0'16,"-1"35"-1,1-35-15,17 53 16,1 18 0,-19-36-1</inkml:trace>
  <inkml:trace contextRef="#ctx0" brushRef="#br0" timeOffset="1750.798">5292 8308 0,'-18'18'0,"36"-36"0,-36 53 0,18 0 16,0 54-1,0 17 1,-18-36-1,-17 18 1,35-35 0,0-35-16</inkml:trace>
  <inkml:trace contextRef="#ctx0" brushRef="#br0" timeOffset="2400.924">5768 8449 0,'0'0'0,"0"-18"31,-18 18-31,-17-17 16,17 17-16,-52-18 16,-1 18-1,36 35 17,17-17-17,18 35 1,0-18-1,71 18 1,-1 0 0,-34-18-1,-36 1 1,0-19 15,-18-17-15,-17 0-1,-36 0 1,18 0 0,36 0-1</inkml:trace>
  <inkml:trace contextRef="#ctx0" brushRef="#br0" timeOffset="2902.448">6033 8696 0,'52'0'0,"54"0"16,124 0-1,-125 0 1,19-18 0,-54 1-1,-52-36 1,-18-18-1,-18 18 1,-34 0 15,-19 18-31,-53 17 32,19 1-17,-36 34 1,52 54-1,19 53 1,17-19 0,53 1-1,0-18 1,70-17 0,19-18-1,34-36 1,18-17-1,-17-35 1,-54 0 15,-34 0-15,-36 17-16</inkml:trace>
  <inkml:trace contextRef="#ctx0" brushRef="#br0" timeOffset="3869.424">7814 8414 0,'0'-18'15,"0"0"1,0 1 0,-18 17-1,1-18-15,-36 18 16,35 0-16,-52 0 15,-1 0 1,53 35 15,18 1-15,0-19 0,36 36-1,17 0 1,-18-35-1,-17 35 1,-18 0 0,0 0-1,-36-18 1,-34 0 0,34-17-1,1-1 1,18-17 15</inkml:trace>
  <inkml:trace contextRef="#ctx0" brushRef="#br0" timeOffset="4520.202">7938 8308 0,'17'0'31,"-17"18"-31,0 87 16,0-16 0,-17-1-1,-1-18 1,0-52-1,18-36 32,18-35-31,52-17 0,36-18-1,-35 52 1,-36 19-1,-35 34 17,0 19-32,0 52 15,-18 18 1,1-71 0,17-53 30,0 1-30,17-1-16,36-52 0,36-1 31,-19 36-15,-35 17 0,-17 18 15,0 71-16,-18-1 1,0 1 0,0-18-1</inkml:trace>
  <inkml:trace contextRef="#ctx0" brushRef="#br0" timeOffset="4936.998">8714 8414 0,'0'0'0,"0"17"32,0 19-17,0 17 1,-18 0-1,18-36-15,18 18 16,17 1 0,0-36-1,36-18 1,-18-17 0,-36-18-1,1 0 1,-18 35-1,-18 1 17,-17-1-17,0 0 1,-18 18 0</inkml:trace>
  <inkml:trace contextRef="#ctx0" brushRef="#br0" timeOffset="5337.564">9190 8290 0,'0'18'31,"0"0"-31,-18 70 16,18 35 15,18-70-15,0-18 0,17-35-1,0 0 1,0-52-1,-35-1 1,0 0 0,-17 0-1,-36 0 1,18 35 0,-1 18-1,19 0 1</inkml:trace>
  <inkml:trace contextRef="#ctx0" brushRef="#br0" timeOffset="6005.738">9631 8184 0,'0'18'47,"0"17"-47,0 89 15,0-107-15,-18 107 16,1-1-1,17-34 17,0-19-17,0-35 1,52-35 0,37 0-1,-19-35 1,-17 0-1,-18 0 1,-17 17 0</inkml:trace>
  <inkml:trace contextRef="#ctx0" brushRef="#br0" timeOffset="6272.244">9454 8502 0,'18'0'31,"70"0"-16,-70 0-15,141-35 16,-53 17 0,-36-17-1,-52 17 1</inkml:trace>
  <inkml:trace contextRef="#ctx0" brushRef="#br0" timeOffset="6706.406">10072 8026 0,'0'17'15,"0"19"1,0 87 0,0-105-16,-35 158 15,-1 1 1,-17-36-1,36-71 1,17-52 0,53-89 15,35-35-15,-53 89-16,53-54 15,-52 36 16,-19 35-15,1 88 15,-18-70-31,17 52 16,1-17 0,0-53-1,17-17 16</inkml:trace>
  <inkml:trace contextRef="#ctx0" brushRef="#br0" timeOffset="6890.812">10495 7796 0,'0'0'0,"18"0"32,-1 0-17,1 0-15,0 71 16</inkml:trace>
  <inkml:trace contextRef="#ctx0" brushRef="#br0" timeOffset="7090.237">10583 8378 0,'18'0'0,"-36"0"0,36 18 0,0 35 15,-1 0 1,-17-35 0,0 35-1,18-1 16,-18-34-31</inkml:trace>
  <inkml:trace contextRef="#ctx0" brushRef="#br0" timeOffset="7807.653">10918 8308 0,'0'18'32,"0"70"-17,0 18 1,-17-36 0,17-35-1,0-52 32,35-36-31,-35 35-16,71-70 15,17 35 1,-18 18 0,-17 35-1,-35 35 16,-18 36-15,18-54-16,-18 54 16,0-1-1,0-34 1,35 17 0</inkml:trace>
  <inkml:trace contextRef="#ctx0" brushRef="#br0" timeOffset="8575.486">11677 8431 0,'0'-17'0,"0"34"0,18-52 0,-1-35 16,-17 17 0,0 35-1,-17 0 16,-1 18-31,-35 53 16,-18 18 0,54-1-1,17-34 1,35-19 0,0-17 15,54-35-16,-1-36 1,-18 36 0,-52 0-1,-18 53 17,0 52-17,0 54 1,0-107-16,-35 124 15,-1 18 1,-16-35 0,-1-19-1,17-34 1,-17-36 0,36-17 15,-19-18-16,1-18 1,-18-35 0,18-53-1,35 36 1,18 17 0,52 0-1,54 0 1,-1 36-1,36-19 1,-53 19 0,-53-1-1,-36 18 1,19 0 15,-19 18-15,1-1-16</inkml:trace>
  <inkml:trace contextRef="#ctx0" brushRef="#br0" timeOffset="8704.482">12312 8784 0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5-29T02:03:56.4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2028 1323 0,'0'18'16,"0"17"-16,-17 53 16,17 0-1,0-35 1,0 0-1,0-35 17,35-1-17,18-17 1,-35 0-16,52 0 16,36-17-1,0-19 1,-36 19-1,1-1 1,-18-17 0,-18 17-1,-17 1 1</inkml:trace>
  <inkml:trace contextRef="#ctx0" brushRef="#br0" timeOffset="250.236">2663 1323 0,'0'18'31,"-17"34"-15,-18 19-1,35-53-15,-36 52 16,-17 1 0,36-18-1,-1-36 1</inkml:trace>
  <inkml:trace contextRef="#ctx0" brushRef="#br0" timeOffset="500.899">1976 1464 0,'17'0'46,"54"0"-30,70 0 0,-18 0-1,-52 0 1</inkml:trace>
  <inkml:trace contextRef="#ctx0" brushRef="#br0" timeOffset="889.32">2381 1535 0,'-17'0'0,"-1"88"15,-35 35 1,18-35 0,-18 36-1,0-54 1,-18 1-1,1-53 1,17-1 0,35-17-1,36 0 32,0 0-31,105-17-16,106-19 31,-211 36-31,194-17 16,-71 17-1,-124-18 1</inkml:trace>
  <inkml:trace contextRef="#ctx0" brushRef="#br0" timeOffset="1218.064">3104 1217 0,'18'0'31,"35"0"-15,70-18-1,-105 18-15,88 0 16,0 0 0</inkml:trace>
  <inkml:trace contextRef="#ctx0" brushRef="#br0" timeOffset="1434.92">3140 1376 0,'17'0'31,"36"17"-15,35-17-1,18 0 1,-88 0-16,53-17 15,-54 17 1</inkml:trace>
  <inkml:trace contextRef="#ctx0" brushRef="#br0" timeOffset="2085.36">3246 1182 0,'-18'0'15,"0"17"1,-35 54 0,-17 0-1,17-1 1,35 1-1,18-36 1,36-17 0,34 35-1,-52-53-15,70 35 16,-18 18 0,-70-18 15,0-17-16,0 35 1,-35-1 0,-18 37-1,18-19 1,17 36 0,18-18-1,18-17 1,53-36-1,-1-35 1,1-35 0,-36 0-1,-17-1 1,-18-17 0,-18 36 15,-35-19-16,18 19 1,-1 17 0</inkml:trace>
  <inkml:trace contextRef="#ctx0" brushRef="#br0" timeOffset="2837.608">4604 1517 0,'0'-18'16,"0"1"-16,88-1 16,18 0 15,-89 18-31,54 0 15,-53 0 1,-1 53 0,-87 18-1,-36 17 1,-18-17 0,89-54-1,35 1 1,35 0-1,71-1 1,35 18 0,-70 1-1,-71-19 32,0 1-47,-53 35 16,-18 35-1,-34-17 1,69-36 0</inkml:trace>
  <inkml:trace contextRef="#ctx0" brushRef="#br0" timeOffset="3120.561">5609 1464 0,'0'0'16,"0"18"-1,-35 52 1,17-34 0,-52 69-1,-36 36 1,0-17-1,18-36 1,35-53 0,35-17-1,1-36 1</inkml:trace>
  <inkml:trace contextRef="#ctx0" brushRef="#br0" timeOffset="3788.072">5909 1446 0,'18'-17'0,"-36"34"0,71-34 0,-35-1 0,70 0 32,-18 1-17,-34 17 1,-36 70 15,-18 1-15,-53 17-1,71-70-15,-52 52 16,52-17 0,70 0-1,1-18 1,-1-17-1,-52 0 1,-18 35 0,-18 17-1,-52 36 17,-19 18-17,-16-19 1,16-52-1</inkml:trace>
  <inkml:trace contextRef="#ctx0" brushRef="#br0" timeOffset="6656.713">5186 1552 0,'17'0'15,"36"36"1,-35-19-16,70 89 16,0 0-1,1 17 1,-36-52 0,-18-54-1</inkml:trace>
  <inkml:trace contextRef="#ctx0" brushRef="#br0" timeOffset="7574.975">7708 1376 0,'0'17'31,"0"1"-31,-35 70 16,-36 36-1,71-107-15,0 36 16,18 36 15,53-19-31,70 1 16,35-18-1,-88-18 17,-70-18-17,-18 1 1,-71 35 0,-17-18-1,-35 18 1,34-17-1,54-36 1,18 0 0</inkml:trace>
  <inkml:trace contextRef="#ctx0" brushRef="#br0" timeOffset="7724.226">7691 1570 0,'35'0'16,"-70"0"-16,176 0 16,-124 0-16,177 18 15,-53 17-15</inkml:trace>
  <inkml:trace contextRef="#ctx0" brushRef="#br0" timeOffset="7974.933">8837 1517 0,'0'18'31,"0"-1"-31,-18 1 0,-52 70 16,-18 53-1,-36 18 1,1-36-1,35-17 17,17-53-17,71-35-15</inkml:trace>
  <inkml:trace contextRef="#ctx0" brushRef="#br0" timeOffset="8209.481">8378 1552 0,'0'0'0,"18"0"15,70 53 1,1 35 0,-1 18-1,-18-35 1,-17-36 15,0 0-15,0-35-1</inkml:trace>
  <inkml:trace contextRef="#ctx0" brushRef="#br0" timeOffset="8592.114">9243 1411 0,'0'18'15,"-53"35"1,0 53 0,35-1-1,18-34 1,18-53-1,53 34 1,-1 1 0,1-35-1,-71 0 1,0 17 0,-36 18-1,-17 17 1,-17 1-1,17-36 1,18-17 0,-1-18-1</inkml:trace>
  <inkml:trace contextRef="#ctx0" brushRef="#br0" timeOffset="8775.927">9031 1605 0,'18'0'16,"-36"0"-16,53 0 0,-17 0 0,35-17 15,53-1 1,-18 18 0,-35-18-1</inkml:trace>
  <inkml:trace contextRef="#ctx0" brushRef="#br0" timeOffset="9412.111">9807 1464 0,'18'-18'16,"105"1"0,-87-1-16,122 0 15,-52 18 1,-71 0 0,-87 71 15,-37 17-16,36-17 1,36-1 0,34-52-1,54-18 1,0 0 0,-54 0-16,36-35 15,-18 17 16</inkml:trace>
  <inkml:trace contextRef="#ctx0" brushRef="#br0" timeOffset="9643.113">9895 1852 0,'18'0'31,"70"0"-15,-70-18-16,141 1 31,-18-18-15,-53 35-16,-53 0 15</inkml:trace>
  <inkml:trace contextRef="#ctx0" brushRef="#br0" timeOffset="10027.421">9948 1976 0,'0'17'0,"71"-17"31,-18 0-16,70 0-15,54-53 16,-71 18 0,-89 35-1,-17 18 17,-70 52-17,52-35 1,-35 36-1,53-53 1,18-18 15,-1 0-31,36-36 16,53-34 0,-35 35-1,-18-1 1</inkml:trace>
  <inkml:trace contextRef="#ctx0" brushRef="#br0" timeOffset="10528.352">11571 1923 0,'-18'0'0,"36"0"0,-36-18 47,18 0-47,53-123 15,-35 124-15,53-142 16,17 35 0,-18 54-1,-34 70 1,-19 53 31,-17-36-47,18 142 15,17 0 1,-35 0 0,18-89-1,-18-35 1,17-35 15,-17-52-15</inkml:trace>
  <inkml:trace contextRef="#ctx0" brushRef="#br0" timeOffset="10779.724">12312 1393 0,'0'18'15,"0"0"1,0 105-1,0 18 1,-18-141-16,18 106 16,-17-18-1,-1-17 1,0-53 0</inkml:trace>
  <inkml:trace contextRef="#ctx0" brushRef="#br0" timeOffset="10962.959">12224 1729 0,'0'-18'16,"17"18"-1,1 0-15,0 0 16,35 0-1,17-18 1,1 1 0,-36-1-16</inkml:trace>
  <inkml:trace contextRef="#ctx0" brushRef="#br0" timeOffset="11430.183">12753 1305 0,'18'18'31,"-18"17"-15,52 0 0,-16-17 15,-19-18-31,54 0 15,35-18 1,-53-17 0,-36-35-1,-17 17 1,0 17 0,0 1-1,-35 35 1,-18 0-1,-35 35 1,-18 71 0,36 18-1,34-1 1,36-35 15,18-17-15,17-53-1,71-18 1</inkml:trace>
  <inkml:trace contextRef="#ctx0" brushRef="#br0" timeOffset="11611.903">13141 1640 0,'-18'0'62,"18"18"-62,-17-18 0,-36 53 16,-53 0 0,-35-18-1,53-17 1</inkml:trace>
  <inkml:trace contextRef="#ctx0" brushRef="#br0" timeOffset="12096.017">12506 1817 0,'18'0'31,"17"0"-15,-17 0-16,158 0 15,53 0 1,-52-18 0,-142 1-1,-35 34 32,-35 18-31,-54 18-1,72-53-15,-89 53 32,0 53-17,71-35 1,35-18-1,53-18 1,70-17 0,1-71-1,-54-36 1,-70 19 0,0 17-1,-53 18 1,18-1-1,17 36 1,1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</a:defRPr>
            </a:lvl1pPr>
          </a:lstStyle>
          <a:p>
            <a:fld id="{12B0CF90-0E48-469A-BE1D-D3B3FC73F61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6697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0D5345A-5AAD-43CD-A074-41FDEADFC5AB}" type="slidenum">
              <a:rPr lang="en-US" altLang="ko-KR">
                <a:latin typeface="Times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1800">
              <a:latin typeface="Arial" panose="020B060402020202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5020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CF90-0E48-469A-BE1D-D3B3FC73F610}" type="slidenum">
              <a:rPr lang="en-US" altLang="ko-KR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9360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0CF90-0E48-469A-BE1D-D3B3FC73F610}" type="slidenum">
              <a:rPr lang="en-US" altLang="ko-KR" smtClean="0"/>
              <a:pPr/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2125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66800" y="2481263"/>
            <a:ext cx="8077200" cy="18573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anose="05000000000000000000" pitchFamily="2" charset="2"/>
              <a:buChar char="§"/>
              <a:defRPr/>
            </a:pPr>
            <a:endParaRPr lang="en-US" altLang="ko-KR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 bwMode="auto"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그림 4" descr="inche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715000"/>
            <a:ext cx="11318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70104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-65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altLang="ko-KR"/>
              <a:t> </a:t>
            </a:r>
            <a:fld id="{4713A2B4-5D5F-4A66-A3C5-46C1F1C5813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188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23B1D935-1DB5-49E0-82B7-1CDE451DBEE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475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01638"/>
            <a:ext cx="2133600" cy="5199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1638"/>
            <a:ext cx="6248400" cy="519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E9A1A874-96FC-4760-90C1-AC4816D2003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92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inche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715000"/>
            <a:ext cx="11318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altLang="ko-KR"/>
              <a:t> </a:t>
            </a:r>
            <a:fld id="{978D8FE9-C6B4-485D-8C4A-C84573A85B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396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BBCB2FB3-9838-496A-9129-246092C165F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454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6F71D2D9-4E56-4D13-8B0E-A7D7993C39B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699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FDAD328F-3937-4435-84EC-1AC1038A124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95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640843FF-408D-4112-86A2-960C448E8C1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126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8201AD68-D791-4C0C-B21C-FBCF807EA54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842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04362DC1-1139-4DE0-9F58-6B0AF944EB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478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AD82B8D2-4F77-423D-BE78-868929DCBC6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592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401638"/>
            <a:ext cx="83439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3439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 bwMode="auto"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 bwMode="auto">
          <a:xfrm flipV="1">
            <a:off x="457200" y="1265238"/>
            <a:ext cx="8686800" cy="12700"/>
          </a:xfrm>
          <a:prstGeom prst="line">
            <a:avLst/>
          </a:prstGeom>
          <a:noFill/>
          <a:ln w="38100">
            <a:solidFill>
              <a:srgbClr val="FFB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7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10300"/>
            <a:ext cx="1993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i="1"/>
            </a:lvl1pPr>
          </a:lstStyle>
          <a:p>
            <a:r>
              <a:rPr lang="en-US" altLang="ko-KR"/>
              <a:t>Slide </a:t>
            </a:r>
            <a:fld id="{EB8FF482-F141-4B55-A7B9-590435D102B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pitchFamily="-65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4080"/>
        </a:buClr>
        <a:buSzPct val="65000"/>
        <a:buFont typeface="Wingdings" panose="05000000000000000000" pitchFamily="2" charset="2"/>
        <a:buChar char="n"/>
        <a:defRPr sz="3200" b="1">
          <a:solidFill>
            <a:schemeClr val="tx1"/>
          </a:solidFill>
          <a:latin typeface="+mn-lt"/>
          <a:ea typeface="ＭＳ Ｐゴシック" pitchFamily="-65" charset="-128"/>
          <a:cs typeface="ＭＳ Ｐゴシック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SzPct val="65000"/>
        <a:buChar char="—"/>
        <a:defRPr sz="1600">
          <a:solidFill>
            <a:schemeClr val="tx1"/>
          </a:solidFill>
          <a:latin typeface="+mn-lt"/>
          <a:ea typeface="ＭＳ Ｐゴシック" pitchFamily="-65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Char char="»"/>
        <a:defRPr sz="1400">
          <a:solidFill>
            <a:schemeClr val="tx1"/>
          </a:solidFill>
          <a:latin typeface="+mn-lt"/>
          <a:ea typeface="ＭＳ Ｐゴシック" pitchFamily="-65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m9e1ra67clggv6v/qqq_1.png?dl=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21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7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8.bin"/><Relationship Id="rId9" Type="http://schemas.openxmlformats.org/officeDocument/2006/relationships/image" Target="../media/image1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1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7.wmf"/><Relationship Id="rId10" Type="http://schemas.openxmlformats.org/officeDocument/2006/relationships/image" Target="../media/image12.pn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9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ustomXml" Target="../ink/ink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customXml" Target="../ink/ink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customXml" Target="../ink/ink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2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004080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SzPct val="6500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/>
              <a:t>Slide </a:t>
            </a:r>
            <a:fld id="{CF11C8B8-1724-4BEF-906C-8EA48E94F6E6}" type="slidenum">
              <a:rPr lang="en-US" altLang="ko-KR" sz="20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ko-KR" sz="2000" b="0"/>
          </a:p>
        </p:txBody>
      </p:sp>
      <p:sp>
        <p:nvSpPr>
          <p:cNvPr id="6147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066800" y="1295400"/>
            <a:ext cx="7010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ＭＳ Ｐゴシック" pitchFamily="34" charset="-128"/>
              </a:rPr>
              <a:t>시뮬레이션 기초 및 실습</a:t>
            </a:r>
            <a:endParaRPr lang="ko-KR" altLang="ko-KR" dirty="0">
              <a:ea typeface="ＭＳ Ｐゴシック" pitchFamily="34" charset="-128"/>
            </a:endParaRPr>
          </a:p>
        </p:txBody>
      </p:sp>
      <p:sp>
        <p:nvSpPr>
          <p:cNvPr id="6148" name="Rectangle 3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>
                <a:ea typeface="ＭＳ Ｐゴシック" pitchFamily="34" charset="-128"/>
              </a:rPr>
              <a:t>Prof. Jibum Kim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Department of Computer Science &amp; Engineering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 Incheon National University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8-bit</a:t>
            </a:r>
            <a:r>
              <a:rPr lang="ko-KR" altLang="en-US" sz="2800" dirty="0"/>
              <a:t>의 </a:t>
            </a:r>
            <a:r>
              <a:rPr lang="en-US" altLang="ko-KR" sz="2800" dirty="0"/>
              <a:t>grayscale </a:t>
            </a:r>
            <a:r>
              <a:rPr lang="ko-KR" altLang="en-US" sz="2800" dirty="0"/>
              <a:t>영상의 경우 </a:t>
            </a:r>
            <a:r>
              <a:rPr lang="ko-KR" altLang="en-US" sz="2800" dirty="0" err="1"/>
              <a:t>명암값은</a:t>
            </a:r>
            <a:r>
              <a:rPr lang="ko-KR" altLang="en-US" sz="2800" dirty="0"/>
              <a:t> </a:t>
            </a:r>
            <a:r>
              <a:rPr lang="en-US" altLang="ko-KR" sz="2800" dirty="0"/>
              <a:t>0</a:t>
            </a:r>
            <a:r>
              <a:rPr lang="ko-KR" altLang="en-US" sz="2800" dirty="0"/>
              <a:t>부터 </a:t>
            </a:r>
            <a:r>
              <a:rPr lang="en-US" altLang="ko-KR" sz="2800" dirty="0"/>
              <a:t>255</a:t>
            </a:r>
            <a:r>
              <a:rPr lang="ko-KR" altLang="en-US" sz="2800" dirty="0"/>
              <a:t>사이의 </a:t>
            </a:r>
            <a:r>
              <a:rPr lang="ko-KR" altLang="en-US" sz="2800" dirty="0" err="1"/>
              <a:t>정수값을</a:t>
            </a:r>
            <a:r>
              <a:rPr lang="ko-KR" altLang="en-US" sz="2800" dirty="0"/>
              <a:t> 갖으므로 </a:t>
            </a:r>
            <a:r>
              <a:rPr lang="en-US" altLang="ko-KR" sz="2800" dirty="0"/>
              <a:t>L=255</a:t>
            </a:r>
            <a:r>
              <a:rPr lang="ko-KR" altLang="en-US" sz="2800" dirty="0"/>
              <a:t>로 놓을 수 있다</a:t>
            </a:r>
            <a:endParaRPr lang="en-US" altLang="ko-KR" sz="2800" dirty="0"/>
          </a:p>
          <a:p>
            <a:r>
              <a:rPr lang="en-US" altLang="ko-KR" sz="2800" dirty="0">
                <a:hlinkClick r:id="rId2"/>
              </a:rPr>
              <a:t>https://www.dropbox.com/s/m9e1ra67clggv6v/qqq_1.png?dl=0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 err="1"/>
              <a:t>Matlab</a:t>
            </a:r>
            <a:r>
              <a:rPr lang="ko-KR" altLang="en-US" sz="2800" dirty="0"/>
              <a:t>에서는 히스토그램 </a:t>
            </a:r>
            <a:r>
              <a:rPr lang="ko-KR" altLang="en-US" sz="2800" dirty="0" err="1"/>
              <a:t>평활화를</a:t>
            </a:r>
            <a:r>
              <a:rPr lang="ko-KR" altLang="en-US" sz="2800" dirty="0"/>
              <a:t> 제공해주는 </a:t>
            </a:r>
            <a:r>
              <a:rPr lang="en-US" altLang="ko-KR" sz="2800" dirty="0"/>
              <a:t>‘</a:t>
            </a:r>
            <a:r>
              <a:rPr lang="en-US" altLang="ko-KR" sz="2800" dirty="0" err="1"/>
              <a:t>histeq</a:t>
            </a:r>
            <a:r>
              <a:rPr lang="en-US" altLang="ko-KR" sz="2800" dirty="0"/>
              <a:t>’</a:t>
            </a:r>
            <a:r>
              <a:rPr lang="ko-KR" altLang="en-US" sz="2800" dirty="0"/>
              <a:t>함수가 있다</a:t>
            </a:r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5065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b="0" dirty="0"/>
              <a:t>clear;</a:t>
            </a:r>
          </a:p>
          <a:p>
            <a:r>
              <a:rPr lang="en-US" altLang="ko-KR" sz="1600" b="0" dirty="0"/>
              <a:t>close all;</a:t>
            </a:r>
          </a:p>
          <a:p>
            <a:r>
              <a:rPr lang="en-US" altLang="ko-KR" sz="1600" b="0" dirty="0" err="1"/>
              <a:t>img</a:t>
            </a:r>
            <a:r>
              <a:rPr lang="en-US" altLang="ko-KR" sz="1600" b="0" dirty="0"/>
              <a:t>=</a:t>
            </a:r>
            <a:r>
              <a:rPr lang="en-US" altLang="ko-KR" sz="1600" b="0" dirty="0" err="1"/>
              <a:t>imread</a:t>
            </a:r>
            <a:r>
              <a:rPr lang="en-US" altLang="ko-KR" sz="1600" b="0" dirty="0"/>
              <a:t>('qqq_1.png');</a:t>
            </a:r>
          </a:p>
          <a:p>
            <a:r>
              <a:rPr lang="en-US" altLang="ko-KR" sz="1600" b="0" dirty="0"/>
              <a:t>subplot(2,1,1);</a:t>
            </a:r>
          </a:p>
          <a:p>
            <a:r>
              <a:rPr lang="en-US" altLang="ko-KR" sz="1600" b="0" dirty="0" err="1"/>
              <a:t>imshow</a:t>
            </a:r>
            <a:r>
              <a:rPr lang="en-US" altLang="ko-KR" sz="1600" b="0" dirty="0"/>
              <a:t>(</a:t>
            </a:r>
            <a:r>
              <a:rPr lang="en-US" altLang="ko-KR" sz="1600" b="0" dirty="0" err="1"/>
              <a:t>img</a:t>
            </a:r>
            <a:r>
              <a:rPr lang="en-US" altLang="ko-KR" sz="1600" b="0" dirty="0"/>
              <a:t>);</a:t>
            </a:r>
          </a:p>
          <a:p>
            <a:r>
              <a:rPr lang="en-US" altLang="ko-KR" sz="1600" b="0" dirty="0"/>
              <a:t>subplot(2,1,2);</a:t>
            </a:r>
          </a:p>
          <a:p>
            <a:r>
              <a:rPr lang="en-US" altLang="ko-KR" sz="1600" b="0" dirty="0" err="1"/>
              <a:t>imhist</a:t>
            </a:r>
            <a:r>
              <a:rPr lang="en-US" altLang="ko-KR" sz="1600" b="0" dirty="0"/>
              <a:t>(</a:t>
            </a:r>
            <a:r>
              <a:rPr lang="en-US" altLang="ko-KR" sz="1600" b="0" dirty="0" err="1"/>
              <a:t>img</a:t>
            </a:r>
            <a:r>
              <a:rPr lang="en-US" altLang="ko-KR" sz="1600" b="0" dirty="0"/>
              <a:t>);</a:t>
            </a:r>
            <a:endParaRPr lang="ko-KR" altLang="en-US" sz="1600" b="0" dirty="0"/>
          </a:p>
          <a:p>
            <a:r>
              <a:rPr lang="en-US" altLang="ko-KR" sz="1600" b="0" dirty="0">
                <a:solidFill>
                  <a:srgbClr val="FF0000"/>
                </a:solidFill>
              </a:rPr>
              <a:t>img_1=</a:t>
            </a:r>
            <a:r>
              <a:rPr lang="en-US" altLang="ko-KR" sz="1600" b="0" dirty="0" err="1">
                <a:solidFill>
                  <a:srgbClr val="FF0000"/>
                </a:solidFill>
              </a:rPr>
              <a:t>histeq</a:t>
            </a:r>
            <a:r>
              <a:rPr lang="en-US" altLang="ko-KR" sz="1600" b="0" dirty="0">
                <a:solidFill>
                  <a:srgbClr val="FF0000"/>
                </a:solidFill>
              </a:rPr>
              <a:t>(</a:t>
            </a:r>
            <a:r>
              <a:rPr lang="en-US" altLang="ko-KR" sz="1600" b="0" dirty="0" err="1">
                <a:solidFill>
                  <a:srgbClr val="FF0000"/>
                </a:solidFill>
              </a:rPr>
              <a:t>img</a:t>
            </a:r>
            <a:r>
              <a:rPr lang="en-US" altLang="ko-KR" sz="1600" b="0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ko-KR" sz="1600" b="0" dirty="0"/>
              <a:t>figure;</a:t>
            </a:r>
          </a:p>
          <a:p>
            <a:r>
              <a:rPr lang="en-US" altLang="ko-KR" sz="1600" b="0" dirty="0"/>
              <a:t>subplot(2,1,1);</a:t>
            </a:r>
          </a:p>
          <a:p>
            <a:r>
              <a:rPr lang="en-US" altLang="ko-KR" sz="1600" b="0" dirty="0" err="1"/>
              <a:t>imshow</a:t>
            </a:r>
            <a:r>
              <a:rPr lang="en-US" altLang="ko-KR" sz="1600" b="0" dirty="0"/>
              <a:t>(img_1);</a:t>
            </a:r>
          </a:p>
          <a:p>
            <a:r>
              <a:rPr lang="en-US" altLang="ko-KR" sz="1600" b="0" dirty="0"/>
              <a:t>subplot(2,1,2);</a:t>
            </a:r>
          </a:p>
          <a:p>
            <a:r>
              <a:rPr lang="en-US" altLang="ko-KR" sz="1600" b="0" dirty="0" err="1"/>
              <a:t>imhist</a:t>
            </a:r>
            <a:r>
              <a:rPr lang="en-US" altLang="ko-KR" sz="1600" b="0" dirty="0"/>
              <a:t>(img_1);</a:t>
            </a:r>
          </a:p>
          <a:p>
            <a:endParaRPr lang="ko-KR" altLang="en-US" sz="1600" b="0" dirty="0"/>
          </a:p>
          <a:p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6350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743200"/>
            <a:ext cx="3756300" cy="2819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311" y="2743200"/>
            <a:ext cx="4018515" cy="276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35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영역 단위 처리</a:t>
            </a:r>
            <a:endParaRPr lang="en-US" altLang="ko-KR" dirty="0"/>
          </a:p>
          <a:p>
            <a:r>
              <a:rPr lang="ko-KR" altLang="en-US" dirty="0"/>
              <a:t>공간 </a:t>
            </a:r>
            <a:r>
              <a:rPr lang="ko-KR" altLang="en-US" dirty="0" err="1"/>
              <a:t>필터링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4550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447800"/>
            <a:ext cx="8610600" cy="4152900"/>
          </a:xfrm>
        </p:spPr>
        <p:txBody>
          <a:bodyPr/>
          <a:lstStyle/>
          <a:p>
            <a:r>
              <a:rPr lang="ko-KR" altLang="en-US" sz="2000" dirty="0"/>
              <a:t>지금까지의 픽셀 단위 처리에서는 </a:t>
            </a:r>
            <a:r>
              <a:rPr lang="ko-KR" altLang="en-US" sz="2000" dirty="0" err="1"/>
              <a:t>입력화소의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명암값에</a:t>
            </a:r>
            <a:r>
              <a:rPr lang="ko-KR" altLang="en-US" sz="2000" dirty="0"/>
              <a:t> 어떤 함수를 적용하여 </a:t>
            </a:r>
            <a:r>
              <a:rPr lang="ko-KR" altLang="en-US" sz="2000" dirty="0" err="1"/>
              <a:t>명암값을</a:t>
            </a:r>
            <a:r>
              <a:rPr lang="ko-KR" altLang="en-US" sz="2000" dirty="0"/>
              <a:t> 변경하였고 이 </a:t>
            </a:r>
            <a:r>
              <a:rPr lang="ko-KR" altLang="en-US" sz="2000" dirty="0" err="1"/>
              <a:t>입력화소의</a:t>
            </a:r>
            <a:r>
              <a:rPr lang="ko-KR" altLang="en-US" sz="2000" dirty="0"/>
              <a:t> 근방 </a:t>
            </a:r>
            <a:r>
              <a:rPr lang="ko-KR" altLang="en-US" sz="2000" dirty="0" err="1"/>
              <a:t>이웃화소들을</a:t>
            </a:r>
            <a:r>
              <a:rPr lang="ko-KR" altLang="en-US" sz="2000" dirty="0"/>
              <a:t> 사용하지 않았다</a:t>
            </a:r>
            <a:endParaRPr lang="en-US" altLang="ko-KR" sz="2000" dirty="0"/>
          </a:p>
          <a:p>
            <a:r>
              <a:rPr lang="ko-KR" altLang="en-US" sz="2000" dirty="0"/>
              <a:t>영역 단위 처리</a:t>
            </a:r>
            <a:r>
              <a:rPr lang="en-US" altLang="ko-KR" sz="2000" dirty="0"/>
              <a:t>: </a:t>
            </a:r>
            <a:r>
              <a:rPr lang="ko-KR" altLang="en-US" sz="2000" dirty="0"/>
              <a:t>입력 </a:t>
            </a:r>
            <a:r>
              <a:rPr lang="ko-KR" altLang="en-US" sz="2000" dirty="0" err="1"/>
              <a:t>화소와</a:t>
            </a:r>
            <a:r>
              <a:rPr lang="ko-KR" altLang="en-US" sz="2000" dirty="0"/>
              <a:t> 그 </a:t>
            </a:r>
            <a:r>
              <a:rPr lang="ko-KR" altLang="en-US" sz="2000" dirty="0">
                <a:solidFill>
                  <a:srgbClr val="FF0000"/>
                </a:solidFill>
              </a:rPr>
              <a:t>주위 </a:t>
            </a:r>
            <a:r>
              <a:rPr lang="ko-KR" altLang="en-US" sz="2000" dirty="0" err="1">
                <a:solidFill>
                  <a:srgbClr val="FF0000"/>
                </a:solidFill>
              </a:rPr>
              <a:t>화소들을</a:t>
            </a:r>
            <a:r>
              <a:rPr lang="ko-KR" altLang="en-US" sz="2000" dirty="0">
                <a:solidFill>
                  <a:srgbClr val="FF0000"/>
                </a:solidFill>
              </a:rPr>
              <a:t> 이용</a:t>
            </a:r>
            <a:r>
              <a:rPr lang="ko-KR" altLang="en-US" sz="2000" dirty="0"/>
              <a:t>하여 출력 </a:t>
            </a:r>
            <a:r>
              <a:rPr lang="ko-KR" altLang="en-US" sz="2000" dirty="0" err="1"/>
              <a:t>화소를</a:t>
            </a:r>
            <a:r>
              <a:rPr lang="ko-KR" altLang="en-US" sz="2000" dirty="0"/>
              <a:t> 결정하는 방법으로 </a:t>
            </a:r>
            <a:r>
              <a:rPr lang="ko-KR" altLang="en-US" sz="2000" dirty="0">
                <a:solidFill>
                  <a:srgbClr val="FF0000"/>
                </a:solidFill>
              </a:rPr>
              <a:t>직사각형 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일반적으로 양변의 길이가 홀수</a:t>
            </a:r>
            <a:r>
              <a:rPr lang="en-US" altLang="ko-KR" sz="2000" dirty="0">
                <a:solidFill>
                  <a:srgbClr val="FF0000"/>
                </a:solidFill>
              </a:rPr>
              <a:t>) </a:t>
            </a:r>
            <a:r>
              <a:rPr lang="ko-KR" altLang="en-US" sz="2000" dirty="0">
                <a:solidFill>
                  <a:srgbClr val="FF0000"/>
                </a:solidFill>
              </a:rPr>
              <a:t>모양의 </a:t>
            </a:r>
            <a:r>
              <a:rPr lang="en-US" altLang="ko-KR" sz="2000" dirty="0">
                <a:solidFill>
                  <a:srgbClr val="FF0000"/>
                </a:solidFill>
              </a:rPr>
              <a:t>Mask (</a:t>
            </a:r>
            <a:r>
              <a:rPr lang="ko-KR" altLang="en-US" sz="2000" dirty="0">
                <a:solidFill>
                  <a:srgbClr val="FF0000"/>
                </a:solidFill>
              </a:rPr>
              <a:t>마스크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r>
              <a:rPr lang="ko-KR" altLang="en-US" sz="2000" dirty="0"/>
              <a:t>를 입력 영상 위로 이동하면서 처리한다</a:t>
            </a:r>
            <a:endParaRPr lang="en-US" altLang="ko-KR" sz="2000" dirty="0"/>
          </a:p>
          <a:p>
            <a:r>
              <a:rPr lang="en-US" altLang="ko-KR" sz="2000" dirty="0"/>
              <a:t>Mask</a:t>
            </a:r>
            <a:r>
              <a:rPr lang="ko-KR" altLang="en-US" sz="2000" dirty="0"/>
              <a:t>는 </a:t>
            </a:r>
            <a:r>
              <a:rPr lang="en-US" altLang="ko-KR" sz="2000" dirty="0"/>
              <a:t>kernel (</a:t>
            </a:r>
            <a:r>
              <a:rPr lang="ko-KR" altLang="en-US" sz="2000" dirty="0" err="1"/>
              <a:t>커널</a:t>
            </a:r>
            <a:r>
              <a:rPr lang="en-US" altLang="ko-KR" sz="2000" dirty="0"/>
              <a:t>), window</a:t>
            </a:r>
            <a:r>
              <a:rPr lang="ko-KR" altLang="en-US" sz="2000" dirty="0"/>
              <a:t>라는 명칭으로도 불린다</a:t>
            </a:r>
            <a:endParaRPr lang="en-US" altLang="ko-KR" sz="2000" dirty="0"/>
          </a:p>
          <a:p>
            <a:pPr>
              <a:buFontTx/>
              <a:buChar char="•"/>
            </a:pPr>
            <a:r>
              <a:rPr lang="en-US" altLang="ko-KR" sz="2000" dirty="0"/>
              <a:t>Mask</a:t>
            </a:r>
            <a:r>
              <a:rPr lang="ko-KR" altLang="en-US" sz="2000" dirty="0"/>
              <a:t>의 역할</a:t>
            </a:r>
            <a:r>
              <a:rPr lang="en-US" altLang="ko-KR" sz="2000" dirty="0"/>
              <a:t>: </a:t>
            </a:r>
          </a:p>
          <a:p>
            <a:pPr marL="0" indent="0">
              <a:buNone/>
            </a:pPr>
            <a:r>
              <a:rPr lang="en-US" altLang="ko-KR" sz="2000" dirty="0"/>
              <a:t>   - </a:t>
            </a:r>
            <a:r>
              <a:rPr lang="ko-KR" altLang="en-US" sz="2000" dirty="0"/>
              <a:t>이웃의 </a:t>
            </a:r>
            <a:r>
              <a:rPr lang="ko-KR" altLang="en-US" sz="2000" dirty="0">
                <a:solidFill>
                  <a:srgbClr val="FF0000"/>
                </a:solidFill>
              </a:rPr>
              <a:t>범위</a:t>
            </a:r>
            <a:r>
              <a:rPr lang="ko-KR" altLang="en-US" sz="2000" dirty="0"/>
              <a:t>를 결정함</a:t>
            </a:r>
            <a:r>
              <a:rPr lang="en-US" altLang="ko-KR" sz="2000" dirty="0"/>
              <a:t> (</a:t>
            </a:r>
            <a:r>
              <a:rPr lang="ko-KR" altLang="en-US" sz="2000" dirty="0"/>
              <a:t>얼마나 넓은 범위의 주위 </a:t>
            </a:r>
            <a:r>
              <a:rPr lang="ko-KR" altLang="en-US" sz="2000" dirty="0" err="1"/>
              <a:t>화소들을</a:t>
            </a:r>
            <a:r>
              <a:rPr lang="ko-KR" altLang="en-US" sz="2000" dirty="0"/>
              <a:t> 사용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- </a:t>
            </a:r>
            <a:r>
              <a:rPr lang="ko-KR" altLang="en-US" sz="2000" dirty="0"/>
              <a:t>이웃 </a:t>
            </a:r>
            <a:r>
              <a:rPr lang="ko-KR" altLang="en-US" sz="2000" dirty="0" err="1"/>
              <a:t>화소들에</a:t>
            </a:r>
            <a:r>
              <a:rPr lang="ko-KR" altLang="en-US" sz="2000" dirty="0"/>
              <a:t> 대한 </a:t>
            </a:r>
            <a:r>
              <a:rPr lang="ko-KR" altLang="en-US" sz="2000" dirty="0">
                <a:solidFill>
                  <a:srgbClr val="FF0000"/>
                </a:solidFill>
              </a:rPr>
              <a:t>가중치</a:t>
            </a:r>
            <a:r>
              <a:rPr lang="ko-KR" altLang="en-US" sz="2000" dirty="0"/>
              <a:t>를 결정함</a:t>
            </a:r>
            <a:endParaRPr lang="en-US" altLang="ko-KR" sz="2000" dirty="0"/>
          </a:p>
          <a:p>
            <a:r>
              <a:rPr lang="en-US" altLang="ko-KR" sz="2000" dirty="0"/>
              <a:t>Mask</a:t>
            </a:r>
            <a:r>
              <a:rPr lang="ko-KR" altLang="en-US" sz="2000" dirty="0"/>
              <a:t>와 함수를 결합한 것을 </a:t>
            </a:r>
            <a:r>
              <a:rPr lang="ko-KR" altLang="en-US" sz="2000" dirty="0">
                <a:solidFill>
                  <a:srgbClr val="FF0000"/>
                </a:solidFill>
              </a:rPr>
              <a:t>필터 </a:t>
            </a:r>
            <a:r>
              <a:rPr lang="en-US" altLang="ko-KR" sz="2000" dirty="0">
                <a:solidFill>
                  <a:srgbClr val="FF0000"/>
                </a:solidFill>
              </a:rPr>
              <a:t>(filter)</a:t>
            </a:r>
            <a:r>
              <a:rPr lang="ko-KR" altLang="en-US" sz="2000" dirty="0"/>
              <a:t>라 한다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0608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Mask</a:t>
            </a:r>
            <a:r>
              <a:rPr lang="ko-KR" altLang="en-US" sz="2400" dirty="0"/>
              <a:t>는 수학적으로 행렬이라고 생각하면 된다</a:t>
            </a:r>
            <a:endParaRPr lang="en-US" altLang="ko-KR" sz="2400" dirty="0"/>
          </a:p>
          <a:p>
            <a:r>
              <a:rPr lang="ko-KR" altLang="en-US" sz="2400" dirty="0"/>
              <a:t>주로 양변의 길이가 홀수인 직사각형 형태의 </a:t>
            </a:r>
            <a:r>
              <a:rPr lang="en-US" altLang="ko-KR" sz="2400" dirty="0"/>
              <a:t>mask</a:t>
            </a:r>
            <a:r>
              <a:rPr lang="ko-KR" altLang="en-US" sz="2400" dirty="0"/>
              <a:t>가 많이 사용된다 </a:t>
            </a:r>
            <a:endParaRPr lang="en-US" altLang="ko-KR" sz="2400" dirty="0"/>
          </a:p>
          <a:p>
            <a:r>
              <a:rPr lang="en-US" altLang="ko-KR" sz="2400" dirty="0"/>
              <a:t>3x3 mask</a:t>
            </a:r>
          </a:p>
          <a:p>
            <a:r>
              <a:rPr lang="en-US" altLang="ko-KR" sz="2400" dirty="0"/>
              <a:t>5x5 mask</a:t>
            </a:r>
          </a:p>
          <a:p>
            <a:r>
              <a:rPr lang="en-US" altLang="ko-KR" sz="2400" dirty="0"/>
              <a:t>7x7 mask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15</a:t>
            </a:fld>
            <a:endParaRPr lang="en-US" altLang="ko-KR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733800"/>
            <a:ext cx="2819400" cy="2375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3955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기본적인 공간 </a:t>
            </a:r>
            <a:r>
              <a:rPr lang="ko-KR" altLang="en-US" sz="2800" dirty="0" err="1"/>
              <a:t>필터링</a:t>
            </a:r>
            <a:r>
              <a:rPr lang="ko-KR" altLang="en-US" sz="2800" dirty="0"/>
              <a:t> 방법</a:t>
            </a:r>
            <a:endParaRPr lang="en-US" altLang="ko-KR" sz="2800" dirty="0"/>
          </a:p>
          <a:p>
            <a:r>
              <a:rPr lang="en-US" altLang="ko-KR" sz="2800" dirty="0"/>
              <a:t>1. Mask</a:t>
            </a:r>
            <a:r>
              <a:rPr lang="ko-KR" altLang="en-US" sz="2800" dirty="0"/>
              <a:t>의 중앙을 현재 </a:t>
            </a:r>
            <a:r>
              <a:rPr lang="ko-KR" altLang="en-US" sz="2800" dirty="0" err="1"/>
              <a:t>화소에</a:t>
            </a:r>
            <a:r>
              <a:rPr lang="ko-KR" altLang="en-US" sz="2800" dirty="0"/>
              <a:t> 위치시킨다</a:t>
            </a:r>
            <a:endParaRPr lang="en-US" altLang="ko-KR" sz="2800" dirty="0"/>
          </a:p>
          <a:p>
            <a:r>
              <a:rPr lang="en-US" altLang="ko-KR" sz="2800" dirty="0"/>
              <a:t>2. Mask</a:t>
            </a:r>
            <a:r>
              <a:rPr lang="ko-KR" altLang="en-US" sz="2800" dirty="0"/>
              <a:t>의 값과 </a:t>
            </a:r>
            <a:r>
              <a:rPr lang="en-US" altLang="ko-KR" sz="2800" dirty="0"/>
              <a:t>Mask</a:t>
            </a:r>
            <a:r>
              <a:rPr lang="ko-KR" altLang="en-US" sz="2800" dirty="0"/>
              <a:t>가 씌워진 부분에 대응하는 현재 영상의 </a:t>
            </a:r>
            <a:r>
              <a:rPr lang="ko-KR" altLang="en-US" sz="2800" dirty="0" err="1"/>
              <a:t>명암값끼리</a:t>
            </a:r>
            <a:r>
              <a:rPr lang="ko-KR" altLang="en-US" sz="2800" dirty="0"/>
              <a:t> 서로 곱한다</a:t>
            </a:r>
            <a:endParaRPr lang="en-US" altLang="ko-KR" sz="2800" dirty="0"/>
          </a:p>
          <a:p>
            <a:r>
              <a:rPr lang="en-US" altLang="ko-KR" sz="2800" dirty="0"/>
              <a:t>3. </a:t>
            </a:r>
            <a:r>
              <a:rPr lang="ko-KR" altLang="en-US" sz="2800" dirty="0"/>
              <a:t>곱의 항들을 모두 더한다 </a:t>
            </a:r>
            <a:r>
              <a:rPr lang="en-US" altLang="ko-KR" sz="2800" dirty="0"/>
              <a:t>(sum of product, SOP)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3250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기본적인 공간 </a:t>
            </a:r>
            <a:r>
              <a:rPr lang="ko-KR" altLang="en-US" dirty="0" err="1"/>
              <a:t>필터링의</a:t>
            </a:r>
            <a:r>
              <a:rPr lang="ko-KR" altLang="en-US" dirty="0"/>
              <a:t> 원리 </a:t>
            </a:r>
            <a:r>
              <a:rPr lang="en-US" altLang="ko-KR" dirty="0"/>
              <a:t>(3x3 mask)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17</a:t>
            </a:fld>
            <a:endParaRPr lang="en-US" altLang="ko-K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09800"/>
            <a:ext cx="4419600" cy="404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73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dirty="0"/>
                  <a:t>3x3 </a:t>
                </a:r>
                <a:r>
                  <a:rPr lang="ko-KR" altLang="en-US" sz="2400" dirty="0"/>
                  <a:t>입력 영상</a:t>
                </a:r>
                <a:r>
                  <a:rPr lang="en-US" altLang="ko-KR" sz="2400" dirty="0"/>
                  <a:t>, 3x3 mask</a:t>
                </a:r>
                <a:r>
                  <a:rPr lang="ko-KR" altLang="en-US" sz="2400" dirty="0"/>
                  <a:t>를 이용한 공간 </a:t>
                </a:r>
                <a:r>
                  <a:rPr lang="ko-KR" altLang="en-US" sz="2400" dirty="0" err="1"/>
                  <a:t>필터링</a:t>
                </a:r>
                <a:r>
                  <a:rPr lang="ko-KR" altLang="en-US" sz="2400" dirty="0"/>
                  <a:t> 예</a:t>
                </a:r>
                <a:endParaRPr lang="en-US" altLang="ko-KR" sz="2400" dirty="0"/>
              </a:p>
              <a:p>
                <a:r>
                  <a:rPr lang="ko-KR" altLang="en-US" sz="2400" dirty="0"/>
                  <a:t>현재 </a:t>
                </a:r>
                <a:r>
                  <a:rPr lang="ko-KR" altLang="en-US" sz="2400" dirty="0" err="1"/>
                  <a:t>화소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e</a:t>
                </a:r>
              </a:p>
              <a:p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e>
                              <m:r>
                                <a:rPr lang="en-US" altLang="ko-K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ko-KR" sz="2000" i="1">
                        <a:latin typeface="Cambria Math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2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 ,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?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/>
                          </m:mr>
                        </m:m>
                      </m:e>
                    </m:d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  </a:t>
                </a:r>
                <a:r>
                  <a:rPr lang="ko-KR" altLang="en-US" sz="2000" dirty="0"/>
                  <a:t>입력 영상         </a:t>
                </a:r>
                <a:r>
                  <a:rPr lang="en-US" altLang="ko-KR" sz="2000" dirty="0"/>
                  <a:t>mask                     </a:t>
                </a:r>
                <a:r>
                  <a:rPr lang="ko-KR" altLang="en-US" sz="2000" dirty="0"/>
                  <a:t>출력 영상</a:t>
                </a:r>
                <a:endParaRPr lang="en-US" altLang="ko-KR" sz="2000" dirty="0"/>
              </a:p>
              <a:p>
                <a:r>
                  <a:rPr lang="en-US" altLang="ko-KR" sz="2000" dirty="0"/>
                  <a:t>?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2" t="-1615" b="-2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8606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이를  </a:t>
            </a:r>
            <a:r>
              <a:rPr lang="ko-KR" altLang="en-US" sz="2800" dirty="0">
                <a:solidFill>
                  <a:srgbClr val="FF0000"/>
                </a:solidFill>
              </a:rPr>
              <a:t>평균 필터 </a:t>
            </a:r>
            <a:r>
              <a:rPr lang="en-US" altLang="ko-KR" sz="2800" dirty="0">
                <a:solidFill>
                  <a:srgbClr val="FF0000"/>
                </a:solidFill>
              </a:rPr>
              <a:t>(average filter)</a:t>
            </a:r>
            <a:r>
              <a:rPr lang="ko-KR" altLang="en-US" sz="2800" dirty="0"/>
              <a:t>라 한다</a:t>
            </a:r>
            <a:r>
              <a:rPr lang="en-US" altLang="ko-KR" sz="2800" dirty="0"/>
              <a:t>.</a:t>
            </a:r>
          </a:p>
          <a:p>
            <a:r>
              <a:rPr lang="en-US" altLang="ko-KR" sz="2800" dirty="0"/>
              <a:t> </a:t>
            </a:r>
            <a:r>
              <a:rPr lang="ko-KR" altLang="en-US" sz="2800" dirty="0"/>
              <a:t>왜 평균 필터라고 할까</a:t>
            </a:r>
            <a:r>
              <a:rPr lang="en-US" altLang="ko-KR" sz="2800" dirty="0"/>
              <a:t>?</a:t>
            </a:r>
          </a:p>
          <a:p>
            <a:r>
              <a:rPr lang="ko-KR" altLang="en-US" sz="2800" dirty="0"/>
              <a:t>앞의 예는 </a:t>
            </a:r>
            <a:r>
              <a:rPr lang="ko-KR" altLang="en-US" sz="2800" dirty="0" err="1">
                <a:solidFill>
                  <a:srgbClr val="FF0000"/>
                </a:solidFill>
              </a:rPr>
              <a:t>컨벌루션</a:t>
            </a:r>
            <a:r>
              <a:rPr lang="ko-KR" altLang="en-US" sz="2800" dirty="0">
                <a:solidFill>
                  <a:srgbClr val="FF0000"/>
                </a:solidFill>
              </a:rPr>
              <a:t> </a:t>
            </a:r>
            <a:r>
              <a:rPr lang="en-US" altLang="ko-KR" sz="2800" dirty="0">
                <a:solidFill>
                  <a:srgbClr val="FF0000"/>
                </a:solidFill>
              </a:rPr>
              <a:t>(convolution, </a:t>
            </a:r>
            <a:r>
              <a:rPr lang="ko-KR" altLang="en-US" sz="2800" dirty="0">
                <a:solidFill>
                  <a:srgbClr val="FF0000"/>
                </a:solidFill>
              </a:rPr>
              <a:t>회선</a:t>
            </a:r>
            <a:r>
              <a:rPr lang="en-US" altLang="ko-KR" sz="2800" dirty="0">
                <a:solidFill>
                  <a:srgbClr val="FF0000"/>
                </a:solidFill>
              </a:rPr>
              <a:t>)</a:t>
            </a:r>
            <a:r>
              <a:rPr lang="ko-KR" altLang="en-US" sz="2800" dirty="0"/>
              <a:t>을 이용한 공간 </a:t>
            </a:r>
            <a:r>
              <a:rPr lang="ko-KR" altLang="en-US" sz="2800" dirty="0" err="1"/>
              <a:t>필터링의</a:t>
            </a:r>
            <a:r>
              <a:rPr lang="ko-KR" altLang="en-US" sz="2800" dirty="0"/>
              <a:t> 예이다 </a:t>
            </a:r>
            <a:endParaRPr lang="en-US" altLang="ko-KR" sz="2800" dirty="0"/>
          </a:p>
          <a:p>
            <a:r>
              <a:rPr lang="ko-KR" altLang="en-US" sz="2800" dirty="0" err="1"/>
              <a:t>컨벌루션에</a:t>
            </a:r>
            <a:r>
              <a:rPr lang="ko-KR" altLang="en-US" sz="2800" dirty="0"/>
              <a:t> 대해서 배워보자 </a:t>
            </a:r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396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Grayscale </a:t>
            </a:r>
            <a:r>
              <a:rPr lang="ko-KR" altLang="en-US" dirty="0"/>
              <a:t>영상의 </a:t>
            </a:r>
            <a:r>
              <a:rPr lang="en-US" altLang="ko-KR" dirty="0"/>
              <a:t>histogram</a:t>
            </a:r>
            <a:r>
              <a:rPr lang="ko-KR" altLang="en-US" dirty="0"/>
              <a:t>에서의 누적확률분포 </a:t>
            </a:r>
            <a:r>
              <a:rPr lang="en-US" altLang="ko-KR" dirty="0"/>
              <a:t>(CDF)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2289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Convolution (</a:t>
            </a:r>
            <a:r>
              <a:rPr lang="ko-KR" altLang="en-US" dirty="0" err="1"/>
              <a:t>컨벌루션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4599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000" dirty="0"/>
                  <a:t>Convolution</a:t>
                </a:r>
                <a:r>
                  <a:rPr lang="ko-KR" altLang="en-US" sz="2000" dirty="0"/>
                  <a:t>의 수학적 정의 </a:t>
                </a:r>
                <a:endParaRPr lang="en-US" altLang="ko-KR" sz="2000" dirty="0"/>
              </a:p>
              <a:p>
                <a:r>
                  <a:rPr lang="ko-KR" altLang="en-US" sz="2000" dirty="0"/>
                  <a:t>입력 영상의 픽셀 </a:t>
                </a:r>
                <a:r>
                  <a:rPr lang="en-US" altLang="ko-KR" sz="2000" dirty="0"/>
                  <a:t>f(</a:t>
                </a:r>
                <a:r>
                  <a:rPr lang="en-US" altLang="ko-KR" sz="2000" dirty="0" err="1"/>
                  <a:t>x,y</a:t>
                </a:r>
                <a:r>
                  <a:rPr lang="en-US" altLang="ko-KR" sz="2000" dirty="0"/>
                  <a:t>)</a:t>
                </a:r>
                <a:r>
                  <a:rPr lang="ko-KR" altLang="en-US" sz="2000" dirty="0"/>
                  <a:t>에 대하여 </a:t>
                </a:r>
                <a:r>
                  <a:rPr lang="en-US" altLang="ko-KR" sz="2000" dirty="0"/>
                  <a:t>m</a:t>
                </a:r>
                <a:r>
                  <a:rPr lang="ko-KR" altLang="en-US" sz="2000" dirty="0"/>
                  <a:t>행 </a:t>
                </a:r>
                <a:r>
                  <a:rPr lang="en-US" altLang="ko-KR" sz="2000" dirty="0"/>
                  <a:t>n</a:t>
                </a:r>
                <a:r>
                  <a:rPr lang="ko-KR" altLang="en-US" sz="2000" dirty="0"/>
                  <a:t>열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크기의 </a:t>
                </a:r>
                <a:r>
                  <a:rPr lang="en-US" altLang="ko-KR" sz="2000" dirty="0"/>
                  <a:t>mask h</a:t>
                </a:r>
                <a:r>
                  <a:rPr lang="ko-KR" altLang="en-US" sz="2000" dirty="0"/>
                  <a:t>를 사용하는 경우 영상 </a:t>
                </a:r>
                <a:r>
                  <a:rPr lang="en-US" altLang="ko-KR" sz="2000" dirty="0"/>
                  <a:t>f</a:t>
                </a:r>
                <a:r>
                  <a:rPr lang="ko-KR" altLang="en-US" sz="2000" dirty="0"/>
                  <a:t>에 대한 </a:t>
                </a:r>
                <a:r>
                  <a:rPr lang="en-US" altLang="ko-KR" sz="2000" dirty="0"/>
                  <a:t>convolution</a:t>
                </a:r>
                <a:r>
                  <a:rPr lang="ko-KR" altLang="en-US" sz="2000" dirty="0"/>
                  <a:t>은 다음과 같이 정의 된다 </a:t>
                </a:r>
                <a:endParaRPr lang="en-US" altLang="ko-KR" sz="2000" dirty="0"/>
              </a:p>
              <a:p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/>
                      </a:rPr>
                      <m:t>𝒂</m:t>
                    </m:r>
                    <m:r>
                      <a:rPr lang="en-US" altLang="ko-KR" sz="20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1" i="1" smtClean="0">
                            <a:latin typeface="Cambria Math"/>
                          </a:rPr>
                          <m:t>𝒎</m:t>
                        </m:r>
                        <m:r>
                          <a:rPr lang="en-US" altLang="ko-KR" sz="2000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sz="20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ko-KR" sz="2000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altLang="ko-KR" sz="2000" b="1" i="1" smtClean="0">
                        <a:latin typeface="Cambria Math"/>
                      </a:rPr>
                      <m:t>, </m:t>
                    </m:r>
                    <m:r>
                      <a:rPr lang="en-US" altLang="ko-KR" sz="2000" b="1" i="1" smtClean="0">
                        <a:latin typeface="Cambria Math"/>
                      </a:rPr>
                      <m:t>𝒃</m:t>
                    </m:r>
                    <m:r>
                      <a:rPr lang="en-US" altLang="ko-KR" sz="20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ko-KR" sz="2000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sz="20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ko-KR" sz="2000" b="1" i="1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ko-KR" sz="2000" dirty="0"/>
                  <a:t>, </a:t>
                </a:r>
                <a:r>
                  <a:rPr lang="ko-KR" altLang="en-US" sz="2000" dirty="0"/>
                  <a:t>만일 </a:t>
                </a:r>
                <a:r>
                  <a:rPr lang="en-US" altLang="ko-KR" sz="2000" dirty="0"/>
                  <a:t>3X3 mask</a:t>
                </a:r>
                <a:r>
                  <a:rPr lang="ko-KR" altLang="en-US" sz="2000" dirty="0"/>
                  <a:t>이면 </a:t>
                </a:r>
                <a:r>
                  <a:rPr lang="en-US" altLang="ko-KR" sz="2000" dirty="0"/>
                  <a:t>m=3, n=3, a=1, b=1</a:t>
                </a:r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endParaRPr lang="en-US" altLang="ko-KR" sz="2000" dirty="0"/>
              </a:p>
              <a:p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3" t="-10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21</a:t>
            </a:fld>
            <a:endParaRPr lang="en-US" altLang="ko-KR"/>
          </a:p>
        </p:txBody>
      </p:sp>
      <p:grpSp>
        <p:nvGrpSpPr>
          <p:cNvPr id="6" name="그룹 6"/>
          <p:cNvGrpSpPr>
            <a:grpSpLocks/>
          </p:cNvGrpSpPr>
          <p:nvPr/>
        </p:nvGrpSpPr>
        <p:grpSpPr bwMode="auto">
          <a:xfrm>
            <a:off x="6243637" y="3538538"/>
            <a:ext cx="2244725" cy="576262"/>
            <a:chOff x="1714480" y="4500570"/>
            <a:chExt cx="2245497" cy="576263"/>
          </a:xfrm>
        </p:grpSpPr>
        <p:graphicFrame>
          <p:nvGraphicFramePr>
            <p:cNvPr id="7" name="Object 5"/>
            <p:cNvGraphicFramePr>
              <a:graphicFrameLocks noChangeAspect="1"/>
            </p:cNvGraphicFramePr>
            <p:nvPr/>
          </p:nvGraphicFramePr>
          <p:xfrm>
            <a:off x="1714480" y="4500570"/>
            <a:ext cx="1252538" cy="576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8" name="수식" r:id="rId4" imgW="457002" imgH="203112" progId="Equation.3">
                    <p:embed/>
                  </p:oleObj>
                </mc:Choice>
                <mc:Fallback>
                  <p:oleObj name="수식" r:id="rId4" imgW="457002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4480" y="4500570"/>
                          <a:ext cx="1252538" cy="576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5"/>
            <p:cNvSpPr txBox="1">
              <a:spLocks noChangeArrowheads="1"/>
            </p:cNvSpPr>
            <p:nvPr/>
          </p:nvSpPr>
          <p:spPr bwMode="auto">
            <a:xfrm>
              <a:off x="2928926" y="4643446"/>
              <a:ext cx="103105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1"/>
                <a:t>: </a:t>
              </a:r>
              <a:r>
                <a:rPr lang="ko-KR" altLang="en-US" b="1"/>
                <a:t>마스크</a:t>
              </a:r>
            </a:p>
          </p:txBody>
        </p:sp>
      </p:grpSp>
      <p:grpSp>
        <p:nvGrpSpPr>
          <p:cNvPr id="9" name="그룹 7"/>
          <p:cNvGrpSpPr>
            <a:grpSpLocks/>
          </p:cNvGrpSpPr>
          <p:nvPr/>
        </p:nvGrpSpPr>
        <p:grpSpPr bwMode="auto">
          <a:xfrm>
            <a:off x="6172200" y="4110038"/>
            <a:ext cx="2487612" cy="576262"/>
            <a:chOff x="1681162" y="4500558"/>
            <a:chExt cx="2487206" cy="576262"/>
          </a:xfrm>
        </p:grpSpPr>
        <p:graphicFrame>
          <p:nvGraphicFramePr>
            <p:cNvPr id="10" name="Object 4"/>
            <p:cNvGraphicFramePr>
              <a:graphicFrameLocks noChangeAspect="1"/>
            </p:cNvGraphicFramePr>
            <p:nvPr/>
          </p:nvGraphicFramePr>
          <p:xfrm>
            <a:off x="1681162" y="4500558"/>
            <a:ext cx="1320800" cy="576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9" name="수식" r:id="rId6" imgW="482391" imgH="203112" progId="Equation.3">
                    <p:embed/>
                  </p:oleObj>
                </mc:Choice>
                <mc:Fallback>
                  <p:oleObj name="수식" r:id="rId6" imgW="482391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1162" y="4500558"/>
                          <a:ext cx="1320800" cy="576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9"/>
            <p:cNvSpPr txBox="1">
              <a:spLocks noChangeArrowheads="1"/>
            </p:cNvSpPr>
            <p:nvPr/>
          </p:nvSpPr>
          <p:spPr bwMode="auto">
            <a:xfrm>
              <a:off x="2928926" y="4643446"/>
              <a:ext cx="123944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1"/>
                <a:t>: </a:t>
              </a:r>
              <a:r>
                <a:rPr lang="ko-KR" altLang="en-US" b="1"/>
                <a:t>입력영상</a:t>
              </a:r>
            </a:p>
          </p:txBody>
        </p:sp>
      </p:grpSp>
      <p:grpSp>
        <p:nvGrpSpPr>
          <p:cNvPr id="12" name="그룹 10"/>
          <p:cNvGrpSpPr>
            <a:grpSpLocks/>
          </p:cNvGrpSpPr>
          <p:nvPr/>
        </p:nvGrpSpPr>
        <p:grpSpPr bwMode="auto">
          <a:xfrm>
            <a:off x="6188075" y="4681538"/>
            <a:ext cx="2470150" cy="576262"/>
            <a:chOff x="1698645" y="4500541"/>
            <a:chExt cx="2469723" cy="576263"/>
          </a:xfrm>
        </p:grpSpPr>
        <p:graphicFrame>
          <p:nvGraphicFramePr>
            <p:cNvPr id="13" name="Object 6"/>
            <p:cNvGraphicFramePr>
              <a:graphicFrameLocks noChangeAspect="1"/>
            </p:cNvGraphicFramePr>
            <p:nvPr/>
          </p:nvGraphicFramePr>
          <p:xfrm>
            <a:off x="1698645" y="4500541"/>
            <a:ext cx="1285875" cy="576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0" name="수식" r:id="rId8" imgW="469696" imgH="203112" progId="Equation.3">
                    <p:embed/>
                  </p:oleObj>
                </mc:Choice>
                <mc:Fallback>
                  <p:oleObj name="수식" r:id="rId8" imgW="469696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8645" y="4500541"/>
                          <a:ext cx="1285875" cy="576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2"/>
            <p:cNvSpPr txBox="1">
              <a:spLocks noChangeArrowheads="1"/>
            </p:cNvSpPr>
            <p:nvPr/>
          </p:nvSpPr>
          <p:spPr bwMode="auto">
            <a:xfrm>
              <a:off x="2928926" y="4643446"/>
              <a:ext cx="123944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1"/>
                <a:t>: </a:t>
              </a:r>
              <a:r>
                <a:rPr lang="ko-KR" altLang="en-US" b="1"/>
                <a:t>출력영상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38200" y="3706966"/>
                <a:ext cx="4683077" cy="9640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06966"/>
                <a:ext cx="4683077" cy="96404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587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22</a:t>
            </a:fld>
            <a:endParaRPr lang="en-US" altLang="ko-K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0648"/>
            <a:ext cx="63150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3505200"/>
                <a:ext cx="8327536" cy="9640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=−1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=−1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505200"/>
                <a:ext cx="8327536" cy="96404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-105896" y="4652337"/>
                <a:ext cx="9348956" cy="1309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−1,−1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0,−1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1,−1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altLang="ko-KR" b="0" i="0" smtClean="0">
                          <a:latin typeface="Cambria Math"/>
                        </a:rPr>
                        <m:t>+</m:t>
                      </m:r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−1, 0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0,0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1,0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−1,1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1,1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−1,</m:t>
                      </m:r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US" altLang="ko-KR" b="0" i="1" dirty="0"/>
              </a:p>
              <a:p>
                <a:r>
                  <a:rPr lang="en-US" altLang="ko-KR" dirty="0"/>
                  <a:t>           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896" y="4652337"/>
                <a:ext cx="9348956" cy="13092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5927" y="2354179"/>
                <a:ext cx="3107133" cy="11510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1" i="1">
                        <a:latin typeface="Cambria Math"/>
                      </a:rPr>
                      <m:t>𝒂</m:t>
                    </m:r>
                    <m:r>
                      <a:rPr lang="en-US" altLang="ko-KR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>
                            <a:latin typeface="Cambria Math"/>
                          </a:rPr>
                          <m:t>𝒎</m:t>
                        </m:r>
                        <m:r>
                          <a:rPr lang="en-US" altLang="ko-KR" b="1" i="1">
                            <a:latin typeface="Cambria Math"/>
                          </a:rPr>
                          <m:t>−</m:t>
                        </m:r>
                        <m:r>
                          <a:rPr lang="en-US" altLang="ko-KR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ko-KR" b="1" i="1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altLang="ko-KR" b="1" i="1">
                        <a:latin typeface="Cambria Math"/>
                      </a:rPr>
                      <m:t>, </m:t>
                    </m:r>
                    <m:r>
                      <a:rPr lang="en-US" altLang="ko-KR" b="1" i="1">
                        <a:latin typeface="Cambria Math"/>
                      </a:rPr>
                      <m:t>𝒃</m:t>
                    </m:r>
                    <m:r>
                      <a:rPr lang="en-US" altLang="ko-KR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>
                            <a:latin typeface="Cambria Math"/>
                          </a:rPr>
                          <m:t>𝒏</m:t>
                        </m:r>
                        <m:r>
                          <a:rPr lang="en-US" altLang="ko-KR" b="1" i="1">
                            <a:latin typeface="Cambria Math"/>
                          </a:rPr>
                          <m:t>−</m:t>
                        </m:r>
                        <m:r>
                          <a:rPr lang="en-US" altLang="ko-KR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ko-KR" b="1" i="1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ko-KR" dirty="0"/>
                  <a:t>, m=n=3 </a:t>
                </a:r>
              </a:p>
              <a:p>
                <a:r>
                  <a:rPr lang="ko-KR" altLang="en-US" dirty="0"/>
                  <a:t>이면 </a:t>
                </a:r>
                <a:r>
                  <a:rPr lang="en-US" altLang="ko-KR" dirty="0"/>
                  <a:t>a=1, b=1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927" y="2354179"/>
                <a:ext cx="3107133" cy="1151021"/>
              </a:xfrm>
              <a:prstGeom prst="rect">
                <a:avLst/>
              </a:prstGeom>
              <a:blipFill rotWithShape="1">
                <a:blip r:embed="rId5"/>
                <a:stretch>
                  <a:fillRect l="-2161" r="-11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394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5942" y="1447800"/>
            <a:ext cx="5531358" cy="2133600"/>
          </a:xfrm>
        </p:spPr>
        <p:txBody>
          <a:bodyPr/>
          <a:lstStyle/>
          <a:p>
            <a:r>
              <a:rPr lang="ko-KR" altLang="en-US" sz="2000" dirty="0"/>
              <a:t>앞의 </a:t>
            </a:r>
            <a:r>
              <a:rPr lang="en-US" altLang="ko-KR" sz="2000" dirty="0"/>
              <a:t>convolution </a:t>
            </a:r>
            <a:r>
              <a:rPr lang="ko-KR" altLang="en-US" sz="2000" dirty="0"/>
              <a:t>연산 결과를 보면  </a:t>
            </a:r>
            <a:r>
              <a:rPr lang="en-US" altLang="ko-KR" sz="2000" dirty="0"/>
              <a:t>mask</a:t>
            </a:r>
            <a:r>
              <a:rPr lang="ko-KR" altLang="en-US" sz="2000" dirty="0"/>
              <a:t>를 중심 원소 기준으로 </a:t>
            </a:r>
            <a:r>
              <a:rPr lang="en-US" altLang="ko-KR" sz="2000" dirty="0">
                <a:solidFill>
                  <a:srgbClr val="FF0000"/>
                </a:solidFill>
              </a:rPr>
              <a:t>180</a:t>
            </a:r>
            <a:r>
              <a:rPr lang="ko-KR" altLang="en-US" sz="2000" dirty="0">
                <a:solidFill>
                  <a:srgbClr val="FF0000"/>
                </a:solidFill>
              </a:rPr>
              <a:t>도 회전</a:t>
            </a:r>
            <a:r>
              <a:rPr lang="ko-KR" altLang="en-US" sz="2000" dirty="0"/>
              <a:t>한 후에 원 영상과 겹쳐진 마스크의 요소와  원영상의 요소를 모두 곱하고 더하는 작업이다</a:t>
            </a:r>
            <a:endParaRPr lang="en-US" altLang="ko-KR" sz="200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23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933210"/>
              </p:ext>
            </p:extLst>
          </p:nvPr>
        </p:nvGraphicFramePr>
        <p:xfrm>
          <a:off x="457200" y="2057400"/>
          <a:ext cx="24384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h(-1,-1)</a:t>
                      </a:r>
                      <a:endParaRPr lang="ko-KR" altLang="en-US" sz="1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h(0,-1)</a:t>
                      </a:r>
                      <a:endParaRPr lang="ko-KR" altLang="en-US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h(1,-1)</a:t>
                      </a:r>
                      <a:endParaRPr lang="ko-KR" altLang="en-US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h(-1,0)</a:t>
                      </a:r>
                      <a:endParaRPr lang="ko-KR" altLang="en-US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h(0,0)</a:t>
                      </a:r>
                      <a:endParaRPr lang="ko-KR" altLang="en-US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h(1,0)</a:t>
                      </a:r>
                      <a:endParaRPr lang="ko-KR" altLang="en-US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h(-1,1)</a:t>
                      </a:r>
                      <a:endParaRPr lang="ko-KR" altLang="en-US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h(0,1)</a:t>
                      </a:r>
                      <a:endParaRPr lang="ko-KR" altLang="en-US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h(1,1)</a:t>
                      </a:r>
                      <a:endParaRPr lang="ko-KR" altLang="en-US" sz="14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848986"/>
              </p:ext>
            </p:extLst>
          </p:nvPr>
        </p:nvGraphicFramePr>
        <p:xfrm>
          <a:off x="457200" y="4267200"/>
          <a:ext cx="24384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h(1,1)</a:t>
                      </a:r>
                      <a:endParaRPr lang="ko-KR" altLang="en-US" sz="1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h(0,1)</a:t>
                      </a:r>
                      <a:endParaRPr lang="ko-KR" altLang="en-US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h(-1,1)</a:t>
                      </a:r>
                      <a:endParaRPr lang="ko-KR" altLang="en-US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h(1,0)</a:t>
                      </a:r>
                      <a:endParaRPr lang="ko-KR" altLang="en-US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h(0,0)</a:t>
                      </a:r>
                      <a:endParaRPr lang="ko-KR" altLang="en-US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h(-1,0)</a:t>
                      </a:r>
                      <a:endParaRPr lang="ko-KR" altLang="en-US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h(1,-1)</a:t>
                      </a:r>
                      <a:endParaRPr lang="ko-KR" altLang="en-US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h(0,-1)</a:t>
                      </a:r>
                      <a:endParaRPr lang="ko-KR" altLang="en-US" sz="14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h(-1,-1)</a:t>
                      </a:r>
                      <a:endParaRPr lang="ko-KR" altLang="en-US" sz="1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아래쪽 화살표 6"/>
          <p:cNvSpPr/>
          <p:nvPr/>
        </p:nvSpPr>
        <p:spPr bwMode="auto">
          <a:xfrm>
            <a:off x="1524000" y="3810000"/>
            <a:ext cx="533400" cy="304800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687615"/>
              </p:ext>
            </p:extLst>
          </p:nvPr>
        </p:nvGraphicFramePr>
        <p:xfrm>
          <a:off x="3429000" y="4267200"/>
          <a:ext cx="25908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4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</a:rPr>
                        <a:t>f(x-1,y-1)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</a:rPr>
                        <a:t>f(x,y-1)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</a:rPr>
                        <a:t>f(x+1,y-1)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</a:rPr>
                        <a:t>f(x-1,y)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</a:rPr>
                        <a:t>f(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</a:rPr>
                        <a:t>f(</a:t>
                      </a:r>
                      <a:r>
                        <a:rPr lang="en-US" altLang="ko-KR" sz="1200" b="1" baseline="0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28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</a:rPr>
                        <a:t>f(x+1,y+1)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</a:rPr>
                        <a:t>f(x+1,y+1)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</a:rPr>
                        <a:t>f(x+1,y+1)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91358" y="4646809"/>
            <a:ext cx="354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.*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72061" y="3692919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180</a:t>
            </a:r>
            <a:r>
              <a:rPr lang="ko-KR" altLang="en-US" dirty="0">
                <a:solidFill>
                  <a:srgbClr val="FF0000"/>
                </a:solidFill>
              </a:rPr>
              <a:t>도 회전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3692919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mask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4800" y="5943600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 영상</a:t>
            </a:r>
          </a:p>
        </p:txBody>
      </p:sp>
      <p:sp>
        <p:nvSpPr>
          <p:cNvPr id="13" name="아래쪽 화살표 12"/>
          <p:cNvSpPr/>
          <p:nvPr/>
        </p:nvSpPr>
        <p:spPr bwMode="auto">
          <a:xfrm rot="16200000">
            <a:off x="6134100" y="4796366"/>
            <a:ext cx="533400" cy="304800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74180" y="4114800"/>
            <a:ext cx="2209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Convolution </a:t>
            </a:r>
            <a:r>
              <a:rPr lang="ko-KR" altLang="en-US" dirty="0"/>
              <a:t>결과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같은 위치에 있는 요소끼리</a:t>
            </a:r>
            <a:endParaRPr lang="en-US" altLang="ko-KR" dirty="0"/>
          </a:p>
          <a:p>
            <a:r>
              <a:rPr lang="ko-KR" altLang="en-US" dirty="0"/>
              <a:t>곱한 후 모두 더함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전 페이지 수식 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2005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수학적 정의에 따르면 영상의 </a:t>
            </a:r>
            <a:r>
              <a:rPr lang="ko-KR" altLang="en-US" sz="2000" dirty="0" err="1"/>
              <a:t>컨벌루션</a:t>
            </a:r>
            <a:r>
              <a:rPr lang="ko-KR" altLang="en-US" sz="2000" dirty="0"/>
              <a:t> 연산은 다음의 순서에 의해서 진행된다</a:t>
            </a:r>
            <a:endParaRPr lang="en-US" altLang="ko-KR" sz="20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1. </a:t>
            </a:r>
            <a:r>
              <a:rPr lang="ko-KR" altLang="en-US" sz="2000" dirty="0">
                <a:solidFill>
                  <a:srgbClr val="FF0000"/>
                </a:solidFill>
              </a:rPr>
              <a:t>마스크를 </a:t>
            </a:r>
            <a:r>
              <a:rPr lang="ko-KR" altLang="en-US" sz="2000" dirty="0" err="1">
                <a:solidFill>
                  <a:srgbClr val="FF0000"/>
                </a:solidFill>
              </a:rPr>
              <a:t>중심원소에</a:t>
            </a:r>
            <a:r>
              <a:rPr lang="ko-KR" altLang="en-US" sz="2000" dirty="0">
                <a:solidFill>
                  <a:srgbClr val="FF0000"/>
                </a:solidFill>
              </a:rPr>
              <a:t> 대하여 </a:t>
            </a:r>
            <a:r>
              <a:rPr lang="en-US" altLang="ko-KR" sz="2000" dirty="0">
                <a:solidFill>
                  <a:srgbClr val="FF0000"/>
                </a:solidFill>
              </a:rPr>
              <a:t>180</a:t>
            </a:r>
            <a:r>
              <a:rPr lang="ko-KR" altLang="en-US" sz="2000" dirty="0">
                <a:solidFill>
                  <a:srgbClr val="FF0000"/>
                </a:solidFill>
              </a:rPr>
              <a:t>도 회전한다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단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마스크가 중심원소에 대하여 대칭이면 </a:t>
            </a:r>
            <a:r>
              <a:rPr lang="en-US" altLang="ko-KR" sz="2000" dirty="0">
                <a:solidFill>
                  <a:srgbClr val="FF0000"/>
                </a:solidFill>
              </a:rPr>
              <a:t>180</a:t>
            </a:r>
            <a:r>
              <a:rPr lang="ko-KR" altLang="en-US" sz="2000" dirty="0">
                <a:solidFill>
                  <a:srgbClr val="FF0000"/>
                </a:solidFill>
              </a:rPr>
              <a:t>도 회전 필요 없음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2000" dirty="0"/>
              <a:t>2. </a:t>
            </a:r>
            <a:r>
              <a:rPr lang="ko-KR" altLang="en-US" sz="2000" dirty="0" err="1"/>
              <a:t>입력영상의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화소위에</a:t>
            </a:r>
            <a:r>
              <a:rPr lang="ko-KR" altLang="en-US" sz="2000" dirty="0"/>
              <a:t> 마스크의 중심을 이동시킨다</a:t>
            </a:r>
            <a:endParaRPr lang="en-US" altLang="ko-KR" sz="2000" dirty="0"/>
          </a:p>
          <a:p>
            <a:r>
              <a:rPr lang="en-US" altLang="ko-KR" sz="2000" dirty="0"/>
              <a:t>3. </a:t>
            </a:r>
            <a:r>
              <a:rPr lang="ko-KR" altLang="en-US" sz="2000" dirty="0"/>
              <a:t>서로 겹쳐진</a:t>
            </a:r>
            <a:r>
              <a:rPr lang="en-US" altLang="ko-KR" sz="2000" dirty="0"/>
              <a:t>, </a:t>
            </a:r>
            <a:r>
              <a:rPr lang="ko-KR" altLang="en-US" sz="2000" dirty="0"/>
              <a:t>마스크의 요소와 입력 </a:t>
            </a:r>
            <a:r>
              <a:rPr lang="ko-KR" altLang="en-US" sz="2000" dirty="0" err="1"/>
              <a:t>화소의</a:t>
            </a:r>
            <a:r>
              <a:rPr lang="ko-KR" altLang="en-US" sz="2000" dirty="0"/>
              <a:t> 곱을 곱한다</a:t>
            </a:r>
            <a:endParaRPr lang="en-US" altLang="ko-KR" sz="2000" dirty="0"/>
          </a:p>
          <a:p>
            <a:r>
              <a:rPr lang="en-US" altLang="ko-KR" sz="2000" dirty="0"/>
              <a:t>4. 3</a:t>
            </a:r>
            <a:r>
              <a:rPr lang="ko-KR" altLang="en-US" sz="2000" dirty="0"/>
              <a:t>단계의 각각의 곱을 모두 더한다 </a:t>
            </a:r>
            <a:r>
              <a:rPr lang="en-US" altLang="ko-KR" sz="2000" dirty="0"/>
              <a:t>(SOP </a:t>
            </a:r>
            <a:r>
              <a:rPr lang="ko-KR" altLang="en-US" sz="2000" dirty="0"/>
              <a:t>연산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5. </a:t>
            </a:r>
            <a:r>
              <a:rPr lang="ko-KR" altLang="en-US" sz="2000" dirty="0"/>
              <a:t>입력 영상의 모든 </a:t>
            </a:r>
            <a:r>
              <a:rPr lang="ko-KR" altLang="en-US" sz="2000" dirty="0" err="1"/>
              <a:t>화소에</a:t>
            </a:r>
            <a:r>
              <a:rPr lang="ko-KR" altLang="en-US" sz="2000" dirty="0"/>
              <a:t> 대해서 </a:t>
            </a:r>
            <a:r>
              <a:rPr lang="en-US" altLang="ko-KR" sz="2000" dirty="0"/>
              <a:t>2-4</a:t>
            </a:r>
            <a:r>
              <a:rPr lang="ko-KR" altLang="en-US" sz="2000" dirty="0"/>
              <a:t>를 반복한다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8220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앞의 </a:t>
            </a:r>
            <a:r>
              <a:rPr lang="en-US" altLang="ko-KR" sz="2000" dirty="0"/>
              <a:t>convolution</a:t>
            </a:r>
            <a:r>
              <a:rPr lang="ko-KR" altLang="en-US" sz="2000" dirty="0"/>
              <a:t> 연산에서 </a:t>
            </a:r>
            <a:r>
              <a:rPr lang="en-US" altLang="ko-KR" sz="2000" dirty="0"/>
              <a:t>1</a:t>
            </a:r>
            <a:r>
              <a:rPr lang="ko-KR" altLang="en-US" sz="2000" dirty="0"/>
              <a:t>번 부분을 제외한 연산을 </a:t>
            </a:r>
            <a:r>
              <a:rPr lang="en-US" altLang="ko-KR" sz="2000" dirty="0"/>
              <a:t>correlation (</a:t>
            </a:r>
            <a:r>
              <a:rPr lang="ko-KR" altLang="en-US" sz="2000" dirty="0"/>
              <a:t>상관</a:t>
            </a:r>
            <a:r>
              <a:rPr lang="en-US" altLang="ko-KR" sz="2000" dirty="0"/>
              <a:t>) </a:t>
            </a:r>
            <a:r>
              <a:rPr lang="ko-KR" altLang="en-US" sz="2000" dirty="0"/>
              <a:t>연산이라 한다</a:t>
            </a:r>
            <a:endParaRPr lang="en-US" altLang="ko-KR" sz="2000" dirty="0"/>
          </a:p>
          <a:p>
            <a:r>
              <a:rPr lang="en-US" altLang="ko-KR" sz="2000" dirty="0"/>
              <a:t> convolution</a:t>
            </a:r>
            <a:r>
              <a:rPr lang="ko-KR" altLang="en-US" sz="2000" dirty="0"/>
              <a:t>과 </a:t>
            </a:r>
            <a:r>
              <a:rPr lang="en-US" altLang="ko-KR" sz="2000" dirty="0"/>
              <a:t>correlation</a:t>
            </a:r>
            <a:r>
              <a:rPr lang="ko-KR" altLang="en-US" sz="2000" dirty="0"/>
              <a:t>은 영산처리를 하는 데 기본이 되는 이웃연산이지만 사용하는 응용분야가 약간 다르다 </a:t>
            </a:r>
            <a:endParaRPr lang="en-US" altLang="ko-KR" sz="2000" dirty="0"/>
          </a:p>
          <a:p>
            <a:pPr>
              <a:buFontTx/>
              <a:buChar char="•"/>
            </a:pPr>
            <a:r>
              <a:rPr lang="ko-KR" altLang="en-US" sz="2000" dirty="0" err="1"/>
              <a:t>컨볼류션</a:t>
            </a:r>
            <a:r>
              <a:rPr lang="en-US" altLang="ko-KR" sz="2000" dirty="0"/>
              <a:t>(convolution): </a:t>
            </a:r>
            <a:r>
              <a:rPr lang="ko-KR" altLang="en-US" sz="2000" dirty="0">
                <a:solidFill>
                  <a:srgbClr val="FF0000"/>
                </a:solidFill>
              </a:rPr>
              <a:t>잡음제거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모서리 찾기</a:t>
            </a:r>
            <a:r>
              <a:rPr lang="en-US" altLang="ko-KR" sz="2000" dirty="0">
                <a:solidFill>
                  <a:srgbClr val="FF0000"/>
                </a:solidFill>
              </a:rPr>
              <a:t>,  </a:t>
            </a:r>
            <a:r>
              <a:rPr lang="ko-KR" altLang="en-US" sz="2000" dirty="0">
                <a:solidFill>
                  <a:srgbClr val="FF0000"/>
                </a:solidFill>
              </a:rPr>
              <a:t>선명하기 하기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흐리기  </a:t>
            </a:r>
            <a:r>
              <a:rPr lang="ko-KR" altLang="en-US" sz="2000" dirty="0"/>
              <a:t>등에 사용 </a:t>
            </a:r>
            <a:endParaRPr lang="en-US" altLang="ko-KR" sz="2000" dirty="0"/>
          </a:p>
          <a:p>
            <a:pPr>
              <a:buFontTx/>
              <a:buChar char="•"/>
            </a:pPr>
            <a:r>
              <a:rPr lang="ko-KR" altLang="en-US" sz="2000" dirty="0"/>
              <a:t> 상관</a:t>
            </a:r>
            <a:r>
              <a:rPr lang="en-US" altLang="ko-KR" sz="2000" dirty="0"/>
              <a:t>(correlation): </a:t>
            </a:r>
            <a:r>
              <a:rPr lang="ko-KR" altLang="en-US" sz="2000" dirty="0">
                <a:solidFill>
                  <a:srgbClr val="00B0F0"/>
                </a:solidFill>
              </a:rPr>
              <a:t>물체간의 유사성을 측정</a:t>
            </a:r>
            <a:r>
              <a:rPr lang="ko-KR" altLang="en-US" sz="2000" dirty="0"/>
              <a:t>하여</a:t>
            </a:r>
            <a:r>
              <a:rPr lang="ko-KR" altLang="en-US" sz="2000" dirty="0">
                <a:solidFill>
                  <a:srgbClr val="00B0F0"/>
                </a:solidFill>
              </a:rPr>
              <a:t> </a:t>
            </a:r>
            <a:r>
              <a:rPr lang="ko-KR" altLang="en-US" sz="2000" dirty="0"/>
              <a:t>물체를 인식할 때 사용</a:t>
            </a:r>
            <a:endParaRPr lang="en-US" altLang="ko-KR" sz="2000" dirty="0"/>
          </a:p>
          <a:p>
            <a:r>
              <a:rPr lang="ko-KR" altLang="en-US" sz="2000" dirty="0"/>
              <a:t>물리적 의미 </a:t>
            </a:r>
            <a:r>
              <a:rPr lang="en-US" altLang="ko-KR" sz="2000" dirty="0"/>
              <a:t>: https://www.popit.kr/%EB%94%AE%EB%9F%AC%EB%8B%9D%EC%98%81%EC%83%81%EC%B2%98%EB%A6%AC-convolution-correlation-%EC%9D%B4%ED%95%B4%ED%95%98%EA%B8%B0/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2298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앞의 평균 필터 예에서는 </a:t>
            </a:r>
            <a:r>
              <a:rPr lang="en-US" altLang="ko-KR" dirty="0"/>
              <a:t>mask</a:t>
            </a:r>
            <a:r>
              <a:rPr lang="ko-KR" altLang="en-US" dirty="0"/>
              <a:t>를 </a:t>
            </a:r>
            <a:r>
              <a:rPr lang="en-US" altLang="ko-KR" dirty="0"/>
              <a:t>180</a:t>
            </a:r>
            <a:r>
              <a:rPr lang="ko-KR" altLang="en-US" dirty="0"/>
              <a:t>도 회전시키지 않았다</a:t>
            </a:r>
            <a:endParaRPr lang="en-US" altLang="ko-KR" dirty="0"/>
          </a:p>
          <a:p>
            <a:r>
              <a:rPr lang="ko-KR" altLang="en-US" dirty="0"/>
              <a:t>왜 그럴까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6825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>
                <a:solidFill>
                  <a:srgbClr val="FF0000"/>
                </a:solidFill>
              </a:rPr>
              <a:t>상관 연산 </a:t>
            </a:r>
            <a:r>
              <a:rPr lang="en-US" altLang="ko-KR" sz="2400" dirty="0">
                <a:solidFill>
                  <a:srgbClr val="FF0000"/>
                </a:solidFill>
              </a:rPr>
              <a:t>(correlation) </a:t>
            </a:r>
            <a:r>
              <a:rPr lang="ko-KR" altLang="en-US" sz="2400" dirty="0">
                <a:solidFill>
                  <a:srgbClr val="FF0000"/>
                </a:solidFill>
              </a:rPr>
              <a:t>연산 </a:t>
            </a:r>
            <a:endParaRPr lang="en-US" altLang="ko-KR" sz="2400" dirty="0">
              <a:solidFill>
                <a:srgbClr val="FF0000"/>
              </a:solidFill>
            </a:endParaRP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 err="1">
                <a:solidFill>
                  <a:srgbClr val="FF0000"/>
                </a:solidFill>
              </a:rPr>
              <a:t>컨벌루션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(convolution) </a:t>
            </a:r>
            <a:r>
              <a:rPr lang="ko-KR" altLang="en-US" sz="2400" dirty="0">
                <a:solidFill>
                  <a:srgbClr val="FF0000"/>
                </a:solidFill>
              </a:rPr>
              <a:t>연산 </a:t>
            </a:r>
            <a:endParaRPr lang="en-US" altLang="ko-KR" sz="2400" dirty="0">
              <a:solidFill>
                <a:srgbClr val="FF0000"/>
              </a:solidFill>
            </a:endParaRP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즉</a:t>
            </a:r>
            <a:r>
              <a:rPr lang="en-US" altLang="ko-KR" sz="2400" dirty="0"/>
              <a:t>, </a:t>
            </a:r>
            <a:r>
              <a:rPr lang="ko-KR" altLang="en-US" sz="2400" dirty="0"/>
              <a:t>상관 연산과 </a:t>
            </a:r>
            <a:r>
              <a:rPr lang="ko-KR" altLang="en-US" sz="2400" dirty="0" err="1"/>
              <a:t>컨벌루션</a:t>
            </a:r>
            <a:r>
              <a:rPr lang="ko-KR" altLang="en-US" sz="2400" dirty="0"/>
              <a:t> 연산은 마스크를 </a:t>
            </a:r>
            <a:r>
              <a:rPr lang="en-US" altLang="ko-KR" sz="2400" dirty="0"/>
              <a:t>180</a:t>
            </a:r>
            <a:r>
              <a:rPr lang="ko-KR" altLang="en-US" sz="2400" dirty="0"/>
              <a:t>도 회전하는지 하지 않는지 차이만 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27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71600" y="3699182"/>
                <a:ext cx="4683077" cy="9640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699182"/>
                <a:ext cx="4683077" cy="96404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6"/>
          <p:cNvGrpSpPr>
            <a:grpSpLocks/>
          </p:cNvGrpSpPr>
          <p:nvPr/>
        </p:nvGrpSpPr>
        <p:grpSpPr bwMode="auto">
          <a:xfrm>
            <a:off x="6689725" y="1676400"/>
            <a:ext cx="2244725" cy="576262"/>
            <a:chOff x="1714480" y="4500570"/>
            <a:chExt cx="2245497" cy="576263"/>
          </a:xfrm>
        </p:grpSpPr>
        <p:graphicFrame>
          <p:nvGraphicFramePr>
            <p:cNvPr id="9" name="Object 5"/>
            <p:cNvGraphicFramePr>
              <a:graphicFrameLocks noChangeAspect="1"/>
            </p:cNvGraphicFramePr>
            <p:nvPr/>
          </p:nvGraphicFramePr>
          <p:xfrm>
            <a:off x="1714480" y="4500570"/>
            <a:ext cx="1252538" cy="576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0" name="수식" r:id="rId4" imgW="457002" imgH="203112" progId="Equation.3">
                    <p:embed/>
                  </p:oleObj>
                </mc:Choice>
                <mc:Fallback>
                  <p:oleObj name="수식" r:id="rId4" imgW="457002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4480" y="4500570"/>
                          <a:ext cx="1252538" cy="576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5"/>
            <p:cNvSpPr txBox="1">
              <a:spLocks noChangeArrowheads="1"/>
            </p:cNvSpPr>
            <p:nvPr/>
          </p:nvSpPr>
          <p:spPr bwMode="auto">
            <a:xfrm>
              <a:off x="2928926" y="4643446"/>
              <a:ext cx="103105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1"/>
                <a:t>: </a:t>
              </a:r>
              <a:r>
                <a:rPr lang="ko-KR" altLang="en-US" b="1"/>
                <a:t>마스크</a:t>
              </a:r>
            </a:p>
          </p:txBody>
        </p:sp>
      </p:grpSp>
      <p:grpSp>
        <p:nvGrpSpPr>
          <p:cNvPr id="11" name="그룹 7"/>
          <p:cNvGrpSpPr>
            <a:grpSpLocks/>
          </p:cNvGrpSpPr>
          <p:nvPr/>
        </p:nvGrpSpPr>
        <p:grpSpPr bwMode="auto">
          <a:xfrm>
            <a:off x="6618288" y="2247900"/>
            <a:ext cx="2487612" cy="576262"/>
            <a:chOff x="1681162" y="4500558"/>
            <a:chExt cx="2487206" cy="576262"/>
          </a:xfrm>
        </p:grpSpPr>
        <p:graphicFrame>
          <p:nvGraphicFramePr>
            <p:cNvPr id="12" name="Object 4"/>
            <p:cNvGraphicFramePr>
              <a:graphicFrameLocks noChangeAspect="1"/>
            </p:cNvGraphicFramePr>
            <p:nvPr/>
          </p:nvGraphicFramePr>
          <p:xfrm>
            <a:off x="1681162" y="4500558"/>
            <a:ext cx="1320800" cy="576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1" name="수식" r:id="rId6" imgW="482391" imgH="203112" progId="Equation.3">
                    <p:embed/>
                  </p:oleObj>
                </mc:Choice>
                <mc:Fallback>
                  <p:oleObj name="수식" r:id="rId6" imgW="482391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1162" y="4500558"/>
                          <a:ext cx="1320800" cy="576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Box 9"/>
            <p:cNvSpPr txBox="1">
              <a:spLocks noChangeArrowheads="1"/>
            </p:cNvSpPr>
            <p:nvPr/>
          </p:nvSpPr>
          <p:spPr bwMode="auto">
            <a:xfrm>
              <a:off x="2928926" y="4643446"/>
              <a:ext cx="123944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1"/>
                <a:t>: </a:t>
              </a:r>
              <a:r>
                <a:rPr lang="ko-KR" altLang="en-US" b="1"/>
                <a:t>입력영상</a:t>
              </a:r>
            </a:p>
          </p:txBody>
        </p:sp>
      </p:grpSp>
      <p:grpSp>
        <p:nvGrpSpPr>
          <p:cNvPr id="14" name="그룹 10"/>
          <p:cNvGrpSpPr>
            <a:grpSpLocks/>
          </p:cNvGrpSpPr>
          <p:nvPr/>
        </p:nvGrpSpPr>
        <p:grpSpPr bwMode="auto">
          <a:xfrm>
            <a:off x="6634163" y="2819400"/>
            <a:ext cx="2470150" cy="576262"/>
            <a:chOff x="1698645" y="4500541"/>
            <a:chExt cx="2469723" cy="576263"/>
          </a:xfrm>
        </p:grpSpPr>
        <p:graphicFrame>
          <p:nvGraphicFramePr>
            <p:cNvPr id="15" name="Object 6"/>
            <p:cNvGraphicFramePr>
              <a:graphicFrameLocks noChangeAspect="1"/>
            </p:cNvGraphicFramePr>
            <p:nvPr/>
          </p:nvGraphicFramePr>
          <p:xfrm>
            <a:off x="1698645" y="4500541"/>
            <a:ext cx="1285875" cy="576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2" name="수식" r:id="rId8" imgW="469696" imgH="203112" progId="Equation.3">
                    <p:embed/>
                  </p:oleObj>
                </mc:Choice>
                <mc:Fallback>
                  <p:oleObj name="수식" r:id="rId8" imgW="469696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8645" y="4500541"/>
                          <a:ext cx="1285875" cy="576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Box 12"/>
            <p:cNvSpPr txBox="1">
              <a:spLocks noChangeArrowheads="1"/>
            </p:cNvSpPr>
            <p:nvPr/>
          </p:nvSpPr>
          <p:spPr bwMode="auto">
            <a:xfrm>
              <a:off x="2928926" y="4643446"/>
              <a:ext cx="123944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1"/>
                <a:t>: </a:t>
              </a:r>
              <a:r>
                <a:rPr lang="ko-KR" altLang="en-US" b="1"/>
                <a:t>출력영상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371599" y="2093431"/>
                <a:ext cx="4683077" cy="9640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" y="2093431"/>
                <a:ext cx="4683077" cy="96404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364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평균 필터용 </a:t>
            </a:r>
            <a:r>
              <a:rPr lang="en-US" altLang="ko-KR" sz="2000" dirty="0"/>
              <a:t>mask</a:t>
            </a:r>
            <a:r>
              <a:rPr lang="ko-KR" altLang="en-US" sz="2000" dirty="0"/>
              <a:t>의 경우 에는 </a:t>
            </a:r>
            <a:r>
              <a:rPr lang="en-US" altLang="ko-KR" sz="2000" dirty="0"/>
              <a:t>mask</a:t>
            </a:r>
            <a:r>
              <a:rPr lang="ko-KR" altLang="en-US" sz="2000" dirty="0"/>
              <a:t>의 중심을 기준으로 대칭이다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28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46700"/>
              </p:ext>
            </p:extLst>
          </p:nvPr>
        </p:nvGraphicFramePr>
        <p:xfrm>
          <a:off x="685800" y="2209800"/>
          <a:ext cx="2114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44568" y="3354675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mask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058884"/>
              </p:ext>
            </p:extLst>
          </p:nvPr>
        </p:nvGraphicFramePr>
        <p:xfrm>
          <a:off x="3505200" y="4253380"/>
          <a:ext cx="2114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b="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77096" y="5424970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 영상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263326"/>
              </p:ext>
            </p:extLst>
          </p:nvPr>
        </p:nvGraphicFramePr>
        <p:xfrm>
          <a:off x="685800" y="4277329"/>
          <a:ext cx="2114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344568" y="5422204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mask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311382"/>
              </p:ext>
            </p:extLst>
          </p:nvPr>
        </p:nvGraphicFramePr>
        <p:xfrm>
          <a:off x="6661150" y="4239818"/>
          <a:ext cx="2114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433"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아래쪽 화살표 13"/>
          <p:cNvSpPr/>
          <p:nvPr/>
        </p:nvSpPr>
        <p:spPr bwMode="auto">
          <a:xfrm>
            <a:off x="1524000" y="3810000"/>
            <a:ext cx="533400" cy="304800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72061" y="3692919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180</a:t>
            </a:r>
            <a:r>
              <a:rPr lang="ko-KR" altLang="en-US" dirty="0">
                <a:solidFill>
                  <a:srgbClr val="FF0000"/>
                </a:solidFill>
              </a:rPr>
              <a:t>도 회전 </a:t>
            </a:r>
          </a:p>
        </p:txBody>
      </p:sp>
      <p:sp>
        <p:nvSpPr>
          <p:cNvPr id="16" name="아래쪽 화살표 15"/>
          <p:cNvSpPr/>
          <p:nvPr/>
        </p:nvSpPr>
        <p:spPr bwMode="auto">
          <a:xfrm rot="16200000">
            <a:off x="5905500" y="4649620"/>
            <a:ext cx="533400" cy="304800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325613"/>
              </p:ext>
            </p:extLst>
          </p:nvPr>
        </p:nvGraphicFramePr>
        <p:xfrm>
          <a:off x="3485642" y="2209800"/>
          <a:ext cx="2114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b="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957538" y="3381390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 영상</a:t>
            </a:r>
          </a:p>
        </p:txBody>
      </p:sp>
      <p:sp>
        <p:nvSpPr>
          <p:cNvPr id="22" name="아래쪽 화살표 21"/>
          <p:cNvSpPr/>
          <p:nvPr/>
        </p:nvSpPr>
        <p:spPr bwMode="auto">
          <a:xfrm rot="16200000">
            <a:off x="5829300" y="2552701"/>
            <a:ext cx="533400" cy="304800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444107"/>
              </p:ext>
            </p:extLst>
          </p:nvPr>
        </p:nvGraphicFramePr>
        <p:xfrm>
          <a:off x="6648450" y="2179320"/>
          <a:ext cx="2114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433"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388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Q) </a:t>
            </a:r>
            <a:r>
              <a:rPr lang="ko-KR" altLang="en-US" sz="2800" dirty="0"/>
              <a:t>많은 필터들은 평균 필터와 같이 </a:t>
            </a:r>
            <a:r>
              <a:rPr lang="en-US" altLang="ko-KR" sz="2800" dirty="0"/>
              <a:t>mask</a:t>
            </a:r>
            <a:r>
              <a:rPr lang="ko-KR" altLang="en-US" sz="2800" dirty="0"/>
              <a:t>의 중심을 기준으로 대칭이다</a:t>
            </a:r>
            <a:r>
              <a:rPr lang="en-US" altLang="ko-KR" sz="2800" dirty="0"/>
              <a:t>. </a:t>
            </a:r>
            <a:r>
              <a:rPr lang="ko-KR" altLang="en-US" sz="2800" dirty="0"/>
              <a:t>왜 그럴까</a:t>
            </a:r>
            <a:r>
              <a:rPr lang="en-US" altLang="ko-KR" sz="2800" dirty="0"/>
              <a:t>?</a:t>
            </a:r>
          </a:p>
          <a:p>
            <a:endParaRPr lang="en-US" altLang="ko-KR" sz="2800"/>
          </a:p>
          <a:p>
            <a:endParaRPr lang="en-US" altLang="ko-KR" sz="2800" dirty="0"/>
          </a:p>
          <a:p>
            <a:r>
              <a:rPr lang="en-US" altLang="ko-KR" sz="2800" dirty="0"/>
              <a:t>Q) </a:t>
            </a:r>
            <a:r>
              <a:rPr lang="ko-KR" altLang="en-US" sz="2800" dirty="0"/>
              <a:t>왜 </a:t>
            </a:r>
            <a:r>
              <a:rPr lang="en-US" altLang="ko-KR" sz="2800" dirty="0"/>
              <a:t>mask</a:t>
            </a:r>
            <a:r>
              <a:rPr lang="ko-KR" altLang="en-US" sz="2800" dirty="0"/>
              <a:t>의 크기는 대개 </a:t>
            </a:r>
            <a:r>
              <a:rPr lang="en-US" altLang="ko-KR" sz="2800" dirty="0"/>
              <a:t>3x3, 5x5, 7x7</a:t>
            </a:r>
            <a:r>
              <a:rPr lang="ko-KR" altLang="en-US" sz="2800" dirty="0"/>
              <a:t>과 같이 홀수를 사용할까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622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000" dirty="0"/>
                  <a:t>Grayscale </a:t>
                </a:r>
                <a:r>
                  <a:rPr lang="ko-KR" altLang="en-US" sz="2000" dirty="0"/>
                  <a:t>영상의 </a:t>
                </a:r>
                <a:r>
                  <a:rPr lang="en-US" altLang="ko-KR" sz="2000" dirty="0"/>
                  <a:t>histogram</a:t>
                </a:r>
                <a:r>
                  <a:rPr lang="ko-KR" altLang="en-US" sz="2000" dirty="0"/>
                  <a:t>에서의 누적확률분포 </a:t>
                </a:r>
                <a:r>
                  <a:rPr lang="en-US" altLang="ko-KR" sz="2000" dirty="0"/>
                  <a:t>(Cumulative Distribution function: CDF)</a:t>
                </a:r>
              </a:p>
              <a:p>
                <a:r>
                  <a:rPr lang="ko-KR" altLang="en-US" sz="2000" dirty="0"/>
                  <a:t>영상의 </a:t>
                </a:r>
                <a:r>
                  <a:rPr lang="ko-KR" altLang="en-US" sz="2000" dirty="0" err="1"/>
                  <a:t>명암값이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0, 1, 2, …, </a:t>
                </a:r>
                <a14:m>
                  <m:oMath xmlns:m="http://schemas.openxmlformats.org/officeDocument/2006/math"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altLang="ko-KR" sz="2000" dirty="0"/>
                  <a:t>-1 </a:t>
                </a:r>
                <a:r>
                  <a:rPr lang="ko-KR" altLang="en-US" sz="2000" dirty="0"/>
                  <a:t>까지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ko-KR" altLang="en-US" sz="2000" dirty="0"/>
                  <a:t>개의 다른 </a:t>
                </a:r>
                <a:r>
                  <a:rPr lang="ko-KR" altLang="en-US" sz="2000" dirty="0" err="1"/>
                  <a:t>명암값을</a:t>
                </a:r>
                <a:r>
                  <a:rPr lang="ko-KR" altLang="en-US" sz="2000" dirty="0"/>
                  <a:t> 갖는다</a:t>
                </a:r>
                <a:endParaRPr lang="en-US" altLang="ko-KR" sz="2000" dirty="0"/>
              </a:p>
              <a:p>
                <a:r>
                  <a:rPr lang="ko-KR" altLang="en-US" sz="2000" dirty="0"/>
                  <a:t>예</a:t>
                </a:r>
                <a:r>
                  <a:rPr lang="en-US" altLang="ko-KR" sz="2000" dirty="0"/>
                  <a:t>: 8-bit grayscale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altLang="ko-KR" sz="2000" b="1" i="1" dirty="0" smtClean="0">
                        <a:latin typeface="Cambria Math"/>
                      </a:rPr>
                      <m:t>=</m:t>
                    </m:r>
                    <m:r>
                      <a:rPr lang="en-US" altLang="ko-KR" sz="2000" b="1" i="1" dirty="0" smtClean="0">
                        <a:latin typeface="Cambria Math"/>
                      </a:rPr>
                      <m:t>𝟐𝟓𝟔</m:t>
                    </m:r>
                  </m:oMath>
                </a14:m>
                <a:endParaRPr lang="en-US" altLang="ko-KR" sz="2000" dirty="0"/>
              </a:p>
              <a:p>
                <a:r>
                  <a:rPr lang="ko-KR" altLang="en-US" sz="2000" dirty="0"/>
                  <a:t>영상 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번째 명암값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의 빈도수를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en-US" sz="2000" dirty="0"/>
                  <a:t>라고 가정하자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또한 영상 전체 </a:t>
                </a:r>
                <a:r>
                  <a:rPr lang="ko-KR" altLang="en-US" sz="2000" dirty="0" err="1"/>
                  <a:t>화소</a:t>
                </a:r>
                <a:r>
                  <a:rPr lang="ko-KR" altLang="en-US" sz="2000" dirty="0"/>
                  <a:t> 수가 </a:t>
                </a:r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이라고 가정하자</a:t>
                </a:r>
                <a:endParaRPr lang="en-US" altLang="ko-KR" sz="2000" dirty="0"/>
              </a:p>
              <a:p>
                <a:r>
                  <a:rPr lang="en-US" altLang="ko-KR" sz="2000" dirty="0"/>
                  <a:t>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k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와 같거나 작은 </a:t>
                </a:r>
                <a:r>
                  <a:rPr lang="ko-KR" altLang="en-US" sz="2000" dirty="0" err="1">
                    <a:solidFill>
                      <a:srgbClr val="FF0000"/>
                    </a:solidFill>
                  </a:rPr>
                  <a:t>명암값이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 발생할 확률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,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즉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CDF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</a:rPr>
                  <a:t>)</a:t>
                </a:r>
                <a:r>
                  <a:rPr lang="ko-KR" altLang="en-US" sz="2000" dirty="0"/>
                  <a:t>은</a:t>
                </a:r>
                <a:endParaRPr lang="en-US" altLang="ko-KR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num>
                      <m:den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r>
                      <a:rPr lang="en-US" altLang="ko-K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  <m:e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2000" dirty="0"/>
              </a:p>
              <a:p>
                <a:r>
                  <a:rPr lang="ko-KR" altLang="en-US" sz="2000" dirty="0"/>
                  <a:t>또한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어떤 영상에서 </a:t>
                </a:r>
                <a:r>
                  <a:rPr lang="ko-KR" altLang="en-US" sz="2000" dirty="0" err="1"/>
                  <a:t>명암값이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altLang="ko-KR" sz="2000" dirty="0"/>
                  <a:t>-1</a:t>
                </a:r>
                <a:r>
                  <a:rPr lang="ko-KR" altLang="en-US" sz="2000" dirty="0"/>
                  <a:t>과 같거나 작은 </a:t>
                </a:r>
                <a:r>
                  <a:rPr lang="ko-KR" altLang="en-US" sz="2000" dirty="0" err="1"/>
                  <a:t>명암값이</a:t>
                </a:r>
                <a:r>
                  <a:rPr lang="ko-KR" altLang="en-US" sz="2000" dirty="0"/>
                  <a:t> 발생할 확률은 항상 </a:t>
                </a:r>
                <a:r>
                  <a:rPr lang="en-US" altLang="ko-KR" sz="2000" dirty="0"/>
                  <a:t>1</a:t>
                </a:r>
                <a:r>
                  <a:rPr lang="ko-KR" altLang="en-US" sz="2000" dirty="0"/>
                  <a:t>이다 </a:t>
                </a:r>
                <a:endParaRPr lang="en-US" altLang="ko-KR" sz="2000" dirty="0"/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3" t="-1028" r="-512" b="-51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3380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FF0000"/>
                </a:solidFill>
              </a:rPr>
              <a:t>Convolution (</a:t>
            </a:r>
            <a:r>
              <a:rPr lang="ko-KR" altLang="en-US" sz="2400" dirty="0" err="1">
                <a:solidFill>
                  <a:srgbClr val="FF0000"/>
                </a:solidFill>
              </a:rPr>
              <a:t>컨벌루션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r>
              <a:rPr lang="ko-KR" altLang="en-US" sz="2400" dirty="0">
                <a:solidFill>
                  <a:srgbClr val="FF0000"/>
                </a:solidFill>
              </a:rPr>
              <a:t>과 </a:t>
            </a:r>
            <a:r>
              <a:rPr lang="en-US" altLang="ko-KR" sz="2400" dirty="0">
                <a:solidFill>
                  <a:srgbClr val="FF0000"/>
                </a:solidFill>
              </a:rPr>
              <a:t>correlation (</a:t>
            </a:r>
            <a:r>
              <a:rPr lang="ko-KR" altLang="en-US" sz="2400" dirty="0">
                <a:solidFill>
                  <a:srgbClr val="FF0000"/>
                </a:solidFill>
              </a:rPr>
              <a:t>상관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r>
              <a:rPr lang="ko-KR" altLang="en-US" sz="2400" dirty="0"/>
              <a:t>은 영상처리를 하는데 기본이 되는 이웃 연산이다</a:t>
            </a:r>
            <a:endParaRPr lang="en-US" altLang="ko-KR" sz="2400" dirty="0"/>
          </a:p>
          <a:p>
            <a:r>
              <a:rPr lang="ko-KR" altLang="en-US" sz="2400" dirty="0"/>
              <a:t>일반적으로 필터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커널</a:t>
            </a:r>
            <a:r>
              <a:rPr lang="en-US" altLang="ko-KR" sz="2400" dirty="0"/>
              <a:t>)</a:t>
            </a:r>
            <a:r>
              <a:rPr lang="ko-KR" altLang="en-US" sz="2400" dirty="0"/>
              <a:t>를 통과하는데 많이 사용되는 </a:t>
            </a:r>
            <a:r>
              <a:rPr lang="ko-KR" altLang="en-US" sz="2400" dirty="0" err="1"/>
              <a:t>필터링</a:t>
            </a:r>
            <a:r>
              <a:rPr lang="ko-KR" altLang="en-US" sz="2400" dirty="0"/>
              <a:t> 연산은  </a:t>
            </a:r>
            <a:r>
              <a:rPr lang="ko-KR" altLang="en-US" sz="2400" dirty="0" err="1">
                <a:solidFill>
                  <a:srgbClr val="FF0000"/>
                </a:solidFill>
              </a:rPr>
              <a:t>컨벌루션</a:t>
            </a:r>
            <a:r>
              <a:rPr lang="ko-KR" altLang="en-US" sz="2400" dirty="0">
                <a:solidFill>
                  <a:srgbClr val="FF0000"/>
                </a:solidFill>
              </a:rPr>
              <a:t> 연산</a:t>
            </a:r>
            <a:r>
              <a:rPr lang="ko-KR" altLang="en-US" sz="2400" dirty="0"/>
              <a:t>이다  </a:t>
            </a: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4316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경계 처리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31</a:t>
            </a:fld>
            <a:endParaRPr lang="en-US" altLang="ko-K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E6612690-F9D5-4FAC-99A7-ACF09CCE53EC}"/>
                  </a:ext>
                </a:extLst>
              </p14:cNvPr>
              <p14:cNvContentPartPr/>
              <p14:nvPr/>
            </p14:nvContentPartPr>
            <p14:xfrm>
              <a:off x="3067200" y="2616120"/>
              <a:ext cx="260640" cy="2098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E6612690-F9D5-4FAC-99A7-ACF09CCE53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7840" y="2606760"/>
                <a:ext cx="2793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26CC39E-12CD-4FA1-BD40-849C58F6228D}"/>
                  </a:ext>
                </a:extLst>
              </p14:cNvPr>
              <p14:cNvContentPartPr/>
              <p14:nvPr/>
            </p14:nvContentPartPr>
            <p14:xfrm>
              <a:off x="3067200" y="2641680"/>
              <a:ext cx="2489400" cy="7560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26CC39E-12CD-4FA1-BD40-849C58F622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57840" y="2632320"/>
                <a:ext cx="2508120" cy="77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3277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공간 </a:t>
            </a:r>
            <a:r>
              <a:rPr lang="ko-KR" altLang="en-US" sz="2800" dirty="0" err="1"/>
              <a:t>필터링시</a:t>
            </a:r>
            <a:r>
              <a:rPr lang="ko-KR" altLang="en-US" sz="2800" dirty="0"/>
              <a:t> </a:t>
            </a:r>
            <a:r>
              <a:rPr lang="en-US" altLang="ko-KR" sz="2800" dirty="0"/>
              <a:t>Mask</a:t>
            </a:r>
            <a:r>
              <a:rPr lang="ko-KR" altLang="en-US" sz="2800" dirty="0"/>
              <a:t>를 영상에 씌울 때 </a:t>
            </a:r>
            <a:r>
              <a:rPr lang="en-US" altLang="ko-KR" sz="2800" dirty="0"/>
              <a:t>Mask</a:t>
            </a:r>
            <a:r>
              <a:rPr lang="ko-KR" altLang="en-US" sz="2800" dirty="0"/>
              <a:t>의 일부분이 영상의 바깥 부분에 있을 경우</a:t>
            </a:r>
            <a:r>
              <a:rPr lang="en-US" altLang="ko-KR" sz="2800" dirty="0"/>
              <a:t>, </a:t>
            </a:r>
            <a:r>
              <a:rPr lang="ko-KR" altLang="en-US" sz="2800" dirty="0"/>
              <a:t>어떻게 처리해야 할까</a:t>
            </a:r>
            <a:r>
              <a:rPr lang="en-US" altLang="ko-KR" sz="2800" dirty="0"/>
              <a:t>?</a:t>
            </a:r>
          </a:p>
          <a:p>
            <a:r>
              <a:rPr lang="ko-KR" altLang="en-US" sz="2800" dirty="0"/>
              <a:t>이를 영상의 </a:t>
            </a:r>
            <a:r>
              <a:rPr lang="ko-KR" altLang="en-US" sz="2800" dirty="0">
                <a:solidFill>
                  <a:srgbClr val="FF0000"/>
                </a:solidFill>
              </a:rPr>
              <a:t>경계 처리 </a:t>
            </a:r>
            <a:r>
              <a:rPr lang="en-US" altLang="ko-KR" sz="2800" dirty="0">
                <a:solidFill>
                  <a:srgbClr val="FF0000"/>
                </a:solidFill>
              </a:rPr>
              <a:t>(border handling)</a:t>
            </a:r>
            <a:r>
              <a:rPr lang="ko-KR" altLang="en-US" sz="2800" dirty="0"/>
              <a:t>라 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32</a:t>
            </a:fld>
            <a:endParaRPr lang="en-US" altLang="ko-KR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733800"/>
            <a:ext cx="2667000" cy="230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709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무시</a:t>
            </a:r>
            <a:r>
              <a:rPr lang="en-US" altLang="ko-KR" sz="2400" dirty="0"/>
              <a:t>: mask</a:t>
            </a:r>
            <a:r>
              <a:rPr lang="ko-KR" altLang="en-US" sz="2400" dirty="0"/>
              <a:t>가 </a:t>
            </a:r>
            <a:r>
              <a:rPr lang="en-US" altLang="ko-KR" sz="2400" dirty="0"/>
              <a:t>image</a:t>
            </a:r>
            <a:r>
              <a:rPr lang="ko-KR" altLang="en-US" sz="2400" dirty="0"/>
              <a:t>에 완전히 포개지는 </a:t>
            </a:r>
            <a:r>
              <a:rPr lang="ko-KR" altLang="en-US" sz="2400" dirty="0" err="1"/>
              <a:t>화소들에</a:t>
            </a:r>
            <a:r>
              <a:rPr lang="ko-KR" altLang="en-US" sz="2400" dirty="0"/>
              <a:t> 대해서만 </a:t>
            </a:r>
            <a:r>
              <a:rPr lang="en-US" altLang="ko-KR" sz="2400" dirty="0"/>
              <a:t>mask</a:t>
            </a:r>
            <a:r>
              <a:rPr lang="ko-KR" altLang="en-US" sz="2400" dirty="0"/>
              <a:t>를 적용한다</a:t>
            </a:r>
            <a:r>
              <a:rPr lang="en-US" altLang="ko-KR" sz="2400" dirty="0"/>
              <a:t>. </a:t>
            </a:r>
            <a:r>
              <a:rPr lang="ko-KR" altLang="en-US" sz="2400" dirty="0"/>
              <a:t>출력 영상의 크기가 입력 영상 보다 줄어든다 </a:t>
            </a:r>
            <a:endParaRPr lang="en-US" altLang="ko-KR" sz="2400" dirty="0"/>
          </a:p>
          <a:p>
            <a:r>
              <a:rPr lang="ko-KR" altLang="en-US" sz="2400" dirty="0"/>
              <a:t>문제점</a:t>
            </a:r>
            <a:r>
              <a:rPr lang="en-US" altLang="ko-KR" sz="2400" dirty="0"/>
              <a:t>: mask</a:t>
            </a:r>
            <a:r>
              <a:rPr lang="ko-KR" altLang="en-US" sz="2400" dirty="0"/>
              <a:t>의 크기가 매우 큰 경우에 상당한 양의 정보를 읽을 수 있다</a:t>
            </a:r>
            <a:endParaRPr lang="en-US" altLang="ko-KR" sz="2400" dirty="0"/>
          </a:p>
          <a:p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33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415690"/>
              </p:ext>
            </p:extLst>
          </p:nvPr>
        </p:nvGraphicFramePr>
        <p:xfrm>
          <a:off x="3505199" y="3923212"/>
          <a:ext cx="2114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b="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77095" y="5094802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 영상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527037"/>
              </p:ext>
            </p:extLst>
          </p:nvPr>
        </p:nvGraphicFramePr>
        <p:xfrm>
          <a:off x="685799" y="3947161"/>
          <a:ext cx="2114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44567" y="5092036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mask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522519"/>
              </p:ext>
            </p:extLst>
          </p:nvPr>
        </p:nvGraphicFramePr>
        <p:xfrm>
          <a:off x="6661149" y="3909650"/>
          <a:ext cx="2114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433"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b="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아래쪽 화살표 9"/>
          <p:cNvSpPr/>
          <p:nvPr/>
        </p:nvSpPr>
        <p:spPr bwMode="auto">
          <a:xfrm rot="16200000">
            <a:off x="5905499" y="4319452"/>
            <a:ext cx="533400" cy="304800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417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영으로 채움 </a:t>
            </a:r>
            <a:r>
              <a:rPr lang="en-US" altLang="ko-KR" sz="2400" dirty="0"/>
              <a:t>(zero padding): </a:t>
            </a:r>
            <a:r>
              <a:rPr lang="ko-KR" altLang="en-US" sz="2400" dirty="0"/>
              <a:t>원 영상의 크기와 출력 영상의 크기가 같게 하도록 영상의 외부에 있는 영역에서 필요한 모든 값들이 </a:t>
            </a:r>
            <a:r>
              <a:rPr lang="en-US" altLang="ko-KR" sz="2400" dirty="0"/>
              <a:t>0</a:t>
            </a:r>
            <a:r>
              <a:rPr lang="ko-KR" altLang="en-US" sz="2400" dirty="0"/>
              <a:t>이라고 한다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문제점</a:t>
            </a:r>
            <a:r>
              <a:rPr lang="en-US" altLang="ko-KR" sz="2400" dirty="0"/>
              <a:t>: </a:t>
            </a:r>
            <a:r>
              <a:rPr lang="ko-KR" altLang="en-US" sz="2400" dirty="0"/>
              <a:t>영상의 </a:t>
            </a:r>
            <a:r>
              <a:rPr lang="ko-KR" altLang="en-US" sz="2400" dirty="0" err="1"/>
              <a:t>끝쪽</a:t>
            </a:r>
            <a:r>
              <a:rPr lang="ko-KR" altLang="en-US" sz="2400" dirty="0"/>
              <a:t> 부분에 원하지 않는 결과가 나타날 수 있다 </a:t>
            </a:r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34</a:t>
            </a:fld>
            <a:endParaRPr lang="en-US" altLang="ko-K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581400"/>
            <a:ext cx="25908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5158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원 영상이 </a:t>
            </a:r>
            <a:r>
              <a:rPr lang="en-US" altLang="ko-KR" sz="2400" dirty="0"/>
              <a:t>3x3</a:t>
            </a:r>
            <a:r>
              <a:rPr lang="ko-KR" altLang="en-US" sz="2400" dirty="0"/>
              <a:t>이고 </a:t>
            </a:r>
            <a:r>
              <a:rPr lang="en-US" altLang="ko-KR" sz="2400" dirty="0"/>
              <a:t>mask</a:t>
            </a:r>
            <a:r>
              <a:rPr lang="ko-KR" altLang="en-US" sz="2400" dirty="0"/>
              <a:t>가 </a:t>
            </a:r>
            <a:r>
              <a:rPr lang="en-US" altLang="ko-KR" sz="2400" dirty="0"/>
              <a:t>3x3</a:t>
            </a:r>
            <a:r>
              <a:rPr lang="ko-KR" altLang="en-US" sz="2400" dirty="0" err="1"/>
              <a:t>일때</a:t>
            </a:r>
            <a:r>
              <a:rPr lang="ko-KR" altLang="en-US" sz="2400" dirty="0"/>
              <a:t> </a:t>
            </a:r>
            <a:r>
              <a:rPr lang="en-US" altLang="ko-KR" sz="2400" dirty="0"/>
              <a:t>zero padding</a:t>
            </a:r>
            <a:r>
              <a:rPr lang="ko-KR" altLang="en-US" sz="2400" dirty="0"/>
              <a:t>을 이용한 공간 </a:t>
            </a:r>
            <a:r>
              <a:rPr lang="ko-KR" altLang="en-US" sz="2400" dirty="0" err="1"/>
              <a:t>필터링</a:t>
            </a:r>
            <a:r>
              <a:rPr lang="ko-KR" altLang="en-US" sz="2400" dirty="0"/>
              <a:t> 예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35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36459"/>
              </p:ext>
            </p:extLst>
          </p:nvPr>
        </p:nvGraphicFramePr>
        <p:xfrm>
          <a:off x="3657600" y="2451962"/>
          <a:ext cx="2114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b="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29496" y="3623552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 영상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019283"/>
              </p:ext>
            </p:extLst>
          </p:nvPr>
        </p:nvGraphicFramePr>
        <p:xfrm>
          <a:off x="838200" y="2475911"/>
          <a:ext cx="2114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96968" y="3620786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mask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303989"/>
              </p:ext>
            </p:extLst>
          </p:nvPr>
        </p:nvGraphicFramePr>
        <p:xfrm>
          <a:off x="6813550" y="2438400"/>
          <a:ext cx="2114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12/9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21/9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16/9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b="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33/9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24/9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39/9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28/9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아래쪽 화살표 9"/>
          <p:cNvSpPr/>
          <p:nvPr/>
        </p:nvSpPr>
        <p:spPr bwMode="auto">
          <a:xfrm rot="16200000">
            <a:off x="6057900" y="2848202"/>
            <a:ext cx="533400" cy="304800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9759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복제 </a:t>
            </a:r>
            <a:r>
              <a:rPr lang="en-US" altLang="ko-KR" sz="2400" dirty="0"/>
              <a:t>(replication): replace each off-image pixel with the vale from the nearest pixel that is in the image 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36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14600"/>
            <a:ext cx="5105400" cy="341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15EE06B-2A71-457A-BD80-75B08EC6B18B}"/>
                  </a:ext>
                </a:extLst>
              </p14:cNvPr>
              <p14:cNvContentPartPr/>
              <p14:nvPr/>
            </p14:nvContentPartPr>
            <p14:xfrm>
              <a:off x="298440" y="2546280"/>
              <a:ext cx="1607040" cy="3877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15EE06B-2A71-457A-BD80-75B08EC6B1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9080" y="2536920"/>
                <a:ext cx="1625760" cy="40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02154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반사 </a:t>
            </a:r>
            <a:r>
              <a:rPr lang="en-US" altLang="ko-KR" dirty="0"/>
              <a:t>(reflection): reflect pixel values at the border (as if there was a little mirror there)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37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230" y="3124200"/>
            <a:ext cx="4529667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08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Matlab</a:t>
            </a:r>
            <a:r>
              <a:rPr lang="ko-KR" altLang="en-US" dirty="0"/>
              <a:t>에서의 공간 </a:t>
            </a:r>
            <a:r>
              <a:rPr lang="ko-KR" altLang="en-US" dirty="0" err="1"/>
              <a:t>필터링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99605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/>
              <a:t>Matlab</a:t>
            </a:r>
            <a:r>
              <a:rPr lang="ko-KR" altLang="en-US" sz="2400" dirty="0"/>
              <a:t>에는 공간 </a:t>
            </a:r>
            <a:r>
              <a:rPr lang="ko-KR" altLang="en-US" sz="2400" dirty="0" err="1"/>
              <a:t>필터링을</a:t>
            </a:r>
            <a:r>
              <a:rPr lang="ko-KR" altLang="en-US" sz="2400" dirty="0"/>
              <a:t> 수행하는데 사용할 수 있는 함수로 </a:t>
            </a:r>
            <a:r>
              <a:rPr lang="en-US" altLang="ko-KR" sz="2400" dirty="0"/>
              <a:t>‘filter2’</a:t>
            </a:r>
            <a:r>
              <a:rPr lang="ko-KR" altLang="en-US" sz="2400" dirty="0"/>
              <a:t>와 </a:t>
            </a:r>
            <a:r>
              <a:rPr lang="en-US" altLang="ko-KR" sz="2400" dirty="0"/>
              <a:t>‘conv2’</a:t>
            </a:r>
            <a:r>
              <a:rPr lang="ko-KR" altLang="en-US" sz="2400" dirty="0"/>
              <a:t>가 있다</a:t>
            </a:r>
            <a:endParaRPr lang="en-US" altLang="ko-KR" sz="2400" dirty="0"/>
          </a:p>
          <a:p>
            <a:r>
              <a:rPr lang="en-US" altLang="ko-KR" sz="2400" dirty="0">
                <a:solidFill>
                  <a:srgbClr val="FF0000"/>
                </a:solidFill>
              </a:rPr>
              <a:t>‘filter2’</a:t>
            </a:r>
            <a:r>
              <a:rPr lang="en-US" altLang="ko-KR" sz="2400" dirty="0"/>
              <a:t> </a:t>
            </a:r>
            <a:r>
              <a:rPr lang="ko-KR" altLang="en-US" sz="2400" dirty="0"/>
              <a:t>함수는 상관 </a:t>
            </a:r>
            <a:r>
              <a:rPr lang="en-US" altLang="ko-KR" sz="2400" dirty="0"/>
              <a:t>(correlation)</a:t>
            </a:r>
            <a:r>
              <a:rPr lang="ko-KR" altLang="en-US" sz="2400" dirty="0"/>
              <a:t>연산을 수행하는 함수이고   </a:t>
            </a:r>
            <a:r>
              <a:rPr lang="en-US" altLang="ko-KR" sz="2400" dirty="0">
                <a:solidFill>
                  <a:srgbClr val="FF0000"/>
                </a:solidFill>
              </a:rPr>
              <a:t>‘conv2’ </a:t>
            </a:r>
            <a:r>
              <a:rPr lang="ko-KR" altLang="en-US" sz="2400" dirty="0"/>
              <a:t>함수는 </a:t>
            </a:r>
            <a:r>
              <a:rPr lang="en-US" altLang="ko-KR" sz="2400" dirty="0"/>
              <a:t>convolution</a:t>
            </a:r>
            <a:r>
              <a:rPr lang="ko-KR" altLang="en-US" sz="2400" dirty="0"/>
              <a:t>을 수행하는 함수이다</a:t>
            </a:r>
            <a:endParaRPr lang="en-US" altLang="ko-KR" sz="2400" dirty="0"/>
          </a:p>
          <a:p>
            <a:r>
              <a:rPr lang="en-US" altLang="ko-KR" sz="2400" dirty="0"/>
              <a:t>https://www.mathworks.com/help/matlab/ref/conv2.html#bvgtfv6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r>
              <a:rPr lang="en-US" altLang="ko-KR" sz="2400" dirty="0"/>
              <a:t>mask </a:t>
            </a:r>
            <a:r>
              <a:rPr lang="ko-KR" altLang="en-US" sz="2400" dirty="0"/>
              <a:t>중심으로 대칭인 </a:t>
            </a:r>
            <a:r>
              <a:rPr lang="en-US" altLang="ko-KR" sz="2400" dirty="0"/>
              <a:t>mask</a:t>
            </a:r>
            <a:r>
              <a:rPr lang="ko-KR" altLang="en-US" sz="2400" dirty="0"/>
              <a:t>에 대해서는 둘 중 어떤 함수를 써도 동일한 결과가 나온다 </a:t>
            </a:r>
            <a:r>
              <a:rPr lang="en-US" altLang="ko-KR" sz="2400" dirty="0"/>
              <a:t>. </a:t>
            </a:r>
            <a:r>
              <a:rPr lang="ko-KR" altLang="en-US" sz="2400" dirty="0"/>
              <a:t>이런 경우 </a:t>
            </a:r>
            <a:r>
              <a:rPr lang="en-US" altLang="ko-KR" sz="2400" dirty="0"/>
              <a:t>‘filter2’</a:t>
            </a:r>
            <a:r>
              <a:rPr lang="ko-KR" altLang="en-US" sz="2400" dirty="0"/>
              <a:t>가 더 선호 되는가</a:t>
            </a:r>
            <a:r>
              <a:rPr lang="en-US" altLang="ko-KR" sz="2400" dirty="0"/>
              <a:t>?</a:t>
            </a:r>
            <a:r>
              <a:rPr lang="ko-KR" altLang="en-US" sz="2400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912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예</a:t>
            </a:r>
            <a:r>
              <a:rPr lang="en-US" altLang="ko-KR" sz="2000" dirty="0"/>
              <a:t>: 0</a:t>
            </a:r>
            <a:r>
              <a:rPr lang="ko-KR" altLang="en-US" sz="2000" dirty="0"/>
              <a:t>에서 </a:t>
            </a:r>
            <a:r>
              <a:rPr lang="en-US" altLang="ko-KR" sz="2000" dirty="0"/>
              <a:t>15</a:t>
            </a:r>
            <a:r>
              <a:rPr lang="ko-KR" altLang="en-US" sz="2000" dirty="0"/>
              <a:t>사이의 </a:t>
            </a:r>
            <a:r>
              <a:rPr lang="ko-KR" altLang="en-US" sz="2000" dirty="0" err="1"/>
              <a:t>명암값을</a:t>
            </a:r>
            <a:r>
              <a:rPr lang="ko-KR" altLang="en-US" sz="2000" dirty="0"/>
              <a:t> 갖는 </a:t>
            </a:r>
            <a:r>
              <a:rPr lang="en-US" altLang="ko-KR" sz="2000" dirty="0"/>
              <a:t>4-bit</a:t>
            </a:r>
            <a:r>
              <a:rPr lang="ko-KR" altLang="en-US" sz="2000" dirty="0"/>
              <a:t> </a:t>
            </a:r>
            <a:r>
              <a:rPr lang="en-US" altLang="ko-KR" sz="2000" dirty="0"/>
              <a:t>grayscale </a:t>
            </a:r>
            <a:r>
              <a:rPr lang="ko-KR" altLang="en-US" sz="2000" dirty="0"/>
              <a:t>영상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4</a:t>
            </a:fld>
            <a:endParaRPr lang="en-US" altLang="ko-KR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300423"/>
              </p:ext>
            </p:extLst>
          </p:nvPr>
        </p:nvGraphicFramePr>
        <p:xfrm>
          <a:off x="3124200" y="2057400"/>
          <a:ext cx="2179320" cy="1891885"/>
        </p:xfrm>
        <a:graphic>
          <a:graphicData uri="http://schemas.openxmlformats.org/drawingml/2006/table">
            <a:tbl>
              <a:tblPr/>
              <a:tblGrid>
                <a:gridCol w="435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81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9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8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5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6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6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1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7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7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7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10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10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6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9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10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12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5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1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1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6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7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7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114800"/>
            <a:ext cx="8053364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2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40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817170"/>
              </p:ext>
            </p:extLst>
          </p:nvPr>
        </p:nvGraphicFramePr>
        <p:xfrm>
          <a:off x="3432140" y="1600200"/>
          <a:ext cx="2114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b="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04036" y="2771790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 영상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820181"/>
              </p:ext>
            </p:extLst>
          </p:nvPr>
        </p:nvGraphicFramePr>
        <p:xfrm>
          <a:off x="612740" y="1624149"/>
          <a:ext cx="2114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71508" y="2769024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mask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942128"/>
              </p:ext>
            </p:extLst>
          </p:nvPr>
        </p:nvGraphicFramePr>
        <p:xfrm>
          <a:off x="6588090" y="1586638"/>
          <a:ext cx="2114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433"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b="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아래쪽 화살표 9"/>
          <p:cNvSpPr/>
          <p:nvPr/>
        </p:nvSpPr>
        <p:spPr bwMode="auto">
          <a:xfrm rot="16200000">
            <a:off x="5832440" y="1996440"/>
            <a:ext cx="533400" cy="304800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118001"/>
              </p:ext>
            </p:extLst>
          </p:nvPr>
        </p:nvGraphicFramePr>
        <p:xfrm>
          <a:off x="1368355" y="4267200"/>
          <a:ext cx="3048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mask=ones(3,3)/9;</a:t>
                      </a:r>
                    </a:p>
                    <a:p>
                      <a:r>
                        <a:rPr lang="en-US" altLang="ko-K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=[1 2 3;4 5 6;7 8 9];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conv2(mask, </a:t>
                      </a:r>
                      <a:r>
                        <a:rPr lang="en-US" altLang="ko-K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'valid')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filter2(mask, </a:t>
                      </a:r>
                      <a:r>
                        <a:rPr lang="en-US" altLang="ko-K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'valid')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3400" y="3429000"/>
            <a:ext cx="848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‘valid’: </a:t>
            </a:r>
            <a:r>
              <a:rPr lang="ko-KR" altLang="en-US" dirty="0">
                <a:solidFill>
                  <a:srgbClr val="FF0000"/>
                </a:solidFill>
              </a:rPr>
              <a:t>경계 처리시 완전히 </a:t>
            </a:r>
            <a:r>
              <a:rPr lang="en-US" altLang="ko-KR" dirty="0">
                <a:solidFill>
                  <a:srgbClr val="FF0000"/>
                </a:solidFill>
              </a:rPr>
              <a:t>mask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r>
              <a:rPr lang="en-US" altLang="ko-KR" dirty="0">
                <a:solidFill>
                  <a:srgbClr val="FF0000"/>
                </a:solidFill>
              </a:rPr>
              <a:t>image</a:t>
            </a:r>
            <a:r>
              <a:rPr lang="ko-KR" altLang="en-US" dirty="0">
                <a:solidFill>
                  <a:srgbClr val="FF0000"/>
                </a:solidFill>
              </a:rPr>
              <a:t>가 완전히 포개지는 경우만 연산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904" y="4239290"/>
            <a:ext cx="912471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53512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41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704784"/>
              </p:ext>
            </p:extLst>
          </p:nvPr>
        </p:nvGraphicFramePr>
        <p:xfrm>
          <a:off x="3432140" y="1600200"/>
          <a:ext cx="2114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b="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04036" y="2771790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 영상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683614"/>
              </p:ext>
            </p:extLst>
          </p:nvPr>
        </p:nvGraphicFramePr>
        <p:xfrm>
          <a:off x="612740" y="1624149"/>
          <a:ext cx="2114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71508" y="2769024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mask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574154"/>
              </p:ext>
            </p:extLst>
          </p:nvPr>
        </p:nvGraphicFramePr>
        <p:xfrm>
          <a:off x="6588090" y="1586638"/>
          <a:ext cx="2114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12/9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21/9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16/9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33/9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24/9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39/9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28/9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아래쪽 화살표 9"/>
          <p:cNvSpPr/>
          <p:nvPr/>
        </p:nvSpPr>
        <p:spPr bwMode="auto">
          <a:xfrm rot="16200000">
            <a:off x="5832440" y="1996440"/>
            <a:ext cx="533400" cy="304800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692723"/>
              </p:ext>
            </p:extLst>
          </p:nvPr>
        </p:nvGraphicFramePr>
        <p:xfrm>
          <a:off x="1368356" y="4267200"/>
          <a:ext cx="3048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mask=ones(3,3)/9;</a:t>
                      </a:r>
                    </a:p>
                    <a:p>
                      <a:r>
                        <a:rPr lang="en-US" altLang="ko-K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=[1 2 3;4 5 6;7 8 9];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conv2(mask, </a:t>
                      </a:r>
                      <a:r>
                        <a:rPr lang="en-US" altLang="ko-K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‘same')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filter2(mask, </a:t>
                      </a:r>
                      <a:r>
                        <a:rPr lang="en-US" altLang="ko-K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‘same')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3400" y="3429000"/>
            <a:ext cx="5679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en-US" altLang="ko-KR" dirty="0">
                <a:solidFill>
                  <a:srgbClr val="FF0000"/>
                </a:solidFill>
              </a:rPr>
              <a:t>same’: zero padding, </a:t>
            </a:r>
            <a:r>
              <a:rPr lang="ko-KR" altLang="en-US" dirty="0">
                <a:solidFill>
                  <a:srgbClr val="FF0000"/>
                </a:solidFill>
              </a:rPr>
              <a:t>원 영상과 같은 크기 유지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95800"/>
            <a:ext cx="2590800" cy="100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98656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42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957892"/>
              </p:ext>
            </p:extLst>
          </p:nvPr>
        </p:nvGraphicFramePr>
        <p:xfrm>
          <a:off x="3432140" y="1600200"/>
          <a:ext cx="2114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b="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04036" y="2771790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 영상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942114"/>
              </p:ext>
            </p:extLst>
          </p:nvPr>
        </p:nvGraphicFramePr>
        <p:xfrm>
          <a:off x="612740" y="1624149"/>
          <a:ext cx="2114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ko-KR" alt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71508" y="2769024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mask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125692"/>
              </p:ext>
            </p:extLst>
          </p:nvPr>
        </p:nvGraphicFramePr>
        <p:xfrm>
          <a:off x="6588090" y="1447800"/>
          <a:ext cx="232731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4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4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1/9</a:t>
                      </a:r>
                      <a:endParaRPr lang="ko-KR" altLang="en-US" sz="11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3/9</a:t>
                      </a:r>
                      <a:endParaRPr lang="ko-KR" altLang="en-US" sz="11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6/9</a:t>
                      </a:r>
                      <a:endParaRPr lang="ko-KR" altLang="en-US" sz="11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5/9</a:t>
                      </a:r>
                      <a:endParaRPr lang="ko-KR" altLang="en-US" sz="11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1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5/9</a:t>
                      </a:r>
                      <a:endParaRPr lang="ko-KR" altLang="en-US" sz="11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12/9</a:t>
                      </a:r>
                      <a:endParaRPr lang="ko-KR" altLang="en-US" sz="1100" b="1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21/9</a:t>
                      </a:r>
                      <a:endParaRPr lang="ko-KR" altLang="en-US" sz="1100" b="1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16/9</a:t>
                      </a:r>
                      <a:endParaRPr lang="ko-KR" altLang="en-US" sz="1100" b="1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1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12/9</a:t>
                      </a:r>
                      <a:endParaRPr lang="ko-KR" altLang="en-US" sz="11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100" b="1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100" b="1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33/9</a:t>
                      </a:r>
                      <a:endParaRPr lang="ko-KR" altLang="en-US" sz="1100" b="1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1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11/9</a:t>
                      </a:r>
                      <a:endParaRPr lang="ko-KR" altLang="en-US" sz="11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24/9</a:t>
                      </a:r>
                      <a:endParaRPr lang="ko-KR" altLang="en-US" sz="1100" b="1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39/9</a:t>
                      </a:r>
                      <a:endParaRPr lang="ko-KR" altLang="en-US" sz="1100" b="1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28/9</a:t>
                      </a:r>
                      <a:endParaRPr lang="ko-KR" altLang="en-US" sz="1100" b="1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15/9</a:t>
                      </a:r>
                      <a:endParaRPr lang="ko-KR" altLang="en-US" sz="11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7/9</a:t>
                      </a:r>
                      <a:endParaRPr lang="ko-KR" altLang="en-US" sz="11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15/9</a:t>
                      </a:r>
                      <a:endParaRPr lang="ko-KR" altLang="en-US" sz="11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24/9</a:t>
                      </a:r>
                      <a:endParaRPr lang="ko-KR" altLang="en-US" sz="11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17/9</a:t>
                      </a:r>
                      <a:endParaRPr lang="ko-KR" altLang="en-US" sz="11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1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아래쪽 화살표 9"/>
          <p:cNvSpPr/>
          <p:nvPr/>
        </p:nvSpPr>
        <p:spPr bwMode="auto">
          <a:xfrm rot="16200000">
            <a:off x="5832440" y="1996440"/>
            <a:ext cx="533400" cy="304800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134747"/>
              </p:ext>
            </p:extLst>
          </p:nvPr>
        </p:nvGraphicFramePr>
        <p:xfrm>
          <a:off x="755875" y="4267200"/>
          <a:ext cx="305412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mask=ones(3,3)/9;</a:t>
                      </a:r>
                    </a:p>
                    <a:p>
                      <a:r>
                        <a:rPr lang="en-US" altLang="ko-K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=[1 2 3;4 5 6;7 8 9];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conv2(mask, </a:t>
                      </a:r>
                      <a:r>
                        <a:rPr lang="en-US" altLang="ko-K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‘full')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filter2(mask, </a:t>
                      </a:r>
                      <a:r>
                        <a:rPr lang="en-US" altLang="ko-K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‘full’)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3400" y="3429000"/>
            <a:ext cx="80714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en-US" altLang="ko-KR" dirty="0">
                <a:solidFill>
                  <a:srgbClr val="FF0000"/>
                </a:solidFill>
              </a:rPr>
              <a:t>full’: zero padding, </a:t>
            </a:r>
            <a:r>
              <a:rPr lang="ko-KR" altLang="en-US" dirty="0">
                <a:solidFill>
                  <a:srgbClr val="FF0000"/>
                </a:solidFill>
              </a:rPr>
              <a:t>출력은 원 영상보다 더 큰 크기</a:t>
            </a:r>
            <a:r>
              <a:rPr lang="en-US" altLang="ko-KR" dirty="0">
                <a:solidFill>
                  <a:srgbClr val="FF0000"/>
                </a:solidFill>
              </a:rPr>
              <a:t>. Mask</a:t>
            </a:r>
            <a:r>
              <a:rPr lang="ko-KR" altLang="en-US" dirty="0">
                <a:solidFill>
                  <a:srgbClr val="FF0000"/>
                </a:solidFill>
              </a:rPr>
              <a:t>와 원 영상이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서로 겹치는 부분이 있으면 영상과 영상 주위의 모든 곳에 필터 적용 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332712"/>
            <a:ext cx="3452543" cy="124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40423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사용할 필터는 직접 만들 수도 있지만 </a:t>
            </a:r>
            <a:r>
              <a:rPr lang="en-US" altLang="ko-KR" sz="2400" dirty="0" err="1"/>
              <a:t>fspecial</a:t>
            </a:r>
            <a:r>
              <a:rPr lang="en-US" altLang="ko-KR" sz="2400" dirty="0"/>
              <a:t> </a:t>
            </a:r>
            <a:r>
              <a:rPr lang="ko-KR" altLang="en-US" sz="2400" dirty="0"/>
              <a:t>함수를 사용하여 만들 수 있다</a:t>
            </a:r>
            <a:endParaRPr lang="en-US" altLang="ko-KR" sz="2400" dirty="0"/>
          </a:p>
          <a:p>
            <a:r>
              <a:rPr lang="en-US" altLang="ko-KR" sz="2400" dirty="0" err="1"/>
              <a:t>fspecial</a:t>
            </a:r>
            <a:r>
              <a:rPr lang="en-US" altLang="ko-KR" sz="2400" dirty="0"/>
              <a:t> </a:t>
            </a:r>
            <a:r>
              <a:rPr lang="ko-KR" altLang="en-US" sz="2400" dirty="0"/>
              <a:t>함수는 다양한 종류의 필터를 쉽게 만들 수 있도록 많은 옵션들을 가지고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https://www.mathworks.com/help/images/ref/fspecial.html?s_tid=doc_ta</a:t>
            </a:r>
          </a:p>
          <a:p>
            <a:r>
              <a:rPr lang="ko-KR" altLang="en-US" sz="2400" dirty="0"/>
              <a:t>예</a:t>
            </a:r>
            <a:r>
              <a:rPr lang="en-US" altLang="ko-KR" sz="2400" dirty="0"/>
              <a:t>: 3x3 </a:t>
            </a:r>
            <a:r>
              <a:rPr lang="ko-KR" altLang="en-US" sz="2400" dirty="0"/>
              <a:t>평균 필터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43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446174"/>
              </p:ext>
            </p:extLst>
          </p:nvPr>
        </p:nvGraphicFramePr>
        <p:xfrm>
          <a:off x="1371600" y="4724400"/>
          <a:ext cx="609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mask=</a:t>
                      </a:r>
                      <a:r>
                        <a:rPr lang="en-US" altLang="ko-K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fspecial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('average', [3 3]);</a:t>
                      </a:r>
                    </a:p>
                    <a:p>
                      <a:r>
                        <a:rPr lang="en-US" altLang="ko-K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=[1 2 3;4 5 6;7 8 9];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conv2(mask, </a:t>
                      </a:r>
                      <a:r>
                        <a:rPr lang="en-US" altLang="ko-K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'same')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filter2(mask, </a:t>
                      </a:r>
                      <a:r>
                        <a:rPr lang="en-US" altLang="ko-K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'same')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6796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차원 그래프를 이용한 </a:t>
            </a:r>
            <a:r>
              <a:rPr lang="en-US" altLang="ko-KR" dirty="0"/>
              <a:t>gray scale image</a:t>
            </a:r>
            <a:r>
              <a:rPr lang="ko-KR" altLang="en-US" dirty="0"/>
              <a:t>의 시각화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08500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이를 </a:t>
            </a:r>
            <a:r>
              <a:rPr lang="en-US" altLang="ko-KR" sz="2400" dirty="0" err="1"/>
              <a:t>Matlab</a:t>
            </a:r>
            <a:r>
              <a:rPr lang="ko-KR" altLang="en-US" sz="2400" dirty="0"/>
              <a:t>의 </a:t>
            </a:r>
            <a:r>
              <a:rPr lang="en-US" altLang="ko-KR" sz="2400" dirty="0"/>
              <a:t>3</a:t>
            </a:r>
            <a:r>
              <a:rPr lang="ko-KR" altLang="en-US" sz="2400" dirty="0"/>
              <a:t>차원 그래프를 그리는 </a:t>
            </a:r>
            <a:r>
              <a:rPr lang="en-US" altLang="ko-KR" sz="2400" dirty="0"/>
              <a:t>‘mesh’ </a:t>
            </a:r>
            <a:r>
              <a:rPr lang="ko-KR" altLang="en-US" sz="2400" dirty="0"/>
              <a:t>함수를 이용하여 각 </a:t>
            </a:r>
            <a:r>
              <a:rPr lang="en-US" altLang="ko-KR" sz="2400" dirty="0"/>
              <a:t>pixel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명암값을</a:t>
            </a:r>
            <a:r>
              <a:rPr lang="ko-KR" altLang="en-US" sz="2400" dirty="0"/>
              <a:t> 시각화 할 수 있다</a:t>
            </a:r>
            <a:endParaRPr lang="en-US" altLang="ko-KR" sz="2400" dirty="0"/>
          </a:p>
          <a:p>
            <a:r>
              <a:rPr lang="en-US" altLang="ko-KR" sz="2400" dirty="0"/>
              <a:t>Gray scale image</a:t>
            </a:r>
            <a:r>
              <a:rPr lang="ko-KR" altLang="en-US" sz="2400" dirty="0"/>
              <a:t>의 예제로 많이 쓰이는 </a:t>
            </a:r>
            <a:r>
              <a:rPr lang="en-US" altLang="ko-KR" sz="2400" dirty="0"/>
              <a:t>cameraman </a:t>
            </a:r>
            <a:r>
              <a:rPr lang="ko-KR" altLang="en-US" sz="2400" dirty="0"/>
              <a:t>영상파일을 이용하여 </a:t>
            </a:r>
            <a:r>
              <a:rPr lang="en-US" altLang="ko-KR" sz="2400" dirty="0"/>
              <a:t>pixel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명암값을</a:t>
            </a:r>
            <a:r>
              <a:rPr lang="ko-KR" altLang="en-US" sz="2400" dirty="0"/>
              <a:t> 시각화 해보자 </a:t>
            </a:r>
            <a:endParaRPr lang="en-US" altLang="ko-KR" sz="2400" dirty="0"/>
          </a:p>
          <a:p>
            <a:r>
              <a:rPr lang="en-US" altLang="ko-KR" sz="2400" dirty="0"/>
              <a:t>https://www.dropbox.com/s/w7v6tytdofrnjod/cameraman.tiff?dl=0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45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2052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cameraman.tiff</a:t>
            </a:r>
          </a:p>
          <a:p>
            <a:pPr marL="0" indent="0">
              <a:buNone/>
            </a:pPr>
            <a:r>
              <a:rPr lang="en-US" altLang="ko-KR" dirty="0"/>
              <a:t> grayscale image</a:t>
            </a:r>
          </a:p>
          <a:p>
            <a:pPr marL="0" indent="0">
              <a:buNone/>
            </a:pPr>
            <a:r>
              <a:rPr lang="en-US" altLang="ko-KR" dirty="0"/>
              <a:t> size: 256x256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46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600200"/>
            <a:ext cx="3600450" cy="4276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4038600"/>
            <a:ext cx="224790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840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pixel grey value: </a:t>
            </a:r>
            <a:r>
              <a:rPr lang="ko-KR" altLang="en-US" dirty="0" err="1"/>
              <a:t>화소의</a:t>
            </a:r>
            <a:r>
              <a:rPr lang="ko-KR" altLang="en-US" dirty="0"/>
              <a:t> </a:t>
            </a:r>
            <a:r>
              <a:rPr lang="ko-KR" altLang="en-US" dirty="0" err="1"/>
              <a:t>명암값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47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1981200"/>
            <a:ext cx="68865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266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img</a:t>
            </a:r>
            <a:r>
              <a:rPr lang="en-US" altLang="ko-KR" dirty="0"/>
              <a:t>=</a:t>
            </a:r>
            <a:r>
              <a:rPr lang="en-US" altLang="ko-KR" dirty="0" err="1"/>
              <a:t>imread</a:t>
            </a:r>
            <a:r>
              <a:rPr lang="en-US" altLang="ko-KR" dirty="0"/>
              <a:t>('cameraman.tiff');</a:t>
            </a:r>
          </a:p>
          <a:p>
            <a:r>
              <a:rPr lang="en-US" altLang="ko-KR" dirty="0"/>
              <a:t>figure;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imshow</a:t>
            </a:r>
            <a:r>
              <a:rPr lang="en-US" altLang="ko-KR" dirty="0"/>
              <a:t>(</a:t>
            </a:r>
            <a:r>
              <a:rPr lang="en-US" altLang="ko-KR" dirty="0" err="1"/>
              <a:t>img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figure;</a:t>
            </a:r>
          </a:p>
          <a:p>
            <a:r>
              <a:rPr lang="en-US" altLang="ko-KR" dirty="0"/>
              <a:t>mesh(</a:t>
            </a:r>
            <a:r>
              <a:rPr lang="en-US" altLang="ko-KR" dirty="0" err="1"/>
              <a:t>img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zlabel</a:t>
            </a:r>
            <a:r>
              <a:rPr lang="en-US" altLang="ko-KR" dirty="0"/>
              <a:t>('</a:t>
            </a:r>
            <a:r>
              <a:rPr lang="ko-KR" altLang="en-US" dirty="0" err="1"/>
              <a:t>명암값</a:t>
            </a:r>
            <a:r>
              <a:rPr lang="en-US" altLang="ko-KR" dirty="0"/>
              <a:t>')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48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3077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err="1"/>
              <a:t>명암값이</a:t>
            </a:r>
            <a:r>
              <a:rPr lang="ko-KR" altLang="en-US" sz="2400" dirty="0"/>
              <a:t> 높은 부분이 밝은 부분이고</a:t>
            </a:r>
            <a:endParaRPr lang="en-US" altLang="ko-KR" sz="2400" dirty="0"/>
          </a:p>
          <a:p>
            <a:r>
              <a:rPr lang="ko-KR" altLang="en-US" sz="2400" dirty="0" err="1"/>
              <a:t>명암값이</a:t>
            </a:r>
            <a:r>
              <a:rPr lang="ko-KR" altLang="en-US" sz="2400" dirty="0"/>
              <a:t> 낮은 부분이 어두운 부분이다 </a:t>
            </a:r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49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6" y="3124200"/>
            <a:ext cx="4176376" cy="3411720"/>
          </a:xfrm>
          <a:prstGeom prst="rect">
            <a:avLst/>
          </a:prstGeom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659" y="2971800"/>
            <a:ext cx="41148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981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명암값에</a:t>
            </a:r>
            <a:r>
              <a:rPr lang="ko-KR" altLang="en-US" dirty="0"/>
              <a:t> 따른 </a:t>
            </a:r>
            <a:r>
              <a:rPr lang="en-US" altLang="ko-KR" dirty="0"/>
              <a:t>CDF </a:t>
            </a:r>
            <a:r>
              <a:rPr lang="ko-KR" altLang="en-US" dirty="0"/>
              <a:t>예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5</a:t>
            </a:fld>
            <a:endParaRPr lang="en-US" altLang="ko-K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133600"/>
            <a:ext cx="4470399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24085" y="5486400"/>
            <a:ext cx="875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명암값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505201" y="3060007"/>
            <a:ext cx="661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CDF</a:t>
            </a:r>
            <a:endParaRPr lang="ko-KR" altLang="en-US" sz="16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292551"/>
              </p:ext>
            </p:extLst>
          </p:nvPr>
        </p:nvGraphicFramePr>
        <p:xfrm>
          <a:off x="891540" y="2667000"/>
          <a:ext cx="2179320" cy="1891885"/>
        </p:xfrm>
        <a:graphic>
          <a:graphicData uri="http://schemas.openxmlformats.org/drawingml/2006/table">
            <a:tbl>
              <a:tblPr/>
              <a:tblGrid>
                <a:gridCol w="435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81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9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8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5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6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6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1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7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7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7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10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10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6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9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10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12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5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1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1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6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7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7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2832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FF0000"/>
                </a:solidFill>
              </a:rPr>
              <a:t>% image</a:t>
            </a:r>
            <a:r>
              <a:rPr lang="ko-KR" altLang="en-US" sz="2400" dirty="0">
                <a:solidFill>
                  <a:srgbClr val="FF0000"/>
                </a:solidFill>
              </a:rPr>
              <a:t>의 일부분만 </a:t>
            </a:r>
            <a:r>
              <a:rPr lang="en-US" altLang="ko-KR" sz="2400" dirty="0">
                <a:solidFill>
                  <a:srgbClr val="FF0000"/>
                </a:solidFill>
              </a:rPr>
              <a:t>mesh </a:t>
            </a:r>
            <a:r>
              <a:rPr lang="ko-KR" altLang="en-US" sz="2400" dirty="0">
                <a:solidFill>
                  <a:srgbClr val="FF0000"/>
                </a:solidFill>
              </a:rPr>
              <a:t>함수로 </a:t>
            </a:r>
            <a:r>
              <a:rPr lang="ko-KR" altLang="en-US" sz="2400" dirty="0" err="1">
                <a:solidFill>
                  <a:srgbClr val="FF0000"/>
                </a:solidFill>
              </a:rPr>
              <a:t>명암값</a:t>
            </a:r>
            <a:r>
              <a:rPr lang="ko-KR" altLang="en-US" sz="2400" dirty="0">
                <a:solidFill>
                  <a:srgbClr val="FF0000"/>
                </a:solidFill>
              </a:rPr>
              <a:t> 변화 표시 </a:t>
            </a:r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en-US" altLang="ko-KR" sz="2400" dirty="0" err="1"/>
              <a:t>img</a:t>
            </a:r>
            <a:r>
              <a:rPr lang="en-US" altLang="ko-KR" sz="2400" dirty="0"/>
              <a:t>=</a:t>
            </a:r>
            <a:r>
              <a:rPr lang="en-US" altLang="ko-KR" sz="2400" dirty="0" err="1"/>
              <a:t>imread</a:t>
            </a:r>
            <a:r>
              <a:rPr lang="en-US" altLang="ko-KR" sz="2400" dirty="0"/>
              <a:t>('cameraman.tiff');</a:t>
            </a:r>
            <a:endParaRPr lang="en-US" altLang="ko-KR" sz="2400" b="0" dirty="0"/>
          </a:p>
          <a:p>
            <a:r>
              <a:rPr lang="en-US" altLang="ko-KR" sz="2400" dirty="0">
                <a:solidFill>
                  <a:srgbClr val="FF0000"/>
                </a:solidFill>
              </a:rPr>
              <a:t>img_1=</a:t>
            </a:r>
            <a:r>
              <a:rPr lang="en-US" altLang="ko-KR" sz="2400" dirty="0" err="1">
                <a:solidFill>
                  <a:srgbClr val="FF0000"/>
                </a:solidFill>
              </a:rPr>
              <a:t>img</a:t>
            </a:r>
            <a:r>
              <a:rPr lang="en-US" altLang="ko-KR" sz="2400" dirty="0">
                <a:solidFill>
                  <a:srgbClr val="FF0000"/>
                </a:solidFill>
              </a:rPr>
              <a:t>(120:140,120:140);</a:t>
            </a:r>
            <a:endParaRPr lang="en-US" altLang="ko-KR" sz="2400" b="0" dirty="0">
              <a:solidFill>
                <a:srgbClr val="FF0000"/>
              </a:solidFill>
            </a:endParaRPr>
          </a:p>
          <a:p>
            <a:r>
              <a:rPr lang="en-US" altLang="ko-KR" sz="2400" dirty="0"/>
              <a:t>figure;</a:t>
            </a:r>
            <a:endParaRPr lang="en-US" altLang="ko-KR" sz="2400" b="0" dirty="0"/>
          </a:p>
          <a:p>
            <a:r>
              <a:rPr lang="en-US" altLang="ko-KR" sz="2400" dirty="0"/>
              <a:t> </a:t>
            </a:r>
            <a:r>
              <a:rPr lang="en-US" altLang="ko-KR" sz="2400" dirty="0" err="1"/>
              <a:t>imshow</a:t>
            </a:r>
            <a:r>
              <a:rPr lang="en-US" altLang="ko-KR" sz="2400" dirty="0"/>
              <a:t>(img_1)</a:t>
            </a:r>
            <a:endParaRPr lang="en-US" altLang="ko-KR" sz="2400" b="0" dirty="0"/>
          </a:p>
          <a:p>
            <a:r>
              <a:rPr lang="en-US" altLang="ko-KR" sz="2400" dirty="0"/>
              <a:t> figure;</a:t>
            </a:r>
            <a:endParaRPr lang="en-US" altLang="ko-KR" sz="2400" b="0" dirty="0"/>
          </a:p>
          <a:p>
            <a:r>
              <a:rPr lang="en-US" altLang="ko-KR" sz="2400" dirty="0"/>
              <a:t>mesh(img_1)</a:t>
            </a:r>
            <a:endParaRPr lang="en-US" altLang="ko-KR" sz="2400" b="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35364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51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517" y="3940721"/>
            <a:ext cx="6274991" cy="25475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00" y="1676400"/>
            <a:ext cx="4594013" cy="35380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2640" y="1529434"/>
            <a:ext cx="3491504" cy="255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880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Q) image</a:t>
            </a:r>
            <a:r>
              <a:rPr lang="ko-KR" altLang="en-US" sz="2400" dirty="0"/>
              <a:t>에서의 </a:t>
            </a:r>
            <a:r>
              <a:rPr lang="ko-KR" altLang="en-US" sz="2400" dirty="0" err="1"/>
              <a:t>명암값은</a:t>
            </a:r>
            <a:r>
              <a:rPr lang="ko-KR" altLang="en-US" sz="2400" dirty="0"/>
              <a:t> 어떤 경우에 급격히 </a:t>
            </a:r>
            <a:r>
              <a:rPr lang="ko-KR" altLang="en-US" sz="2400" dirty="0" err="1"/>
              <a:t>바뀌는걸까</a:t>
            </a:r>
            <a:r>
              <a:rPr lang="en-US" altLang="ko-KR" sz="2400" dirty="0"/>
              <a:t>? </a:t>
            </a:r>
            <a:r>
              <a:rPr lang="ko-KR" altLang="en-US" sz="2400" dirty="0"/>
              <a:t>아래 그림을 참고해 보자 </a:t>
            </a:r>
            <a:endParaRPr lang="en-US" altLang="ko-KR" sz="2400" dirty="0"/>
          </a:p>
          <a:p>
            <a:r>
              <a:rPr lang="ko-KR" altLang="en-US" sz="2400" dirty="0"/>
              <a:t>이 부분은 </a:t>
            </a:r>
            <a:r>
              <a:rPr lang="en-US" altLang="ko-KR" sz="2400" dirty="0"/>
              <a:t>gray scale image</a:t>
            </a:r>
            <a:r>
              <a:rPr lang="ko-KR" altLang="en-US" sz="2400" dirty="0"/>
              <a:t>의 경우 어떻게 보일까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52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848" y="3365017"/>
            <a:ext cx="4938952" cy="306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203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 영상에서의 </a:t>
            </a:r>
            <a:r>
              <a:rPr lang="en-US" altLang="ko-KR" dirty="0"/>
              <a:t>filtering </a:t>
            </a:r>
            <a:r>
              <a:rPr lang="ko-KR" altLang="en-US" dirty="0"/>
              <a:t>적용 효과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53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09100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1529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/>
              <a:t>clear; </a:t>
            </a:r>
          </a:p>
          <a:p>
            <a:pPr marL="0" indent="0">
              <a:buNone/>
            </a:pPr>
            <a:r>
              <a:rPr lang="en-US" altLang="ko-KR" sz="1600" dirty="0"/>
              <a:t>close all;</a:t>
            </a:r>
          </a:p>
          <a:p>
            <a:pPr marL="0" indent="0">
              <a:buNone/>
            </a:pPr>
            <a:r>
              <a:rPr lang="en-US" altLang="ko-KR" sz="1600" dirty="0" err="1"/>
              <a:t>img</a:t>
            </a:r>
            <a:r>
              <a:rPr lang="en-US" altLang="ko-KR" sz="1600" dirty="0"/>
              <a:t>=</a:t>
            </a:r>
            <a:r>
              <a:rPr lang="en-US" altLang="ko-KR" sz="1600" dirty="0" err="1"/>
              <a:t>imread</a:t>
            </a:r>
            <a:r>
              <a:rPr lang="en-US" altLang="ko-KR" sz="1600" dirty="0"/>
              <a:t>('cameraman.tiff');</a:t>
            </a:r>
          </a:p>
          <a:p>
            <a:pPr marL="0" indent="0">
              <a:buNone/>
            </a:pPr>
            <a:r>
              <a:rPr lang="en-US" altLang="ko-KR" sz="1600" dirty="0"/>
              <a:t>N=9;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x=</a:t>
            </a:r>
            <a:r>
              <a:rPr lang="en-US" altLang="ko-KR" sz="1600" dirty="0" err="1">
                <a:solidFill>
                  <a:srgbClr val="FF0000"/>
                </a:solidFill>
              </a:rPr>
              <a:t>fspecial</a:t>
            </a:r>
            <a:r>
              <a:rPr lang="en-US" altLang="ko-KR" sz="1600" dirty="0">
                <a:solidFill>
                  <a:srgbClr val="FF0000"/>
                </a:solidFill>
              </a:rPr>
              <a:t>('average', [9. 9]);</a:t>
            </a:r>
          </a:p>
          <a:p>
            <a:pPr marL="0" indent="0">
              <a:buNone/>
            </a:pPr>
            <a:r>
              <a:rPr lang="en-US" altLang="ko-KR" sz="1600" dirty="0"/>
              <a:t>figure;</a:t>
            </a:r>
          </a:p>
          <a:p>
            <a:pPr marL="0" indent="0">
              <a:buNone/>
            </a:pPr>
            <a:r>
              <a:rPr lang="en-US" altLang="ko-KR" sz="1600" dirty="0" err="1"/>
              <a:t>imshow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r>
              <a:rPr lang="en-US" altLang="ko-KR" sz="1600" dirty="0"/>
              <a:t>title('</a:t>
            </a:r>
            <a:r>
              <a:rPr lang="ko-KR" altLang="en-US" sz="1600" dirty="0"/>
              <a:t>원래 </a:t>
            </a:r>
            <a:r>
              <a:rPr lang="en-US" altLang="ko-KR" sz="1600" dirty="0"/>
              <a:t>image');</a:t>
            </a:r>
          </a:p>
          <a:p>
            <a:pPr marL="0" indent="0">
              <a:buNone/>
            </a:pPr>
            <a:r>
              <a:rPr lang="en-US" altLang="ko-KR" sz="1600" dirty="0"/>
              <a:t>figure;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z=filter2(x, </a:t>
            </a:r>
            <a:r>
              <a:rPr lang="en-US" altLang="ko-KR" sz="1600" dirty="0" err="1">
                <a:solidFill>
                  <a:srgbClr val="FF0000"/>
                </a:solidFill>
              </a:rPr>
              <a:t>img</a:t>
            </a:r>
            <a:r>
              <a:rPr lang="en-US" altLang="ko-KR" sz="1600" dirty="0">
                <a:solidFill>
                  <a:srgbClr val="FF0000"/>
                </a:solidFill>
              </a:rPr>
              <a:t>, ‘same');   % </a:t>
            </a:r>
            <a:r>
              <a:rPr lang="ko-KR" altLang="en-US" sz="1600" dirty="0">
                <a:solidFill>
                  <a:srgbClr val="FF0000"/>
                </a:solidFill>
              </a:rPr>
              <a:t>이 경우 </a:t>
            </a:r>
            <a:r>
              <a:rPr lang="en-US" altLang="ko-KR" sz="1600" dirty="0">
                <a:solidFill>
                  <a:srgbClr val="FF0000"/>
                </a:solidFill>
              </a:rPr>
              <a:t>conv2</a:t>
            </a:r>
            <a:r>
              <a:rPr lang="ko-KR" altLang="en-US" sz="1600" dirty="0">
                <a:solidFill>
                  <a:srgbClr val="FF0000"/>
                </a:solidFill>
              </a:rPr>
              <a:t>와 동일 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600" dirty="0" err="1"/>
              <a:t>imshow</a:t>
            </a:r>
            <a:r>
              <a:rPr lang="en-US" altLang="ko-KR" sz="1600" dirty="0"/>
              <a:t>(uint8(z));</a:t>
            </a:r>
          </a:p>
          <a:p>
            <a:pPr marL="0" indent="0">
              <a:buNone/>
            </a:pPr>
            <a:r>
              <a:rPr lang="en-US" altLang="ko-KR" sz="1600" dirty="0"/>
              <a:t>title('</a:t>
            </a:r>
            <a:r>
              <a:rPr lang="ko-KR" altLang="en-US" sz="1600" dirty="0"/>
              <a:t>평균 필터 적용후의 </a:t>
            </a:r>
            <a:r>
              <a:rPr lang="en-US" altLang="ko-KR" sz="1600" dirty="0"/>
              <a:t>image');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54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828800"/>
            <a:ext cx="5439001" cy="4082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E0FA08C-A435-4C17-9200-BCA16353C2F4}"/>
                  </a:ext>
                </a:extLst>
              </p14:cNvPr>
              <p14:cNvContentPartPr/>
              <p14:nvPr/>
            </p14:nvContentPartPr>
            <p14:xfrm>
              <a:off x="330120" y="285840"/>
              <a:ext cx="6509160" cy="64152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E0FA08C-A435-4C17-9200-BCA16353C2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760" y="276480"/>
                <a:ext cx="6527880" cy="66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42896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평균 필터를 적용했더니 영상이 더 흐릿하게 보인다 이유가 무엇일까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평균 필터가 하는 역할은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55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85677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152900"/>
          </a:xfrm>
        </p:spPr>
        <p:txBody>
          <a:bodyPr/>
          <a:lstStyle/>
          <a:p>
            <a:r>
              <a:rPr lang="en-US" altLang="ko-KR" sz="1800" dirty="0"/>
              <a:t>clear;</a:t>
            </a:r>
          </a:p>
          <a:p>
            <a:r>
              <a:rPr lang="en-US" altLang="ko-KR" sz="1800" dirty="0"/>
              <a:t>close all;</a:t>
            </a:r>
          </a:p>
          <a:p>
            <a:r>
              <a:rPr lang="en-US" altLang="ko-KR" sz="1800" dirty="0" err="1"/>
              <a:t>img</a:t>
            </a:r>
            <a:r>
              <a:rPr lang="en-US" altLang="ko-KR" sz="1800" dirty="0"/>
              <a:t>=</a:t>
            </a:r>
            <a:r>
              <a:rPr lang="en-US" altLang="ko-KR" sz="1800" dirty="0" err="1"/>
              <a:t>imread</a:t>
            </a:r>
            <a:r>
              <a:rPr lang="en-US" altLang="ko-KR" sz="1800" dirty="0"/>
              <a:t>('cameraman.tiff');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x=</a:t>
            </a:r>
            <a:r>
              <a:rPr lang="en-US" altLang="ko-KR" sz="1800" dirty="0" err="1">
                <a:solidFill>
                  <a:srgbClr val="FF0000"/>
                </a:solidFill>
              </a:rPr>
              <a:t>fspecial</a:t>
            </a:r>
            <a:r>
              <a:rPr lang="en-US" altLang="ko-KR" sz="1800" dirty="0">
                <a:solidFill>
                  <a:srgbClr val="FF0000"/>
                </a:solidFill>
              </a:rPr>
              <a:t>('average', [3, 3]);</a:t>
            </a:r>
          </a:p>
          <a:p>
            <a:r>
              <a:rPr lang="en-US" altLang="ko-KR" sz="1800" dirty="0"/>
              <a:t>subplot(2,1,1);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mesh( </a:t>
            </a:r>
            <a:r>
              <a:rPr lang="en-US" altLang="ko-KR" sz="1800" dirty="0" err="1">
                <a:solidFill>
                  <a:srgbClr val="FF0000"/>
                </a:solidFill>
              </a:rPr>
              <a:t>img</a:t>
            </a:r>
            <a:r>
              <a:rPr lang="en-US" altLang="ko-KR" sz="1800" dirty="0">
                <a:solidFill>
                  <a:srgbClr val="FF0000"/>
                </a:solidFill>
              </a:rPr>
              <a:t>(200:220,20:40));</a:t>
            </a:r>
          </a:p>
          <a:p>
            <a:r>
              <a:rPr lang="en-US" altLang="ko-KR" sz="1800" dirty="0"/>
              <a:t>title('</a:t>
            </a:r>
            <a:r>
              <a:rPr lang="ko-KR" altLang="en-US" sz="1800" dirty="0"/>
              <a:t>원래 </a:t>
            </a:r>
            <a:r>
              <a:rPr lang="en-US" altLang="ko-KR" sz="1800" dirty="0"/>
              <a:t>image');</a:t>
            </a:r>
          </a:p>
          <a:p>
            <a:r>
              <a:rPr lang="en-US" altLang="ko-KR" sz="1800" dirty="0"/>
              <a:t>subplot(2,1,2);</a:t>
            </a:r>
          </a:p>
          <a:p>
            <a:r>
              <a:rPr lang="en-US" altLang="ko-KR" sz="1800" dirty="0"/>
              <a:t>z=filter2(x, </a:t>
            </a:r>
            <a:r>
              <a:rPr lang="en-US" altLang="ko-KR" sz="1800" dirty="0" err="1"/>
              <a:t>img</a:t>
            </a:r>
            <a:r>
              <a:rPr lang="en-US" altLang="ko-KR" sz="1800" dirty="0"/>
              <a:t>, ‘same');</a:t>
            </a:r>
          </a:p>
          <a:p>
            <a:r>
              <a:rPr lang="en-US" altLang="ko-KR" sz="1800" dirty="0"/>
              <a:t>mesh(uint8(z(200:220,20:40)));</a:t>
            </a:r>
          </a:p>
          <a:p>
            <a:r>
              <a:rPr lang="en-US" altLang="ko-KR" sz="1800" dirty="0"/>
              <a:t>title('</a:t>
            </a:r>
            <a:r>
              <a:rPr lang="ko-KR" altLang="en-US" sz="1800" dirty="0"/>
              <a:t>평균 필터 적용 후의 </a:t>
            </a:r>
            <a:r>
              <a:rPr lang="en-US" altLang="ko-KR" sz="1800" dirty="0"/>
              <a:t>image');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56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412" y="2057400"/>
            <a:ext cx="4322263" cy="32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07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평균 필터 적용 후의 </a:t>
            </a:r>
            <a:r>
              <a:rPr lang="en-US" altLang="ko-KR" sz="2400" dirty="0"/>
              <a:t>image</a:t>
            </a:r>
            <a:r>
              <a:rPr lang="ko-KR" altLang="en-US" sz="2400" dirty="0"/>
              <a:t>는 </a:t>
            </a:r>
            <a:r>
              <a:rPr lang="en-US" altLang="ko-KR" sz="2400" dirty="0"/>
              <a:t>noise</a:t>
            </a:r>
            <a:r>
              <a:rPr lang="ko-KR" altLang="en-US" sz="2400" dirty="0"/>
              <a:t>가 준 것을 확인하였다</a:t>
            </a:r>
            <a:endParaRPr lang="en-US" altLang="ko-KR" sz="2400" dirty="0"/>
          </a:p>
          <a:p>
            <a:r>
              <a:rPr lang="ko-KR" altLang="en-US" sz="2400" dirty="0"/>
              <a:t>이를 </a:t>
            </a:r>
            <a:r>
              <a:rPr lang="en-US" altLang="ko-KR" sz="2400" dirty="0">
                <a:solidFill>
                  <a:srgbClr val="FF0000"/>
                </a:solidFill>
              </a:rPr>
              <a:t>smoothing</a:t>
            </a:r>
            <a:r>
              <a:rPr lang="en-US" altLang="ko-KR" sz="2400" dirty="0"/>
              <a:t> </a:t>
            </a:r>
            <a:r>
              <a:rPr lang="ko-KR" altLang="en-US" sz="2400" dirty="0"/>
              <a:t>이라고 표현한다 </a:t>
            </a: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57</a:t>
            </a:fld>
            <a:endParaRPr lang="en-US" altLang="ko-KR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05200"/>
            <a:ext cx="4267200" cy="3192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BC0ADE71-EF38-4E44-BE13-099DCB9596ED}"/>
                  </a:ext>
                </a:extLst>
              </p14:cNvPr>
              <p14:cNvContentPartPr/>
              <p14:nvPr/>
            </p14:nvContentPartPr>
            <p14:xfrm>
              <a:off x="1117440" y="2806560"/>
              <a:ext cx="3315240" cy="50220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C0ADE71-EF38-4E44-BE13-099DCB9596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8080" y="2797200"/>
                <a:ext cx="3333960" cy="52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02540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이번에는 </a:t>
            </a:r>
            <a:r>
              <a:rPr lang="en-US" altLang="ko-KR" dirty="0"/>
              <a:t>mask</a:t>
            </a:r>
            <a:r>
              <a:rPr lang="ko-KR" altLang="en-US" dirty="0"/>
              <a:t>의 크기를 더 키워 보자</a:t>
            </a:r>
            <a:endParaRPr lang="en-US" altLang="ko-KR" dirty="0"/>
          </a:p>
          <a:p>
            <a:r>
              <a:rPr lang="en-US" altLang="ko-KR" dirty="0"/>
              <a:t>15x15 </a:t>
            </a:r>
            <a:r>
              <a:rPr lang="ko-KR" altLang="en-US" dirty="0"/>
              <a:t>평균 필터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58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0600" y="2763195"/>
            <a:ext cx="5439001" cy="4082400"/>
          </a:xfrm>
          <a:prstGeom prst="rect">
            <a:avLst/>
          </a:prstGeom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362200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FF0C7B5C-794D-4064-B368-C1A873592B5A}"/>
                  </a:ext>
                </a:extLst>
              </p14:cNvPr>
              <p14:cNvContentPartPr/>
              <p14:nvPr/>
            </p14:nvContentPartPr>
            <p14:xfrm>
              <a:off x="698400" y="419040"/>
              <a:ext cx="4051800" cy="43848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FF0C7B5C-794D-4064-B368-C1A873592B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9040" y="409680"/>
                <a:ext cx="4070520" cy="45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01885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평균 필터를 사용하면 </a:t>
            </a:r>
            <a:r>
              <a:rPr lang="en-US" altLang="ko-KR" dirty="0"/>
              <a:t>noise</a:t>
            </a:r>
            <a:r>
              <a:rPr lang="ko-KR" altLang="en-US" dirty="0"/>
              <a:t>를 어느 정도 줄일 수 있다</a:t>
            </a:r>
            <a:endParaRPr lang="en-US" altLang="ko-KR" dirty="0"/>
          </a:p>
          <a:p>
            <a:r>
              <a:rPr lang="ko-KR" altLang="en-US" dirty="0"/>
              <a:t>하지만 너무 큰 크기의 평균 필터를 사용하면 영상이 너무 흐릿해 진다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59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928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영상 화질 개선 </a:t>
            </a:r>
            <a:endParaRPr lang="en-US" altLang="ko-KR" dirty="0"/>
          </a:p>
          <a:p>
            <a:r>
              <a:rPr lang="ko-KR" altLang="en-US" dirty="0"/>
              <a:t>히스토그램 </a:t>
            </a:r>
            <a:r>
              <a:rPr lang="ko-KR" altLang="en-US" dirty="0" err="1"/>
              <a:t>평활화</a:t>
            </a:r>
            <a:endParaRPr lang="en-US" altLang="ko-KR" dirty="0"/>
          </a:p>
          <a:p>
            <a:r>
              <a:rPr lang="en-US" altLang="ko-KR" dirty="0"/>
              <a:t>Histogram equalization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339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>
                    <a:solidFill>
                      <a:srgbClr val="FF0000"/>
                    </a:solidFill>
                  </a:rPr>
                  <a:t>히스토그램 </a:t>
                </a:r>
                <a:r>
                  <a:rPr lang="ko-KR" altLang="en-US" sz="2000" dirty="0" err="1">
                    <a:solidFill>
                      <a:srgbClr val="FF0000"/>
                    </a:solidFill>
                  </a:rPr>
                  <a:t>평활화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(histogram equalization):</a:t>
                </a:r>
              </a:p>
              <a:p>
                <a:r>
                  <a:rPr lang="ko-KR" altLang="en-US" sz="2000" dirty="0" err="1"/>
                  <a:t>명암값이</a:t>
                </a:r>
                <a:r>
                  <a:rPr lang="ko-KR" altLang="en-US" sz="2000" dirty="0"/>
                  <a:t> 좁은 영역에 모여 있어서 영상이 선명하지 </a:t>
                </a:r>
                <a:r>
                  <a:rPr lang="ko-KR" altLang="en-US" sz="2000" dirty="0" err="1"/>
                  <a:t>않을때</a:t>
                </a:r>
                <a:r>
                  <a:rPr lang="en-US" altLang="ko-KR" sz="2000" dirty="0"/>
                  <a:t> Histogram</a:t>
                </a:r>
                <a:r>
                  <a:rPr lang="ko-KR" altLang="en-US" sz="2000" dirty="0"/>
                  <a:t>에 </a:t>
                </a:r>
                <a:r>
                  <a:rPr lang="ko-KR" altLang="en-US" sz="2000" dirty="0" err="1"/>
                  <a:t>명암값을</a:t>
                </a:r>
                <a:r>
                  <a:rPr lang="ko-KR" altLang="en-US" sz="2000" dirty="0"/>
                  <a:t> 골고루 퍼트려서 선명도를 높이는 방법 </a:t>
                </a:r>
                <a:endParaRPr lang="en-US" altLang="ko-KR" sz="2000" dirty="0"/>
              </a:p>
              <a:p>
                <a:r>
                  <a:rPr lang="en-US" altLang="ko-KR" sz="2000" dirty="0">
                    <a:solidFill>
                      <a:srgbClr val="FF0000"/>
                    </a:solidFill>
                  </a:rPr>
                  <a:t>Idea: histogram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의 양 끝 값 이 아닌 </a:t>
                </a:r>
                <a:r>
                  <a:rPr lang="ko-KR" altLang="en-US" sz="2000" dirty="0" err="1">
                    <a:solidFill>
                      <a:srgbClr val="FF0000"/>
                    </a:solidFill>
                  </a:rPr>
                  <a:t>명암값의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CDF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이용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(why?)</a:t>
                </a:r>
              </a:p>
              <a:p>
                <a:r>
                  <a:rPr lang="ko-KR" altLang="en-US" sz="2000" dirty="0"/>
                  <a:t>영상의 가능한 최대 </a:t>
                </a:r>
                <a:r>
                  <a:rPr lang="ko-KR" altLang="en-US" sz="2000" dirty="0" err="1"/>
                  <a:t>명암값이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L</a:t>
                </a:r>
                <a:r>
                  <a:rPr lang="ko-KR" altLang="en-US" sz="2000" dirty="0"/>
                  <a:t>일 때 </a:t>
                </a:r>
                <a:endParaRPr lang="en-US" altLang="ko-KR" sz="2000" dirty="0"/>
              </a:p>
              <a:p>
                <a:r>
                  <a:rPr lang="en-US" altLang="ko-KR" sz="2000" dirty="0">
                    <a:solidFill>
                      <a:schemeClr val="tx1"/>
                    </a:solidFill>
                  </a:rPr>
                  <a:t>1.</a:t>
                </a:r>
                <a:r>
                  <a:rPr lang="en-US" altLang="ko-KR" sz="2000" i="1" dirty="0">
                    <a:solidFill>
                      <a:schemeClr val="tx1"/>
                    </a:solidFill>
                  </a:rPr>
                  <a:t> k</a:t>
                </a:r>
                <a:r>
                  <a:rPr lang="ko-KR" altLang="en-US" sz="2000" dirty="0">
                    <a:solidFill>
                      <a:schemeClr val="tx1"/>
                    </a:solidFill>
                  </a:rPr>
                  <a:t>번째명암값에서의 누적 확률 분포 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CDF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2000" dirty="0">
                    <a:solidFill>
                      <a:schemeClr val="tx1"/>
                    </a:solidFill>
                  </a:rPr>
                  <a:t>를 구한다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. </a:t>
                </a:r>
                <a:endParaRPr lang="en-US" altLang="ko-KR" sz="2000" dirty="0"/>
              </a:p>
              <a:p>
                <a:r>
                  <a:rPr lang="en-US" altLang="ko-KR" sz="2000" dirty="0"/>
                  <a:t>2. </a:t>
                </a:r>
                <a:r>
                  <a:rPr lang="en-US" altLang="ko-KR" sz="2000" i="1" dirty="0"/>
                  <a:t>k</a:t>
                </a:r>
                <a:r>
                  <a:rPr lang="ko-KR" altLang="en-US" sz="2000" dirty="0"/>
                  <a:t>번째 </a:t>
                </a:r>
                <a:r>
                  <a:rPr lang="ko-KR" altLang="en-US" sz="2000" dirty="0" err="1"/>
                  <a:t>명암값을</a:t>
                </a:r>
                <a:r>
                  <a:rPr lang="ko-KR" altLang="en-US" sz="2000" dirty="0"/>
                  <a:t> 아래 식을 이용하여 </a:t>
                </a:r>
                <a:r>
                  <a:rPr lang="en-US" altLang="ko-KR" sz="2000" i="1" dirty="0"/>
                  <a:t>j</a:t>
                </a:r>
                <a:r>
                  <a:rPr lang="ko-KR" altLang="en-US" sz="2000" dirty="0"/>
                  <a:t>로 변환한다</a:t>
                </a:r>
                <a:r>
                  <a:rPr lang="en-US" altLang="ko-KR" sz="2000" dirty="0"/>
                  <a:t>. (</a:t>
                </a:r>
                <a:r>
                  <a:rPr lang="ko-KR" altLang="en-US" sz="2000" dirty="0"/>
                  <a:t>정수가 아니면 가장 근접한 정수로 반올림</a:t>
                </a:r>
                <a:r>
                  <a:rPr lang="en-US" altLang="ko-KR" sz="2000" dirty="0"/>
                  <a:t>)</a:t>
                </a:r>
                <a:r>
                  <a:rPr lang="ko-KR" altLang="en-US" sz="2000" dirty="0"/>
                  <a:t> </a:t>
                </a:r>
                <a:endParaRPr lang="en-US" altLang="ko-KR" sz="2000" dirty="0"/>
              </a:p>
              <a:p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3" t="-8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7</a:t>
            </a:fld>
            <a:endParaRPr lang="en-US" altLang="ko-KR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046575"/>
              </p:ext>
            </p:extLst>
          </p:nvPr>
        </p:nvGraphicFramePr>
        <p:xfrm>
          <a:off x="3090999" y="5217753"/>
          <a:ext cx="1447800" cy="420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수식" r:id="rId4" imgW="787400" imgH="228600" progId="Equation.3">
                  <p:embed/>
                </p:oleObj>
              </mc:Choice>
              <mc:Fallback>
                <p:oleObj name="수식" r:id="rId4" imgW="787400" imgH="228600" progId="Equation.3">
                  <p:embed/>
                  <p:pic>
                    <p:nvPicPr>
                      <p:cNvPr id="2253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999" y="5217753"/>
                        <a:ext cx="1447800" cy="4203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0908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막대 그래프 균등화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135280"/>
              </p:ext>
            </p:extLst>
          </p:nvPr>
        </p:nvGraphicFramePr>
        <p:xfrm>
          <a:off x="2208712" y="3781481"/>
          <a:ext cx="5944688" cy="2620980"/>
        </p:xfrm>
        <a:graphic>
          <a:graphicData uri="http://schemas.openxmlformats.org/drawingml/2006/table">
            <a:tbl>
              <a:tblPr/>
              <a:tblGrid>
                <a:gridCol w="37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8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2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2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8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21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082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21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08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21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082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21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3683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0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2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3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4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5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6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7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8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9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10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11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12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13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14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15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83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0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0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0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0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2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4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5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0</a:t>
                      </a: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함초롬바탕" pitchFamily="18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0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83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0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12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17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21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24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24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25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25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25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25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83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0.0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0.04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0.04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0.04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0.04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0.12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0.28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0.48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0.68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0.84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0.96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0.96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1.0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1.0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1.0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1.00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83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0.0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0.6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0.6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0.6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0.6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1.8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4.2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7.2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10.2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12.6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14.4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14.4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15.0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15.0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15.0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15.0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83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0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2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4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7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10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13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14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14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15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15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15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15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2681" marR="62681" marT="17329" marB="1732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57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86529"/>
              </p:ext>
            </p:extLst>
          </p:nvPr>
        </p:nvGraphicFramePr>
        <p:xfrm>
          <a:off x="1931683" y="3865495"/>
          <a:ext cx="178210" cy="249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" name="수식" r:id="rId3" imgW="126725" imgH="177415" progId="Equation.3">
                  <p:embed/>
                </p:oleObj>
              </mc:Choice>
              <mc:Fallback>
                <p:oleObj name="수식" r:id="rId3" imgW="126725" imgH="177415" progId="Equation.3">
                  <p:embed/>
                  <p:pic>
                    <p:nvPicPr>
                      <p:cNvPr id="2572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683" y="3865495"/>
                        <a:ext cx="178210" cy="2493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847185"/>
              </p:ext>
            </p:extLst>
          </p:nvPr>
        </p:nvGraphicFramePr>
        <p:xfrm>
          <a:off x="1840182" y="6055900"/>
          <a:ext cx="203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" name="수식" r:id="rId5" imgW="126890" imgH="190335" progId="Equation.3">
                  <p:embed/>
                </p:oleObj>
              </mc:Choice>
              <mc:Fallback>
                <p:oleObj name="수식" r:id="rId5" imgW="126890" imgH="190335" progId="Equation.3">
                  <p:embed/>
                  <p:pic>
                    <p:nvPicPr>
                      <p:cNvPr id="2572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0182" y="6055900"/>
                        <a:ext cx="203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338226"/>
              </p:ext>
            </p:extLst>
          </p:nvPr>
        </p:nvGraphicFramePr>
        <p:xfrm>
          <a:off x="1826292" y="5115936"/>
          <a:ext cx="230980" cy="318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" name="수식" r:id="rId7" imgW="165028" imgH="228501" progId="Equation.3">
                  <p:embed/>
                </p:oleObj>
              </mc:Choice>
              <mc:Fallback>
                <p:oleObj name="수식" r:id="rId7" imgW="165028" imgH="228501" progId="Equation.3">
                  <p:embed/>
                  <p:pic>
                    <p:nvPicPr>
                      <p:cNvPr id="257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6292" y="5115936"/>
                        <a:ext cx="230980" cy="3186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2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199981"/>
              </p:ext>
            </p:extLst>
          </p:nvPr>
        </p:nvGraphicFramePr>
        <p:xfrm>
          <a:off x="1316145" y="5600700"/>
          <a:ext cx="855556" cy="248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" name="수식" r:id="rId9" imgW="787400" imgH="228600" progId="Equation.3">
                  <p:embed/>
                </p:oleObj>
              </mc:Choice>
              <mc:Fallback>
                <p:oleObj name="수식" r:id="rId9" imgW="787400" imgH="228600" progId="Equation.3">
                  <p:embed/>
                  <p:pic>
                    <p:nvPicPr>
                      <p:cNvPr id="2572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145" y="5600700"/>
                        <a:ext cx="855556" cy="2484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28" name="Objec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238709"/>
              </p:ext>
            </p:extLst>
          </p:nvPr>
        </p:nvGraphicFramePr>
        <p:xfrm>
          <a:off x="1881293" y="4281065"/>
          <a:ext cx="227239" cy="290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" name="수식" r:id="rId11" imgW="177646" imgH="228402" progId="Equation.3">
                  <p:embed/>
                </p:oleObj>
              </mc:Choice>
              <mc:Fallback>
                <p:oleObj name="수식" r:id="rId11" imgW="177646" imgH="228402" progId="Equation.3">
                  <p:embed/>
                  <p:pic>
                    <p:nvPicPr>
                      <p:cNvPr id="25728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293" y="4281065"/>
                        <a:ext cx="227239" cy="290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29" name="Object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206087"/>
              </p:ext>
            </p:extLst>
          </p:nvPr>
        </p:nvGraphicFramePr>
        <p:xfrm>
          <a:off x="1747475" y="4570000"/>
          <a:ext cx="411147" cy="516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5" name="수식" r:id="rId13" imgW="342751" imgH="431613" progId="Equation.3">
                  <p:embed/>
                </p:oleObj>
              </mc:Choice>
              <mc:Fallback>
                <p:oleObj name="수식" r:id="rId13" imgW="342751" imgH="431613" progId="Equation.3">
                  <p:embed/>
                  <p:pic>
                    <p:nvPicPr>
                      <p:cNvPr id="25729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475" y="4570000"/>
                        <a:ext cx="411147" cy="5163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533400" y="1371600"/>
            <a:ext cx="8343900" cy="4152900"/>
          </a:xfrm>
        </p:spPr>
        <p:txBody>
          <a:bodyPr/>
          <a:lstStyle/>
          <a:p>
            <a:r>
              <a:rPr lang="ko-KR" altLang="en-US" sz="1400" dirty="0"/>
              <a:t>예</a:t>
            </a:r>
            <a:r>
              <a:rPr lang="en-US" altLang="ko-KR" sz="1400" dirty="0"/>
              <a:t>) </a:t>
            </a:r>
            <a:r>
              <a:rPr lang="en-US" altLang="ko-KR" sz="1400" dirty="0">
                <a:solidFill>
                  <a:srgbClr val="FF0000"/>
                </a:solidFill>
              </a:rPr>
              <a:t>4-bit</a:t>
            </a:r>
            <a:r>
              <a:rPr lang="en-US" altLang="ko-KR" sz="1400" dirty="0"/>
              <a:t> gray scale </a:t>
            </a:r>
            <a:r>
              <a:rPr lang="ko-KR" altLang="en-US" sz="1400" dirty="0"/>
              <a:t>영상 </a:t>
            </a:r>
            <a:r>
              <a:rPr lang="en-US" altLang="ko-KR" sz="1400" dirty="0"/>
              <a:t>(0</a:t>
            </a:r>
            <a:r>
              <a:rPr lang="ko-KR" altLang="en-US" sz="1400" dirty="0"/>
              <a:t>에서 </a:t>
            </a:r>
            <a:r>
              <a:rPr lang="en-US" altLang="ko-KR" sz="1400" dirty="0"/>
              <a:t>15</a:t>
            </a:r>
            <a:r>
              <a:rPr lang="ko-KR" altLang="en-US" sz="1400" dirty="0"/>
              <a:t>사이 </a:t>
            </a:r>
            <a:r>
              <a:rPr lang="ko-KR" altLang="en-US" sz="1400" dirty="0" err="1"/>
              <a:t>명암값</a:t>
            </a:r>
            <a:r>
              <a:rPr lang="en-US" altLang="ko-KR" sz="1400" dirty="0"/>
              <a:t>, L=15)</a:t>
            </a:r>
            <a:r>
              <a:rPr lang="ko-KR" altLang="en-US" sz="1400" dirty="0"/>
              <a:t>에 대해</a:t>
            </a:r>
            <a:r>
              <a:rPr lang="en-US" altLang="ko-KR" sz="1400" dirty="0"/>
              <a:t> histogram equalization</a:t>
            </a:r>
            <a:r>
              <a:rPr lang="ko-KR" altLang="en-US" sz="1400" dirty="0"/>
              <a:t>을 수행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682358"/>
              </p:ext>
            </p:extLst>
          </p:nvPr>
        </p:nvGraphicFramePr>
        <p:xfrm>
          <a:off x="2286000" y="1795046"/>
          <a:ext cx="1563641" cy="1427952"/>
        </p:xfrm>
        <a:graphic>
          <a:graphicData uri="http://schemas.openxmlformats.org/drawingml/2006/table">
            <a:tbl>
              <a:tblPr/>
              <a:tblGrid>
                <a:gridCol w="312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1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53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9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8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5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6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6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3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7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7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7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10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10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0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6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9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10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12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5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3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3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6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7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7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14400" y="3828820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명암값</a:t>
            </a:r>
            <a:r>
              <a:rPr lang="ko-KR" altLang="en-US" sz="1400" dirty="0"/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0744" y="4267200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빈도수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" y="4705580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누적 빈도수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0643" y="5145119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CDF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634129" y="3223023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최초 영상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19796"/>
              </p:ext>
            </p:extLst>
          </p:nvPr>
        </p:nvGraphicFramePr>
        <p:xfrm>
          <a:off x="4800600" y="1814894"/>
          <a:ext cx="1563641" cy="1427952"/>
        </p:xfrm>
        <a:graphic>
          <a:graphicData uri="http://schemas.openxmlformats.org/drawingml/2006/table">
            <a:tbl>
              <a:tblPr/>
              <a:tblGrid>
                <a:gridCol w="312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1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53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13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3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14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14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0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13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14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15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3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13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13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3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459241" y="3242846"/>
            <a:ext cx="3204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Histogram equalization </a:t>
            </a:r>
            <a:r>
              <a:rPr lang="ko-KR" altLang="en-US" sz="1600" dirty="0"/>
              <a:t>후의 영상</a:t>
            </a:r>
          </a:p>
        </p:txBody>
      </p:sp>
      <p:sp>
        <p:nvSpPr>
          <p:cNvPr id="6" name="오른쪽 화살표 5"/>
          <p:cNvSpPr/>
          <p:nvPr/>
        </p:nvSpPr>
        <p:spPr bwMode="auto">
          <a:xfrm>
            <a:off x="4197770" y="2252246"/>
            <a:ext cx="413871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025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9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52800"/>
            <a:ext cx="3524250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352800"/>
            <a:ext cx="3565525" cy="262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591545"/>
              </p:ext>
            </p:extLst>
          </p:nvPr>
        </p:nvGraphicFramePr>
        <p:xfrm>
          <a:off x="1676400" y="1752600"/>
          <a:ext cx="1563641" cy="1427952"/>
        </p:xfrm>
        <a:graphic>
          <a:graphicData uri="http://schemas.openxmlformats.org/drawingml/2006/table">
            <a:tbl>
              <a:tblPr/>
              <a:tblGrid>
                <a:gridCol w="312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1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53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9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8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5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6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6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3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7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7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7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10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10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0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6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9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10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12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5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3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1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3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6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7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7</a:t>
                      </a: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700658"/>
              </p:ext>
            </p:extLst>
          </p:nvPr>
        </p:nvGraphicFramePr>
        <p:xfrm>
          <a:off x="5638800" y="1676708"/>
          <a:ext cx="1563641" cy="1427952"/>
        </p:xfrm>
        <a:graphic>
          <a:graphicData uri="http://schemas.openxmlformats.org/drawingml/2006/table">
            <a:tbl>
              <a:tblPr/>
              <a:tblGrid>
                <a:gridCol w="312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1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53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13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3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14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14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0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13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15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14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3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13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13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3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 bwMode="auto">
          <a:xfrm>
            <a:off x="4243371" y="2364558"/>
            <a:ext cx="413871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0" name="오른쪽 화살표 9"/>
          <p:cNvSpPr/>
          <p:nvPr/>
        </p:nvSpPr>
        <p:spPr bwMode="auto">
          <a:xfrm>
            <a:off x="4238625" y="4396580"/>
            <a:ext cx="413871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7400" y="3183523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최초 영상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04800" y="3160088"/>
            <a:ext cx="3204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Histogram equalization </a:t>
            </a:r>
            <a:r>
              <a:rPr lang="ko-KR" altLang="en-US" sz="1600" dirty="0"/>
              <a:t>후의 영상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75510" y="5791200"/>
            <a:ext cx="2226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최초 영상의 </a:t>
            </a:r>
            <a:r>
              <a:rPr lang="en-US" altLang="ko-KR" sz="1600" dirty="0"/>
              <a:t>histogram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648200" y="5791200"/>
            <a:ext cx="4368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Histogram equalization </a:t>
            </a:r>
            <a:r>
              <a:rPr lang="ko-KR" altLang="en-US" sz="1600" dirty="0"/>
              <a:t>후의 영상의</a:t>
            </a:r>
            <a:r>
              <a:rPr lang="en-US" altLang="ko-KR" sz="1600" dirty="0"/>
              <a:t> histogram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38820202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 pitchFamily="-65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 pitchFamily="-65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Mgt Overview 8.8.05</Template>
  <TotalTime>14757</TotalTime>
  <Words>2774</Words>
  <Application>Microsoft Office PowerPoint</Application>
  <PresentationFormat>화면 슬라이드 쇼(4:3)</PresentationFormat>
  <Paragraphs>775</Paragraphs>
  <Slides>59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8" baseType="lpstr">
      <vt:lpstr>ＭＳ Ｐゴシック</vt:lpstr>
      <vt:lpstr>굴림</vt:lpstr>
      <vt:lpstr>함초롬바탕</vt:lpstr>
      <vt:lpstr>Arial</vt:lpstr>
      <vt:lpstr>Cambria Math</vt:lpstr>
      <vt:lpstr>Times</vt:lpstr>
      <vt:lpstr>Wingdings</vt:lpstr>
      <vt:lpstr>Edge</vt:lpstr>
      <vt:lpstr>수식</vt:lpstr>
      <vt:lpstr>시뮬레이션 기초 및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막대 그래프 균등화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LANL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Attendee Introduction</dc:title>
  <dc:creator>LC-LM</dc:creator>
  <cp:lastModifiedBy>Malibin</cp:lastModifiedBy>
  <cp:revision>1269</cp:revision>
  <dcterms:created xsi:type="dcterms:W3CDTF">2007-04-05T20:26:21Z</dcterms:created>
  <dcterms:modified xsi:type="dcterms:W3CDTF">2019-05-29T02:04:16Z</dcterms:modified>
</cp:coreProperties>
</file>