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5"/>
  </p:notesMasterIdLst>
  <p:sldIdLst>
    <p:sldId id="272" r:id="rId2"/>
    <p:sldId id="572" r:id="rId3"/>
    <p:sldId id="573" r:id="rId4"/>
    <p:sldId id="625" r:id="rId5"/>
    <p:sldId id="574" r:id="rId6"/>
    <p:sldId id="578" r:id="rId7"/>
    <p:sldId id="611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622" r:id="rId19"/>
    <p:sldId id="623" r:id="rId20"/>
    <p:sldId id="624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589" r:id="rId32"/>
    <p:sldId id="590" r:id="rId33"/>
    <p:sldId id="591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701"/>
    <a:srgbClr val="FFFF99"/>
    <a:srgbClr val="CCFFCC"/>
    <a:srgbClr val="66FF66"/>
    <a:srgbClr val="FFCC99"/>
    <a:srgbClr val="3399FF"/>
    <a:srgbClr val="FF6600"/>
    <a:srgbClr val="005AB3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4034" autoAdjust="0"/>
  </p:normalViewPr>
  <p:slideViewPr>
    <p:cSldViewPr>
      <p:cViewPr varScale="1">
        <p:scale>
          <a:sx n="90" d="100"/>
          <a:sy n="90" d="100"/>
        </p:scale>
        <p:origin x="-79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w9x46kyypu59i4c/%EC%9E%90%EB%8F%99%EC%B0%A8-%ED%9D%90%EB%A6%BC.pgm?dl=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Gaussian mask</a:t>
            </a:r>
            <a:r>
              <a:rPr lang="ko-KR" altLang="en-US" dirty="0" smtClean="0"/>
              <a:t>의 영상에의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1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Gaussian mask</a:t>
            </a:r>
            <a:r>
              <a:rPr lang="ko-KR" altLang="en-US" sz="2400" dirty="0" smtClean="0"/>
              <a:t>는 앞에서 사용한 평균 필터 </a:t>
            </a:r>
            <a:r>
              <a:rPr lang="en-US" altLang="ko-KR" sz="2400" dirty="0" smtClean="0"/>
              <a:t>(mask)</a:t>
            </a:r>
            <a:r>
              <a:rPr lang="ko-KR" altLang="en-US" sz="2400" dirty="0" smtClean="0"/>
              <a:t>와 유사한 </a:t>
            </a:r>
            <a:r>
              <a:rPr lang="ko-KR" altLang="en-US" sz="2400" dirty="0" err="1" smtClean="0"/>
              <a:t>노이즈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smoothing </a:t>
            </a:r>
            <a:r>
              <a:rPr lang="ko-KR" altLang="en-US" sz="2400" dirty="0" smtClean="0"/>
              <a:t>효과가 있다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3x3 Gaussian mask</a:t>
            </a:r>
            <a:r>
              <a:rPr lang="ko-KR" altLang="en-US" sz="2400" dirty="0" smtClean="0"/>
              <a:t>를 사용하여 앞에서 사용한 </a:t>
            </a:r>
            <a:r>
              <a:rPr lang="en-US" altLang="ko-KR" sz="2400" dirty="0" smtClean="0"/>
              <a:t>cameraman </a:t>
            </a:r>
            <a:r>
              <a:rPr lang="ko-KR" altLang="en-US" sz="2400" dirty="0" smtClean="0"/>
              <a:t>영상에 적용하여 보았다 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1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img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imread</a:t>
            </a:r>
            <a:r>
              <a:rPr lang="en-US" altLang="ko-KR" sz="1600" dirty="0"/>
              <a:t>('cameraman.tiff');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N=3;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sigma=0.8493;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x=</a:t>
            </a:r>
            <a:r>
              <a:rPr lang="en-US" altLang="ko-KR" sz="1600" dirty="0" err="1">
                <a:solidFill>
                  <a:srgbClr val="FF0000"/>
                </a:solidFill>
              </a:rPr>
              <a:t>fspecial</a:t>
            </a:r>
            <a:r>
              <a:rPr lang="en-US" altLang="ko-KR" sz="1600" dirty="0">
                <a:solidFill>
                  <a:srgbClr val="FF0000"/>
                </a:solidFill>
              </a:rPr>
              <a:t>('</a:t>
            </a:r>
            <a:r>
              <a:rPr lang="en-US" altLang="ko-KR" sz="1600" dirty="0" err="1">
                <a:solidFill>
                  <a:srgbClr val="FF0000"/>
                </a:solidFill>
              </a:rPr>
              <a:t>gaussian</a:t>
            </a:r>
            <a:r>
              <a:rPr lang="en-US" altLang="ko-KR" sz="1600" dirty="0">
                <a:solidFill>
                  <a:srgbClr val="FF0000"/>
                </a:solidFill>
              </a:rPr>
              <a:t>', [N N], sigma</a:t>
            </a:r>
            <a:r>
              <a:rPr lang="en-US" altLang="ko-KR" sz="1600" dirty="0" smtClean="0">
                <a:solidFill>
                  <a:srgbClr val="FF0000"/>
                </a:solidFill>
              </a:rPr>
              <a:t>)     % 3x3 Gaussian </a:t>
            </a:r>
            <a:r>
              <a:rPr lang="ko-KR" altLang="en-US" sz="1600" dirty="0" smtClean="0">
                <a:solidFill>
                  <a:srgbClr val="FF0000"/>
                </a:solidFill>
              </a:rPr>
              <a:t>필터 </a:t>
            </a:r>
            <a:r>
              <a:rPr lang="en-US" altLang="ko-KR" sz="1600" dirty="0" smtClean="0">
                <a:solidFill>
                  <a:srgbClr val="FF0000"/>
                </a:solidFill>
              </a:rPr>
              <a:t>(mask)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subplot(2,1,1);</a:t>
            </a:r>
          </a:p>
          <a:p>
            <a:r>
              <a:rPr lang="en-US" altLang="ko-KR" sz="1600" dirty="0"/>
              <a:t>mesh( 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(200:220,20:40));</a:t>
            </a:r>
          </a:p>
          <a:p>
            <a:r>
              <a:rPr lang="en-US" altLang="ko-KR" sz="1600" dirty="0"/>
              <a:t>title('</a:t>
            </a:r>
            <a:r>
              <a:rPr lang="ko-KR" altLang="en-US" sz="1600" dirty="0"/>
              <a:t>원래 </a:t>
            </a:r>
            <a:r>
              <a:rPr lang="en-US" altLang="ko-KR" sz="1600" dirty="0"/>
              <a:t>image');</a:t>
            </a:r>
          </a:p>
          <a:p>
            <a:r>
              <a:rPr lang="en-US" altLang="ko-KR" sz="1600" dirty="0"/>
              <a:t>subplot(2,1,2);</a:t>
            </a:r>
          </a:p>
          <a:p>
            <a:r>
              <a:rPr lang="en-US" altLang="ko-KR" sz="1600" dirty="0"/>
              <a:t>z=filter2(x,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r>
              <a:rPr lang="en-US" altLang="ko-KR" sz="1600" dirty="0"/>
              <a:t>mesh(uint8(z(200:220,20:40)));</a:t>
            </a:r>
          </a:p>
          <a:p>
            <a:r>
              <a:rPr lang="en-US" altLang="ko-KR" sz="1600" dirty="0"/>
              <a:t>title('filtering </a:t>
            </a:r>
            <a:r>
              <a:rPr lang="ko-KR" altLang="en-US" sz="1600" dirty="0"/>
              <a:t>후의 </a:t>
            </a:r>
            <a:r>
              <a:rPr lang="en-US" altLang="ko-KR" sz="1600" dirty="0"/>
              <a:t>image');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1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Noise smoothing (3x3 Gaussian </a:t>
            </a:r>
            <a:r>
              <a:rPr lang="ko-KR" altLang="en-US" dirty="0" smtClean="0"/>
              <a:t>마스크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고정시키고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까지 변화시키면서 </a:t>
            </a:r>
            <a:r>
              <a:rPr lang="en-US" altLang="ko-KR" dirty="0" smtClean="0"/>
              <a:t>Gaussian </a:t>
            </a:r>
            <a:r>
              <a:rPr lang="ko-KR" altLang="en-US" dirty="0" smtClean="0"/>
              <a:t>필터를 적용시켜 보았다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clear;</a:t>
            </a:r>
          </a:p>
          <a:p>
            <a:r>
              <a:rPr lang="en-US" altLang="ko-KR" sz="1800" dirty="0"/>
              <a:t>close all;</a:t>
            </a:r>
          </a:p>
          <a:p>
            <a:r>
              <a:rPr lang="en-US" altLang="ko-KR" sz="1800" dirty="0" err="1"/>
              <a:t>img</a:t>
            </a:r>
            <a:r>
              <a:rPr lang="en-US" altLang="ko-KR" sz="1800" dirty="0"/>
              <a:t>=</a:t>
            </a:r>
            <a:r>
              <a:rPr lang="en-US" altLang="ko-KR" sz="1800" dirty="0" err="1"/>
              <a:t>imread</a:t>
            </a:r>
            <a:r>
              <a:rPr lang="en-US" altLang="ko-KR" sz="1800" dirty="0"/>
              <a:t>('cameraman.tiff');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N=3;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sigma=5;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x=</a:t>
            </a:r>
            <a:r>
              <a:rPr lang="en-US" altLang="ko-KR" sz="1800" dirty="0" err="1">
                <a:solidFill>
                  <a:srgbClr val="FF0000"/>
                </a:solidFill>
              </a:rPr>
              <a:t>fspecial</a:t>
            </a:r>
            <a:r>
              <a:rPr lang="en-US" altLang="ko-KR" sz="1800" dirty="0">
                <a:solidFill>
                  <a:srgbClr val="FF0000"/>
                </a:solidFill>
              </a:rPr>
              <a:t>('</a:t>
            </a:r>
            <a:r>
              <a:rPr lang="en-US" altLang="ko-KR" sz="1800" dirty="0" err="1">
                <a:solidFill>
                  <a:srgbClr val="FF0000"/>
                </a:solidFill>
              </a:rPr>
              <a:t>gaussian</a:t>
            </a:r>
            <a:r>
              <a:rPr lang="en-US" altLang="ko-KR" sz="1800" dirty="0">
                <a:solidFill>
                  <a:srgbClr val="FF0000"/>
                </a:solidFill>
              </a:rPr>
              <a:t>', [N N], sigma</a:t>
            </a:r>
            <a:r>
              <a:rPr lang="en-US" altLang="ko-KR" sz="1800" dirty="0" smtClean="0">
                <a:solidFill>
                  <a:srgbClr val="FF0000"/>
                </a:solidFill>
              </a:rPr>
              <a:t>)   % 3x3 Gaussian </a:t>
            </a:r>
            <a:r>
              <a:rPr lang="ko-KR" altLang="en-US" sz="1800" dirty="0" smtClean="0">
                <a:solidFill>
                  <a:srgbClr val="FF0000"/>
                </a:solidFill>
              </a:rPr>
              <a:t>필터 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figure;</a:t>
            </a:r>
          </a:p>
          <a:p>
            <a:r>
              <a:rPr lang="en-US" altLang="ko-KR" sz="1800" dirty="0" err="1"/>
              <a:t>imshow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title('</a:t>
            </a:r>
            <a:r>
              <a:rPr lang="ko-KR" altLang="en-US" sz="1800" dirty="0"/>
              <a:t>원래 </a:t>
            </a:r>
            <a:r>
              <a:rPr lang="en-US" altLang="ko-KR" sz="1800" dirty="0"/>
              <a:t>image');</a:t>
            </a:r>
          </a:p>
          <a:p>
            <a:r>
              <a:rPr lang="en-US" altLang="ko-KR" sz="1800" dirty="0"/>
              <a:t>figure;</a:t>
            </a:r>
          </a:p>
          <a:p>
            <a:r>
              <a:rPr lang="en-US" altLang="ko-KR" sz="1800" dirty="0"/>
              <a:t>z=filter2(x, 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);</a:t>
            </a:r>
            <a:endParaRPr lang="en-US" altLang="ko-KR" sz="1800" dirty="0"/>
          </a:p>
          <a:p>
            <a:r>
              <a:rPr lang="en-US" altLang="ko-KR" sz="1800" dirty="0" err="1"/>
              <a:t>imshow</a:t>
            </a:r>
            <a:r>
              <a:rPr lang="en-US" altLang="ko-KR" sz="1800" dirty="0"/>
              <a:t>(uint8(z));</a:t>
            </a:r>
          </a:p>
          <a:p>
            <a:r>
              <a:rPr lang="en-US" altLang="ko-KR" sz="1800" dirty="0"/>
              <a:t>title('filtering </a:t>
            </a:r>
            <a:r>
              <a:rPr lang="ko-KR" altLang="en-US" sz="1800" dirty="0"/>
              <a:t>후의 </a:t>
            </a:r>
            <a:r>
              <a:rPr lang="en-US" altLang="ko-KR" sz="1800" dirty="0"/>
              <a:t>image');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9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47850"/>
            <a:ext cx="39909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828800"/>
            <a:ext cx="40671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781175"/>
            <a:ext cx="40481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206" y="467671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N=3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743390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N=5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9306" y="4709100"/>
            <a:ext cx="78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N=11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필터를 적용해 보니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값이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커짐에 따라서 더 영상이 흐릿해진다 </a:t>
            </a:r>
            <a:r>
              <a:rPr lang="en-US" altLang="ko-KR" sz="2400" dirty="0" smtClean="0"/>
              <a:t>(blurred)  </a:t>
            </a:r>
            <a:r>
              <a:rPr lang="ko-KR" altLang="en-US" sz="2400" dirty="0" smtClean="0"/>
              <a:t>왜 그럴까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가중치 합이라는 면에서 볼 때 </a:t>
            </a:r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필터와 평균 필터와의 차이는 자기 자신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픽셀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에 더 가중치를 두고 자기 자신에서 멀어질수록 가중치를 줄여 준다는 의미이다</a:t>
            </a:r>
            <a:endParaRPr lang="en-US" altLang="ko-KR" sz="2400" dirty="0" smtClean="0"/>
          </a:p>
          <a:p>
            <a:r>
              <a:rPr lang="en-US" altLang="ko-KR" sz="2400" dirty="0"/>
              <a:t>Gaussian </a:t>
            </a:r>
            <a:r>
              <a:rPr lang="ko-KR" altLang="en-US" sz="2400" dirty="0"/>
              <a:t>필터와 평균 필터는 결과가 유사하지만 수학적으로 분석이 쉽고 잘 정의되어 있어서 평균 필터보다 더 많이 사용된다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26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필터의 </a:t>
            </a:r>
            <a:r>
              <a:rPr lang="en-US" altLang="ko-KR" sz="2400" dirty="0" smtClean="0"/>
              <a:t>Noise smoothing </a:t>
            </a:r>
            <a:r>
              <a:rPr lang="ko-KR" altLang="en-US" sz="2400" dirty="0" smtClean="0"/>
              <a:t>효과도 살펴보자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80137"/>
              </p:ext>
            </p:extLst>
          </p:nvPr>
        </p:nvGraphicFramePr>
        <p:xfrm>
          <a:off x="762000" y="2057400"/>
          <a:ext cx="8077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clear;</a:t>
                      </a:r>
                    </a:p>
                    <a:p>
                      <a:pPr latinLnBrk="1"/>
                      <a:r>
                        <a:rPr lang="en-US" altLang="ko-KR" dirty="0" smtClean="0"/>
                        <a:t>close all;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img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imread</a:t>
                      </a:r>
                      <a:r>
                        <a:rPr lang="en-US" altLang="ko-KR" dirty="0" smtClean="0"/>
                        <a:t>('cameraman.tiff');</a:t>
                      </a:r>
                    </a:p>
                    <a:p>
                      <a:pPr latinLnBrk="1"/>
                      <a:r>
                        <a:rPr lang="en-US" altLang="ko-KR" dirty="0" smtClean="0"/>
                        <a:t>N=3;</a:t>
                      </a:r>
                    </a:p>
                    <a:p>
                      <a:pPr latinLnBrk="1"/>
                      <a:r>
                        <a:rPr lang="en-US" altLang="ko-KR" dirty="0" smtClean="0"/>
                        <a:t>sigma=0.8493;</a:t>
                      </a:r>
                    </a:p>
                    <a:p>
                      <a:pPr latinLnBrk="1"/>
                      <a:r>
                        <a:rPr lang="en-US" altLang="ko-KR" dirty="0" smtClean="0"/>
                        <a:t>x=</a:t>
                      </a:r>
                      <a:r>
                        <a:rPr lang="en-US" altLang="ko-KR" dirty="0" err="1" smtClean="0"/>
                        <a:t>fspecial</a:t>
                      </a:r>
                      <a:r>
                        <a:rPr lang="en-US" altLang="ko-KR" dirty="0" smtClean="0"/>
                        <a:t>('</a:t>
                      </a:r>
                      <a:r>
                        <a:rPr lang="en-US" altLang="ko-KR" dirty="0" err="1" smtClean="0"/>
                        <a:t>gaussian</a:t>
                      </a:r>
                      <a:r>
                        <a:rPr lang="en-US" altLang="ko-KR" dirty="0" smtClean="0"/>
                        <a:t>', [N N], sigma)     % 3x3 Gaussian </a:t>
                      </a:r>
                      <a:r>
                        <a:rPr lang="ko-KR" altLang="en-US" dirty="0" smtClean="0"/>
                        <a:t>필터 </a:t>
                      </a:r>
                      <a:r>
                        <a:rPr lang="en-US" altLang="ko-KR" dirty="0" smtClean="0"/>
                        <a:t>(mask)</a:t>
                      </a:r>
                    </a:p>
                    <a:p>
                      <a:pPr latinLnBrk="1"/>
                      <a:r>
                        <a:rPr lang="en-US" altLang="ko-KR" dirty="0" smtClean="0"/>
                        <a:t>subplot(2,1,1);</a:t>
                      </a:r>
                    </a:p>
                    <a:p>
                      <a:pPr latinLnBrk="1"/>
                      <a:r>
                        <a:rPr lang="en-US" altLang="ko-KR" dirty="0" smtClean="0"/>
                        <a:t>mesh( </a:t>
                      </a:r>
                      <a:r>
                        <a:rPr lang="en-US" altLang="ko-KR" dirty="0" err="1" smtClean="0"/>
                        <a:t>img</a:t>
                      </a:r>
                      <a:r>
                        <a:rPr lang="en-US" altLang="ko-KR" dirty="0" smtClean="0"/>
                        <a:t>(200:220,20:40));</a:t>
                      </a:r>
                    </a:p>
                    <a:p>
                      <a:pPr latinLnBrk="1"/>
                      <a:r>
                        <a:rPr lang="en-US" altLang="ko-KR" dirty="0" smtClean="0"/>
                        <a:t>title('</a:t>
                      </a:r>
                      <a:r>
                        <a:rPr lang="ko-KR" altLang="en-US" dirty="0" smtClean="0"/>
                        <a:t>원래 </a:t>
                      </a:r>
                      <a:r>
                        <a:rPr lang="en-US" altLang="ko-KR" dirty="0" smtClean="0"/>
                        <a:t>image');</a:t>
                      </a:r>
                    </a:p>
                    <a:p>
                      <a:pPr latinLnBrk="1"/>
                      <a:r>
                        <a:rPr lang="en-US" altLang="ko-KR" dirty="0" smtClean="0"/>
                        <a:t>subplot(2,1,2);</a:t>
                      </a:r>
                    </a:p>
                    <a:p>
                      <a:pPr latinLnBrk="1"/>
                      <a:r>
                        <a:rPr lang="en-US" altLang="ko-KR" dirty="0" smtClean="0"/>
                        <a:t>z=filter2(x, </a:t>
                      </a:r>
                      <a:r>
                        <a:rPr lang="en-US" altLang="ko-KR" dirty="0" err="1" smtClean="0"/>
                        <a:t>img</a:t>
                      </a:r>
                      <a:r>
                        <a:rPr lang="en-US" altLang="ko-KR" dirty="0" smtClean="0"/>
                        <a:t>, 'same');</a:t>
                      </a:r>
                    </a:p>
                    <a:p>
                      <a:pPr latinLnBrk="1"/>
                      <a:r>
                        <a:rPr lang="en-US" altLang="ko-KR" dirty="0" smtClean="0"/>
                        <a:t>mesh(uint8(z(200:220,20:40)));</a:t>
                      </a:r>
                    </a:p>
                    <a:p>
                      <a:pPr latinLnBrk="1"/>
                      <a:r>
                        <a:rPr lang="en-US" altLang="ko-KR" dirty="0" smtClean="0"/>
                        <a:t>title('</a:t>
                      </a:r>
                      <a:r>
                        <a:rPr lang="ko-KR" altLang="en-US" dirty="0" smtClean="0"/>
                        <a:t>평균 필터 적용 후의 </a:t>
                      </a:r>
                      <a:r>
                        <a:rPr lang="en-US" altLang="ko-KR" dirty="0" smtClean="0"/>
                        <a:t>image');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7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8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Gaussian </a:t>
            </a:r>
            <a:r>
              <a:rPr lang="ko-KR" altLang="en-US" dirty="0" smtClean="0"/>
              <a:t>필터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5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영상의 경우 </a:t>
            </a:r>
            <a:r>
              <a:rPr lang="en-US" altLang="ko-KR" dirty="0" smtClean="0"/>
              <a:t>noise smoothing</a:t>
            </a:r>
            <a:r>
              <a:rPr lang="ko-KR" altLang="en-US" dirty="0" smtClean="0"/>
              <a:t>을 위하여 </a:t>
            </a:r>
            <a:r>
              <a:rPr lang="en-US" altLang="ko-KR" dirty="0" smtClean="0"/>
              <a:t>Gaussian </a:t>
            </a:r>
            <a:r>
              <a:rPr lang="ko-KR" altLang="en-US" dirty="0" smtClean="0"/>
              <a:t>필터를 최초 단계로 통과시켜서 </a:t>
            </a:r>
            <a:r>
              <a:rPr lang="en-US" altLang="ko-KR" dirty="0" smtClean="0"/>
              <a:t>noise smoothing</a:t>
            </a:r>
            <a:r>
              <a:rPr lang="ko-KR" altLang="en-US" dirty="0" smtClean="0"/>
              <a:t>을 수행한다</a:t>
            </a:r>
            <a:endParaRPr lang="en-US" altLang="ko-KR" dirty="0" smtClean="0"/>
          </a:p>
          <a:p>
            <a:r>
              <a:rPr lang="en-US" altLang="ko-KR" dirty="0" smtClean="0"/>
              <a:t>Gaussian smoothing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영상이 </a:t>
            </a:r>
            <a:r>
              <a:rPr lang="en-US" altLang="ko-KR" dirty="0" smtClean="0"/>
              <a:t>blurring</a:t>
            </a:r>
            <a:r>
              <a:rPr lang="ko-KR" altLang="en-US" dirty="0" smtClean="0"/>
              <a:t>되기 때문에 </a:t>
            </a:r>
            <a:r>
              <a:rPr lang="en-US" altLang="ko-KR" dirty="0" smtClean="0"/>
              <a:t>Gaussian blur (blurring)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53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영상의 선명화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3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영상이 흐려서 판독이 잘 </a:t>
                </a:r>
                <a:r>
                  <a:rPr lang="ko-KR" altLang="en-US" sz="2400" dirty="0" err="1" smtClean="0"/>
                  <a:t>안되는</a:t>
                </a:r>
                <a:r>
                  <a:rPr lang="ko-KR" altLang="en-US" sz="2400" dirty="0"/>
                  <a:t> </a:t>
                </a:r>
                <a:r>
                  <a:rPr lang="ko-KR" altLang="en-US" sz="2400" dirty="0" smtClean="0"/>
                  <a:t>경우에는 영상을 선명하게 함으로써 </a:t>
                </a:r>
                <a:r>
                  <a:rPr lang="ko-KR" altLang="en-US" sz="2400" dirty="0" err="1" smtClean="0"/>
                  <a:t>판독력을</a:t>
                </a:r>
                <a:r>
                  <a:rPr lang="ko-KR" altLang="en-US" sz="2400" dirty="0" smtClean="0"/>
                  <a:t> 높일 수 있다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앞에서 사용한 </a:t>
                </a:r>
                <a:r>
                  <a:rPr lang="en-US" altLang="ko-KR" sz="2400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 smtClean="0"/>
                  <a:t>  </a:t>
                </a:r>
                <a:r>
                  <a:rPr lang="ko-KR" altLang="en-US" sz="2400" dirty="0" smtClean="0"/>
                  <a:t>필터를 영상에 적용한 경우 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영상이 흐릿하게 보였다 그렇다면 영상을 선명하게 만드는 필터는 없을까</a:t>
                </a:r>
                <a:r>
                  <a:rPr lang="en-US" altLang="ko-KR" sz="2400" dirty="0" smtClean="0"/>
                  <a:t>?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2" t="-1175" b="-6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49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다음과 같은 </a:t>
            </a:r>
            <a:r>
              <a:rPr lang="en-US" altLang="ko-KR" sz="2000" dirty="0" smtClean="0"/>
              <a:t>mask</a:t>
            </a:r>
            <a:r>
              <a:rPr lang="ko-KR" altLang="en-US" sz="2000" dirty="0" smtClean="0"/>
              <a:t>를 사용하여 </a:t>
            </a:r>
            <a:r>
              <a:rPr lang="ko-KR" altLang="en-US" sz="2000" dirty="0" err="1" smtClean="0"/>
              <a:t>필터링을</a:t>
            </a:r>
            <a:r>
              <a:rPr lang="ko-KR" altLang="en-US" sz="2000" dirty="0" smtClean="0"/>
              <a:t> 적용시켜 보자 </a:t>
            </a:r>
            <a:endParaRPr lang="en-US" altLang="ko-KR" sz="2000" dirty="0" smtClean="0"/>
          </a:p>
          <a:p>
            <a:r>
              <a:rPr lang="en-US" altLang="ko-KR" sz="2000" dirty="0" err="1"/>
              <a:t>img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imread</a:t>
            </a:r>
            <a:r>
              <a:rPr lang="en-US" altLang="ko-KR" sz="2000" dirty="0"/>
              <a:t>('cameraman.tiff');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x=[-1 -1 -1;-1 9 -1;-1 -1 -1]</a:t>
            </a:r>
          </a:p>
          <a:p>
            <a:r>
              <a:rPr lang="en-US" altLang="ko-KR" sz="2000" dirty="0"/>
              <a:t>subplot(2,1,1);</a:t>
            </a:r>
          </a:p>
          <a:p>
            <a:r>
              <a:rPr lang="en-US" altLang="ko-KR" sz="2000" dirty="0" err="1"/>
              <a:t>imshow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/>
              <a:t>title('</a:t>
            </a:r>
            <a:r>
              <a:rPr lang="ko-KR" altLang="en-US" sz="2000" dirty="0"/>
              <a:t>원래 </a:t>
            </a:r>
            <a:r>
              <a:rPr lang="en-US" altLang="ko-KR" sz="2000" dirty="0"/>
              <a:t>image');</a:t>
            </a:r>
          </a:p>
          <a:p>
            <a:r>
              <a:rPr lang="en-US" altLang="ko-KR" sz="2000" dirty="0"/>
              <a:t>subplot(2,1,2);</a:t>
            </a:r>
          </a:p>
          <a:p>
            <a:r>
              <a:rPr lang="en-US" altLang="ko-KR" sz="2000" dirty="0"/>
              <a:t>z=filter2(x, 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‘same');   % conv2</a:t>
            </a:r>
            <a:r>
              <a:rPr lang="ko-KR" altLang="en-US" sz="2000" dirty="0" smtClean="0"/>
              <a:t>와 동일 </a:t>
            </a:r>
            <a:endParaRPr lang="en-US" altLang="ko-KR" sz="2000" dirty="0"/>
          </a:p>
          <a:p>
            <a:r>
              <a:rPr lang="en-US" altLang="ko-KR" sz="2000" dirty="0" err="1"/>
              <a:t>imshow</a:t>
            </a:r>
            <a:r>
              <a:rPr lang="en-US" altLang="ko-KR" sz="2000" dirty="0"/>
              <a:t>(uint8(z))</a:t>
            </a:r>
          </a:p>
          <a:p>
            <a:r>
              <a:rPr lang="en-US" altLang="ko-KR" sz="2000" dirty="0"/>
              <a:t>title('filtering </a:t>
            </a:r>
            <a:r>
              <a:rPr lang="ko-KR" altLang="en-US" sz="2000" dirty="0"/>
              <a:t>후의 </a:t>
            </a:r>
            <a:r>
              <a:rPr lang="en-US" altLang="ko-KR" sz="2000" dirty="0"/>
              <a:t>image');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영상이 선명하게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5060422" cy="48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이 경우에는 다음과 같은 </a:t>
                </a:r>
                <a:r>
                  <a:rPr lang="en-US" altLang="ko-KR" sz="2000" dirty="0" smtClean="0"/>
                  <a:t>3x3 mask</a:t>
                </a:r>
                <a:r>
                  <a:rPr lang="ko-KR" altLang="en-US" sz="2000" dirty="0" smtClean="0"/>
                  <a:t>를 사용하여 </a:t>
                </a:r>
                <a:r>
                  <a:rPr lang="en-US" altLang="ko-KR" sz="2000" dirty="0" smtClean="0"/>
                  <a:t>convolution </a:t>
                </a:r>
                <a:r>
                  <a:rPr lang="ko-KR" altLang="en-US" sz="2000" dirty="0" smtClean="0"/>
                  <a:t>하였다</a:t>
                </a:r>
                <a:endParaRPr lang="en-US" altLang="ko-KR" sz="2000" dirty="0"/>
              </a:p>
              <a:p>
                <a:r>
                  <a:rPr lang="ko-KR" altLang="en-US" sz="2000" dirty="0" smtClean="0"/>
                  <a:t>왜 영상이 선명하게 보일까</a:t>
                </a:r>
                <a:r>
                  <a:rPr lang="en-US" altLang="ko-KR" sz="2000" dirty="0" smtClean="0"/>
                  <a:t>?</a:t>
                </a:r>
              </a:p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Q) mask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의 중심 부분의 가중치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를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크게하고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다른 부분의 가중치를 줄이는 의미가 뭘까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Q) 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가중치 합이 얼마인가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 </a:t>
                </a:r>
                <a:endParaRPr lang="ko-KR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028" r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94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또 다른 영상의 선명화에 사용되는 </a:t>
            </a:r>
            <a:r>
              <a:rPr lang="en-US" altLang="ko-KR" sz="2000" dirty="0" smtClean="0"/>
              <a:t>3x3 mask</a:t>
            </a:r>
          </a:p>
          <a:p>
            <a:r>
              <a:rPr lang="en-US" altLang="ko-KR" sz="2000" dirty="0" err="1"/>
              <a:t>img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imread</a:t>
            </a:r>
            <a:r>
              <a:rPr lang="en-US" altLang="ko-KR" sz="2000" dirty="0"/>
              <a:t>('cameraman.tiff');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x=[0 -1 0;-1 5 -1;0 -1 0]</a:t>
            </a:r>
          </a:p>
          <a:p>
            <a:r>
              <a:rPr lang="en-US" altLang="ko-KR" sz="2000" dirty="0"/>
              <a:t>subplot(2,1,1);</a:t>
            </a:r>
          </a:p>
          <a:p>
            <a:r>
              <a:rPr lang="en-US" altLang="ko-KR" sz="2000" dirty="0" err="1"/>
              <a:t>imshow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/>
              <a:t>title('</a:t>
            </a:r>
            <a:r>
              <a:rPr lang="ko-KR" altLang="en-US" sz="2000" dirty="0"/>
              <a:t>원래 </a:t>
            </a:r>
            <a:r>
              <a:rPr lang="en-US" altLang="ko-KR" sz="2000" dirty="0"/>
              <a:t>image');</a:t>
            </a:r>
          </a:p>
          <a:p>
            <a:r>
              <a:rPr lang="en-US" altLang="ko-KR" sz="2000" dirty="0"/>
              <a:t>subplot(2,1,2);</a:t>
            </a:r>
          </a:p>
          <a:p>
            <a:r>
              <a:rPr lang="en-US" altLang="ko-KR" sz="2000" dirty="0"/>
              <a:t>z=filter2(x, 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‘same');  % conv2</a:t>
            </a:r>
            <a:r>
              <a:rPr lang="ko-KR" altLang="en-US" sz="2000" dirty="0" smtClean="0"/>
              <a:t>와 동일</a:t>
            </a:r>
            <a:endParaRPr lang="en-US" altLang="ko-KR" sz="2000" dirty="0"/>
          </a:p>
          <a:p>
            <a:r>
              <a:rPr lang="en-US" altLang="ko-KR" sz="2000" dirty="0" err="1"/>
              <a:t>imshow</a:t>
            </a:r>
            <a:r>
              <a:rPr lang="en-US" altLang="ko-KR" sz="2000" dirty="0"/>
              <a:t>(uint8(z))</a:t>
            </a:r>
          </a:p>
          <a:p>
            <a:r>
              <a:rPr lang="en-US" altLang="ko-KR" sz="2000" dirty="0"/>
              <a:t>title('filtering </a:t>
            </a:r>
            <a:r>
              <a:rPr lang="ko-KR" altLang="en-US" sz="2000" dirty="0"/>
              <a:t>후의 </a:t>
            </a:r>
            <a:r>
              <a:rPr lang="en-US" altLang="ko-KR" sz="2000" dirty="0"/>
              <a:t>image');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8505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사용된 </a:t>
                </a:r>
                <a:r>
                  <a:rPr lang="en-US" altLang="ko-KR" sz="2400" dirty="0" smtClean="0"/>
                  <a:t>3x3 mask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ko-KR" altLang="en-US" sz="2400" dirty="0" smtClean="0"/>
                  <a:t>이전 </a:t>
                </a:r>
                <a:r>
                  <a:rPr lang="en-US" altLang="ko-KR" sz="2400" dirty="0" smtClean="0"/>
                  <a:t>3x3 mask</a:t>
                </a:r>
                <a:r>
                  <a:rPr lang="ko-KR" altLang="en-US" sz="2400" dirty="0" smtClean="0"/>
                  <a:t>와 유사하게 비슷하게 </a:t>
                </a:r>
                <a:r>
                  <a:rPr lang="en-US" altLang="ko-KR" sz="2400" dirty="0" smtClean="0"/>
                  <a:t> mask</a:t>
                </a:r>
                <a:r>
                  <a:rPr lang="ko-KR" altLang="en-US" sz="2400" dirty="0" smtClean="0"/>
                  <a:t>의 중앙 부분에 가중치를 크게 두었</a:t>
                </a:r>
                <a:r>
                  <a:rPr lang="ko-KR" altLang="en-US" sz="2400" dirty="0"/>
                  <a:t>다</a:t>
                </a:r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Q) </a:t>
                </a:r>
                <a:r>
                  <a:rPr lang="ko-KR" altLang="en-US" sz="2400" dirty="0" smtClean="0"/>
                  <a:t>이 </a:t>
                </a:r>
                <a:r>
                  <a:rPr lang="en-US" altLang="ko-KR" sz="2400" dirty="0" smtClean="0"/>
                  <a:t>3x3 mask</a:t>
                </a:r>
                <a:r>
                  <a:rPr lang="ko-KR" altLang="en-US" sz="2400" dirty="0" smtClean="0"/>
                  <a:t>도 </a:t>
                </a:r>
                <a:r>
                  <a:rPr lang="en-US" altLang="ko-KR" sz="2400" dirty="0" smtClean="0"/>
                  <a:t>convolution</a:t>
                </a:r>
                <a:r>
                  <a:rPr lang="ko-KR" altLang="en-US" sz="2400" dirty="0" smtClean="0"/>
                  <a:t>과 </a:t>
                </a:r>
                <a:r>
                  <a:rPr lang="en-US" altLang="ko-KR" sz="2400" dirty="0" smtClean="0"/>
                  <a:t>correlation</a:t>
                </a:r>
                <a:r>
                  <a:rPr lang="ko-KR" altLang="en-US" sz="2400" dirty="0" smtClean="0"/>
                  <a:t>의 결과는 동일 한가</a:t>
                </a:r>
                <a:r>
                  <a:rPr lang="en-US" altLang="ko-KR" sz="2400" dirty="0" smtClean="0"/>
                  <a:t>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 b="-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49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다음의 흐릿한 두 영상에 대해서 영상 </a:t>
            </a:r>
            <a:r>
              <a:rPr lang="ko-KR" altLang="en-US" sz="2400" dirty="0" err="1" smtClean="0"/>
              <a:t>선명화에</a:t>
            </a:r>
            <a:r>
              <a:rPr lang="ko-KR" altLang="en-US" sz="2400" dirty="0" smtClean="0"/>
              <a:t> 사용하는 </a:t>
            </a:r>
            <a:r>
              <a:rPr lang="en-US" altLang="ko-KR" sz="2400" dirty="0" smtClean="0"/>
              <a:t>3x3 mask</a:t>
            </a:r>
            <a:r>
              <a:rPr lang="ko-KR" altLang="en-US" sz="2400" dirty="0" smtClean="0"/>
              <a:t>를 적용하였다</a:t>
            </a:r>
            <a:endParaRPr lang="en-US" altLang="ko-KR" sz="2400" dirty="0" smtClean="0"/>
          </a:p>
          <a:p>
            <a:r>
              <a:rPr lang="ko-KR" altLang="en-US" sz="2400" dirty="0" smtClean="0"/>
              <a:t>실제로 사용시에는 </a:t>
            </a:r>
            <a:r>
              <a:rPr lang="ko-KR" altLang="en-US" sz="2400" dirty="0" err="1" smtClean="0"/>
              <a:t>선명화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를 여러 번 적용할 수도 있다</a:t>
            </a:r>
            <a:endParaRPr lang="en-US" altLang="ko-KR" sz="2400" dirty="0" smtClean="0"/>
          </a:p>
          <a:p>
            <a:r>
              <a:rPr lang="en-US" altLang="ko-KR" sz="2400" dirty="0">
                <a:hlinkClick r:id="rId2"/>
              </a:rPr>
              <a:t>https://www.dropbox.com/s/w9x46kyypu59i4c/%EC%9E%90%EB%8F%99%EC%B0%A8-%</a:t>
            </a:r>
            <a:r>
              <a:rPr lang="en-US" altLang="ko-KR" sz="2400" dirty="0" smtClean="0">
                <a:hlinkClick r:id="rId2"/>
              </a:rPr>
              <a:t>ED%9D%90%EB%A6%BC.pgm?dl=0</a:t>
            </a:r>
            <a:endParaRPr lang="en-US" altLang="ko-KR" sz="2400" dirty="0" smtClean="0"/>
          </a:p>
          <a:p>
            <a:r>
              <a:rPr lang="en-US" altLang="ko-KR" sz="2400" dirty="0"/>
              <a:t>https://www.dropbox.com/s/ibd9xyjljf5yg9j/%EB%AA%A8%EB%82%98%EB%A6%AC%EC%9E%90.pgm?dl=0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837"/>
            <a:ext cx="6934200" cy="52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영상에서의 </a:t>
            </a:r>
            <a:r>
              <a:rPr lang="en-US" altLang="ko-KR" sz="2000" dirty="0" smtClean="0"/>
              <a:t>noise </a:t>
            </a:r>
            <a:r>
              <a:rPr lang="ko-KR" altLang="en-US" sz="2000" dirty="0" err="1" smtClean="0"/>
              <a:t>스무딩시에</a:t>
            </a:r>
            <a:r>
              <a:rPr lang="ko-KR" altLang="en-US" sz="2000" dirty="0" smtClean="0"/>
              <a:t> 평균 필터 를 사용하였다</a:t>
            </a:r>
            <a:endParaRPr lang="en-US" altLang="ko-KR" sz="2000" dirty="0" smtClean="0"/>
          </a:p>
          <a:p>
            <a:r>
              <a:rPr lang="ko-KR" altLang="en-US" sz="2000" dirty="0" smtClean="0"/>
              <a:t>평균 필터는 모든 가중치가 같아서 </a:t>
            </a:r>
            <a:r>
              <a:rPr lang="en-US" altLang="ko-KR" sz="2000" dirty="0" smtClean="0">
                <a:solidFill>
                  <a:srgbClr val="FF0000"/>
                </a:solidFill>
              </a:rPr>
              <a:t>box </a:t>
            </a:r>
            <a:r>
              <a:rPr lang="ko-KR" altLang="en-US" sz="2000" dirty="0" smtClean="0">
                <a:solidFill>
                  <a:srgbClr val="FF0000"/>
                </a:solidFill>
              </a:rPr>
              <a:t>필터</a:t>
            </a:r>
            <a:r>
              <a:rPr lang="ko-KR" altLang="en-US" sz="2000" dirty="0" smtClean="0"/>
              <a:t>로도 </a:t>
            </a:r>
            <a:r>
              <a:rPr lang="ko-KR" altLang="en-US" sz="2000" dirty="0" smtClean="0"/>
              <a:t>불린다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평균 필터를 이용하여 </a:t>
            </a:r>
            <a:r>
              <a:rPr lang="en-US" altLang="ko-KR" sz="2000" dirty="0" smtClean="0"/>
              <a:t>Noise </a:t>
            </a:r>
            <a:r>
              <a:rPr lang="en-US" altLang="ko-KR" sz="2000" dirty="0" smtClean="0"/>
              <a:t>smoothing</a:t>
            </a:r>
            <a:r>
              <a:rPr lang="ko-KR" altLang="en-US" sz="2000" dirty="0" smtClean="0"/>
              <a:t>시에 주의할 점은 </a:t>
            </a:r>
            <a:r>
              <a:rPr lang="ko-KR" altLang="en-US" sz="2000" dirty="0" smtClean="0"/>
              <a:t>적절한 크기의 </a:t>
            </a:r>
            <a:r>
              <a:rPr lang="en-US" altLang="ko-KR" sz="2000" dirty="0" smtClean="0"/>
              <a:t>mask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noise</a:t>
            </a:r>
            <a:r>
              <a:rPr lang="ko-KR" altLang="en-US" sz="2000" dirty="0" smtClean="0"/>
              <a:t>도 줄여야 한다는 것이다 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1905000" cy="196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34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49" y="1447800"/>
            <a:ext cx="6548402" cy="54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항등</a:t>
            </a:r>
            <a:r>
              <a:rPr lang="ko-KR" altLang="en-US" dirty="0" smtClean="0"/>
              <a:t> 필터 </a:t>
            </a:r>
            <a:r>
              <a:rPr lang="en-US" altLang="ko-KR" dirty="0" smtClean="0"/>
              <a:t>(identity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3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다음의 </a:t>
                </a:r>
                <a:r>
                  <a:rPr lang="en-US" altLang="ko-KR" sz="2000" dirty="0" smtClean="0"/>
                  <a:t>mask (3x3)</a:t>
                </a:r>
                <a:r>
                  <a:rPr lang="ko-KR" altLang="en-US" sz="2000" dirty="0" smtClean="0"/>
                  <a:t>는 </a:t>
                </a:r>
                <a:r>
                  <a:rPr lang="ko-KR" altLang="en-US" sz="2000" dirty="0" err="1" smtClean="0"/>
                  <a:t>항등</a:t>
                </a:r>
                <a:r>
                  <a:rPr lang="ko-KR" altLang="en-US" sz="2000" dirty="0" smtClean="0"/>
                  <a:t> 필터라 부른다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이 </a:t>
                </a:r>
                <a:r>
                  <a:rPr lang="en-US" altLang="ko-KR" sz="2000" dirty="0" smtClean="0"/>
                  <a:t>mask</a:t>
                </a:r>
                <a:r>
                  <a:rPr lang="ko-KR" altLang="en-US" sz="2000" dirty="0" smtClean="0"/>
                  <a:t>를 이용하여 </a:t>
                </a:r>
                <a:r>
                  <a:rPr lang="en-US" altLang="ko-KR" sz="2000" dirty="0" smtClean="0"/>
                  <a:t>convolution</a:t>
                </a:r>
                <a:r>
                  <a:rPr lang="ko-KR" altLang="en-US" sz="2000" dirty="0" smtClean="0"/>
                  <a:t>을 해보면 어떤 결과가 나올까</a:t>
                </a:r>
                <a:r>
                  <a:rPr lang="en-US" altLang="ko-KR" sz="2000" dirty="0" smtClean="0"/>
                  <a:t>? Border handling</a:t>
                </a:r>
                <a:r>
                  <a:rPr lang="ko-KR" altLang="en-US" sz="2000" dirty="0" smtClean="0"/>
                  <a:t>이 무시라면 </a:t>
                </a:r>
                <a:r>
                  <a:rPr lang="en-US" altLang="ko-KR" sz="2000" dirty="0" err="1" smtClean="0"/>
                  <a:t>Matlab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‘valid’ </a:t>
                </a:r>
                <a:r>
                  <a:rPr lang="ko-KR" altLang="en-US" sz="2000" dirty="0" smtClean="0"/>
                  <a:t>옵션</a:t>
                </a:r>
                <a:endParaRPr lang="en-US" altLang="ko-KR" sz="2000" dirty="0" smtClean="0"/>
              </a:p>
              <a:p>
                <a:r>
                  <a:rPr lang="en-US" altLang="ko-KR" sz="2000" dirty="0" smtClean="0">
                    <a:solidFill>
                      <a:schemeClr val="tx1"/>
                    </a:solidFill>
                  </a:rPr>
                  <a:t>mask: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32202"/>
              </p:ext>
            </p:extLst>
          </p:nvPr>
        </p:nvGraphicFramePr>
        <p:xfrm>
          <a:off x="2038350" y="4038600"/>
          <a:ext cx="22288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48640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영상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85557"/>
              </p:ext>
            </p:extLst>
          </p:nvPr>
        </p:nvGraphicFramePr>
        <p:xfrm>
          <a:off x="5715000" y="4072270"/>
          <a:ext cx="22288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62650" y="552007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 영상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img</a:t>
            </a:r>
            <a:r>
              <a:rPr lang="en-US" altLang="ko-KR" sz="2400" dirty="0"/>
              <a:t>=</a:t>
            </a:r>
            <a:r>
              <a:rPr lang="en-US" altLang="ko-KR" sz="2400" dirty="0" err="1"/>
              <a:t>imread</a:t>
            </a:r>
            <a:r>
              <a:rPr lang="en-US" altLang="ko-KR" sz="2400" dirty="0"/>
              <a:t>('cameraman.tiff');</a:t>
            </a:r>
          </a:p>
          <a:p>
            <a:r>
              <a:rPr lang="en-US" altLang="ko-KR" sz="2400" dirty="0"/>
              <a:t>s=[0 0 0;0 1 0;0 0 0];</a:t>
            </a:r>
          </a:p>
          <a:p>
            <a:r>
              <a:rPr lang="en-US" altLang="ko-KR" sz="2400" dirty="0"/>
              <a:t>subplot(2,1,1);</a:t>
            </a:r>
          </a:p>
          <a:p>
            <a:r>
              <a:rPr lang="en-US" altLang="ko-KR" sz="2400" dirty="0" err="1"/>
              <a:t>imshow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title('</a:t>
            </a:r>
            <a:r>
              <a:rPr lang="ko-KR" altLang="en-US" sz="2400" dirty="0"/>
              <a:t>원래 </a:t>
            </a:r>
            <a:r>
              <a:rPr lang="en-US" altLang="ko-KR" sz="2400" dirty="0"/>
              <a:t>image');</a:t>
            </a:r>
          </a:p>
          <a:p>
            <a:r>
              <a:rPr lang="en-US" altLang="ko-KR" sz="2400" dirty="0"/>
              <a:t>subplot(2,1,2);</a:t>
            </a:r>
          </a:p>
          <a:p>
            <a:r>
              <a:rPr lang="en-US" altLang="ko-KR" sz="2400" dirty="0"/>
              <a:t>z=filter2(s, 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);</a:t>
            </a:r>
            <a:endParaRPr lang="en-US" altLang="ko-KR" sz="2400" dirty="0"/>
          </a:p>
          <a:p>
            <a:r>
              <a:rPr lang="en-US" altLang="ko-KR" sz="2400" dirty="0" err="1"/>
              <a:t>imshow</a:t>
            </a:r>
            <a:r>
              <a:rPr lang="en-US" altLang="ko-KR" sz="2400" dirty="0"/>
              <a:t>(uint8(z))</a:t>
            </a:r>
          </a:p>
          <a:p>
            <a:r>
              <a:rPr lang="en-US" altLang="ko-KR" sz="2400" dirty="0"/>
              <a:t>title('filtering </a:t>
            </a:r>
            <a:r>
              <a:rPr lang="ko-KR" altLang="en-US" sz="2400" dirty="0"/>
              <a:t>후의 </a:t>
            </a:r>
            <a:r>
              <a:rPr lang="en-US" altLang="ko-KR" sz="2400" dirty="0"/>
              <a:t>image');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94899"/>
            <a:ext cx="5214364" cy="46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Gaussian </a:t>
            </a:r>
            <a:r>
              <a:rPr lang="ko-KR" altLang="en-US" sz="2400" dirty="0"/>
              <a:t>필터란  정규 분포 </a:t>
            </a:r>
            <a:r>
              <a:rPr lang="en-US" altLang="ko-KR" sz="2400" dirty="0"/>
              <a:t>(Gaussian </a:t>
            </a:r>
            <a:r>
              <a:rPr lang="ko-KR" altLang="en-US" sz="2400" dirty="0"/>
              <a:t>분포</a:t>
            </a:r>
            <a:r>
              <a:rPr lang="en-US" altLang="ko-KR" sz="2400" dirty="0"/>
              <a:t>)</a:t>
            </a:r>
            <a:r>
              <a:rPr lang="ko-KR" altLang="en-US" sz="2400" dirty="0" smtClean="0"/>
              <a:t>함수를 이용하여 필터를 만든 </a:t>
            </a:r>
            <a:r>
              <a:rPr lang="ko-KR" altLang="en-US" sz="2400" dirty="0" smtClean="0"/>
              <a:t>것이다</a:t>
            </a:r>
            <a:endParaRPr lang="en-US" altLang="ko-KR" sz="2400" dirty="0"/>
          </a:p>
          <a:p>
            <a:r>
              <a:rPr lang="ko-KR" altLang="en-US" sz="2400" dirty="0" smtClean="0"/>
              <a:t>정규 분포를 생각해 보면 </a:t>
            </a:r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필터는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의 중심에 가중치가 가장 커야 하고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의 중심에 멀어질 수록 가중치를 줄여야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가중치 합은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되야 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ko-KR" altLang="en-US" sz="2400" dirty="0" smtClean="0"/>
              <a:t>어떻게 이러한 </a:t>
            </a:r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필터를 만들 수 있을까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https</a:t>
            </a:r>
            <a:r>
              <a:rPr lang="en-US" altLang="ko-KR" sz="2400" dirty="0"/>
              <a:t>://en.wikipedia.org/wiki/Gaussian_function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28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2</a:t>
                </a:r>
                <a:r>
                  <a:rPr lang="ko-KR" altLang="en-US" sz="2000" dirty="0" smtClean="0"/>
                  <a:t>차원 </a:t>
                </a:r>
                <a:r>
                  <a:rPr lang="en-US" altLang="ko-KR" sz="2000" dirty="0" smtClean="0"/>
                  <a:t>Gaussian </a:t>
                </a:r>
                <a:r>
                  <a:rPr lang="ko-KR" altLang="en-US" sz="2000" dirty="0" smtClean="0"/>
                  <a:t>함수 </a:t>
                </a:r>
                <a:r>
                  <a:rPr lang="en-US" altLang="ko-KR" sz="2000" dirty="0" smtClean="0"/>
                  <a:t>(PDF)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ko-KR" alt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2000" dirty="0" smtClean="0"/>
                  <a:t>여기서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(sigma)</a:t>
                </a:r>
              </a:p>
              <a:p>
                <a:r>
                  <a:rPr lang="ko-KR" altLang="en-US" sz="2000" dirty="0" smtClean="0"/>
                  <a:t>는 표준편차이다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r>
                  <a:rPr lang="ko-KR" altLang="en-US" sz="2000" dirty="0" smtClean="0"/>
                  <a:t>특징</a:t>
                </a:r>
                <a:r>
                  <a:rPr lang="en-US" altLang="ko-KR" sz="2000" dirty="0" smtClean="0"/>
                  <a:t>: 1. </a:t>
                </a:r>
                <a:r>
                  <a:rPr lang="ko-KR" altLang="en-US" sz="2000" dirty="0" smtClean="0"/>
                  <a:t>단일 </a:t>
                </a:r>
                <a:r>
                  <a:rPr lang="en-US" altLang="ko-KR" sz="2000" dirty="0" smtClean="0"/>
                  <a:t>peak </a:t>
                </a:r>
                <a:r>
                  <a:rPr lang="ko-KR" altLang="en-US" sz="2000" dirty="0" smtClean="0"/>
                  <a:t>부분을 갖는다  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f(0,0) </a:t>
                </a:r>
                <a:r>
                  <a:rPr lang="ko-KR" altLang="en-US" sz="2000" dirty="0" smtClean="0"/>
                  <a:t>일 때 </a:t>
                </a:r>
                <a:r>
                  <a:rPr lang="en-US" altLang="ko-KR" sz="2000" dirty="0" smtClean="0"/>
                  <a:t>peak </a:t>
                </a:r>
              </a:p>
              <a:p>
                <a:r>
                  <a:rPr lang="en-US" altLang="ko-KR" sz="2000" dirty="0" smtClean="0"/>
                  <a:t>2. </a:t>
                </a:r>
                <a:r>
                  <a:rPr lang="ko-KR" altLang="en-US" sz="2000" dirty="0" smtClean="0"/>
                  <a:t>평균 </a:t>
                </a:r>
                <a:r>
                  <a:rPr lang="en-US" altLang="ko-KR" sz="2000" dirty="0" smtClean="0"/>
                  <a:t>(0,0)</a:t>
                </a:r>
                <a:r>
                  <a:rPr lang="ko-KR" altLang="en-US" sz="2000" dirty="0" smtClean="0"/>
                  <a:t>에서 멀어질수록 함수 값 </a:t>
                </a:r>
                <a:r>
                  <a:rPr lang="en-US" altLang="ko-KR" sz="2000" dirty="0" smtClean="0"/>
                  <a:t>f</a:t>
                </a:r>
                <a:r>
                  <a:rPr lang="ko-KR" altLang="en-US" sz="2000" dirty="0" smtClean="0"/>
                  <a:t>가 작아진다 </a:t>
                </a:r>
                <a:endParaRPr lang="en-US" altLang="ko-KR" sz="2000" dirty="0"/>
              </a:p>
              <a:p>
                <a:r>
                  <a:rPr lang="en-US" altLang="ko-KR" sz="2000" dirty="0" smtClean="0">
                    <a:solidFill>
                      <a:srgbClr val="FF0000"/>
                    </a:solidFill>
                  </a:rPr>
                  <a:t>=&gt;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즉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f(0, 0)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을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Mask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의 중심에 놓으면 되지 않을까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ko-KR" sz="2000" dirty="0" smtClean="0"/>
                  <a:t>3. </a:t>
                </a:r>
                <a:r>
                  <a:rPr lang="ko-KR" altLang="en-US" sz="2000" dirty="0" smtClean="0"/>
                  <a:t>표준편차가 커지면 함수의 봉우리가 넓어진다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 b="-10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95400"/>
            <a:ext cx="2743200" cy="202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1954506"/>
            <a:ext cx="1939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)=(0,0)</a:t>
            </a:r>
          </a:p>
          <a:p>
            <a:r>
              <a:rPr lang="ko-KR" altLang="en-US" dirty="0" smtClean="0"/>
              <a:t>표준편차</a:t>
            </a:r>
            <a:r>
              <a:rPr lang="en-US" altLang="ko-KR" dirty="0" smtClean="0"/>
              <a:t>=1</a:t>
            </a:r>
          </a:p>
          <a:p>
            <a:r>
              <a:rPr lang="ko-KR" altLang="en-US" dirty="0" err="1" smtClean="0"/>
              <a:t>일때의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46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</a:rPr>
                  <a:t>Gaussian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필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터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Gaussian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함수를 참조하여 마스크의 값을 정한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것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Gaussian </a:t>
                </a:r>
                <a:r>
                  <a:rPr lang="ko-KR" altLang="en-US" sz="2000" dirty="0" smtClean="0"/>
                  <a:t>필터는 </a:t>
                </a:r>
                <a:r>
                  <a:rPr lang="en-US" altLang="ko-KR" sz="2000" dirty="0" smtClean="0"/>
                  <a:t>Mask</a:t>
                </a:r>
                <a:r>
                  <a:rPr lang="ko-KR" altLang="en-US" sz="2000" dirty="0" smtClean="0"/>
                  <a:t>의 중심에 대한 가중치가 가장 크고 </a:t>
                </a:r>
                <a:r>
                  <a:rPr lang="en-US" altLang="ko-KR" sz="2000" dirty="0" smtClean="0"/>
                  <a:t>Mask</a:t>
                </a:r>
                <a:r>
                  <a:rPr lang="ko-KR" altLang="en-US" sz="2000" dirty="0" smtClean="0"/>
                  <a:t>의 중심에서 멀어질수록 가중치를 줄이면 된다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어떻게 줄이나</a:t>
                </a:r>
                <a:r>
                  <a:rPr lang="en-US" altLang="ko-KR" sz="2000" dirty="0" smtClean="0"/>
                  <a:t>?</a:t>
                </a:r>
              </a:p>
              <a:p>
                <a:r>
                  <a:rPr lang="ko-KR" altLang="en-US" sz="2000" dirty="0"/>
                  <a:t>단</a:t>
                </a:r>
                <a:r>
                  <a:rPr lang="en-US" altLang="ko-KR" sz="2000" dirty="0"/>
                  <a:t>, Mask</a:t>
                </a:r>
                <a:r>
                  <a:rPr lang="ko-KR" altLang="en-US" sz="2000" dirty="0"/>
                  <a:t>에 있는 총 가중치의 합은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 되도록 한다 </a:t>
                </a:r>
                <a:endParaRPr lang="en-US" altLang="ko-KR" sz="2000" dirty="0" smtClean="0"/>
              </a:p>
              <a:p>
                <a:r>
                  <a:rPr lang="en-US" altLang="ko-KR" sz="2000" dirty="0" smtClean="0">
                    <a:solidFill>
                      <a:srgbClr val="FF0000"/>
                    </a:solidFill>
                  </a:rPr>
                  <a:t>Idea: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앞의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Gaussian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함수를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mask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로 바꾸기 위해서는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mask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의 중심을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Gaussian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함수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의 원점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(x, y)=(0, 0)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맞추면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된다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>
                  <a:buFont typeface="Arial" pitchFamily="34" charset="0"/>
                  <a:buChar char="•"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53911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% </a:t>
            </a:r>
            <a:r>
              <a:rPr lang="ko-KR" altLang="en-US" sz="1600" dirty="0" smtClean="0">
                <a:solidFill>
                  <a:srgbClr val="FF0000"/>
                </a:solidFill>
              </a:rPr>
              <a:t>직접 작성한 </a:t>
            </a:r>
            <a:r>
              <a:rPr lang="en-US" altLang="ko-KR" sz="1600" dirty="0" smtClean="0">
                <a:solidFill>
                  <a:srgbClr val="FF0000"/>
                </a:solidFill>
              </a:rPr>
              <a:t>3x3 Gaussian </a:t>
            </a:r>
            <a:r>
              <a:rPr lang="ko-KR" altLang="en-US" sz="1600" dirty="0" smtClean="0">
                <a:solidFill>
                  <a:srgbClr val="FF0000"/>
                </a:solidFill>
              </a:rPr>
              <a:t>필터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a=1</a:t>
            </a:r>
            <a:r>
              <a:rPr lang="en-US" altLang="ko-KR" sz="1600" dirty="0">
                <a:solidFill>
                  <a:srgbClr val="FF0000"/>
                </a:solidFill>
              </a:rPr>
              <a:t>; % 3X3 mask </a:t>
            </a:r>
          </a:p>
          <a:p>
            <a:r>
              <a:rPr lang="en-US" altLang="ko-KR" sz="1600" dirty="0"/>
              <a:t>x=[-</a:t>
            </a:r>
            <a:r>
              <a:rPr lang="en-US" altLang="ko-KR" sz="1600" dirty="0" err="1"/>
              <a:t>a:a</a:t>
            </a:r>
            <a:r>
              <a:rPr lang="en-US" altLang="ko-KR" sz="1600" dirty="0"/>
              <a:t>]; </a:t>
            </a:r>
          </a:p>
          <a:p>
            <a:r>
              <a:rPr lang="en-US" altLang="ko-KR" sz="1600" dirty="0"/>
              <a:t>y=[-</a:t>
            </a:r>
            <a:r>
              <a:rPr lang="en-US" altLang="ko-KR" sz="1600" dirty="0" err="1"/>
              <a:t>a:a</a:t>
            </a:r>
            <a:r>
              <a:rPr lang="en-US" altLang="ko-KR" sz="1600" dirty="0"/>
              <a:t>];</a:t>
            </a:r>
          </a:p>
          <a:p>
            <a:r>
              <a:rPr lang="en-US" altLang="ko-KR" sz="1600" dirty="0"/>
              <a:t>% </a:t>
            </a:r>
            <a:r>
              <a:rPr lang="ko-KR" altLang="en-US" sz="1600" dirty="0"/>
              <a:t>표준편차</a:t>
            </a:r>
          </a:p>
          <a:p>
            <a:r>
              <a:rPr lang="en-US" altLang="ko-KR" sz="1600" dirty="0"/>
              <a:t>sigma=0.8493;</a:t>
            </a:r>
          </a:p>
          <a:p>
            <a:r>
              <a:rPr lang="en-US" altLang="ko-KR" sz="1600" dirty="0"/>
              <a:t>[X, Y]=</a:t>
            </a:r>
            <a:r>
              <a:rPr lang="en-US" altLang="ko-KR" sz="1600" dirty="0" err="1"/>
              <a:t>meshgrid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% 2D Gaussian </a:t>
            </a:r>
            <a:r>
              <a:rPr lang="ko-KR" altLang="en-US" sz="1600" dirty="0"/>
              <a:t>함수 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f_init</a:t>
            </a:r>
            <a:r>
              <a:rPr lang="en-US" altLang="ko-KR" sz="1600" dirty="0">
                <a:solidFill>
                  <a:srgbClr val="FF0000"/>
                </a:solidFill>
              </a:rPr>
              <a:t>=1/(2*pi*sigma^2)*</a:t>
            </a:r>
            <a:r>
              <a:rPr lang="en-US" altLang="ko-KR" sz="1600" dirty="0" err="1">
                <a:solidFill>
                  <a:srgbClr val="FF0000"/>
                </a:solidFill>
              </a:rPr>
              <a:t>exp</a:t>
            </a:r>
            <a:r>
              <a:rPr lang="en-US" altLang="ko-KR" sz="1600" dirty="0">
                <a:solidFill>
                  <a:srgbClr val="FF0000"/>
                </a:solidFill>
              </a:rPr>
              <a:t>(-1.*(X.^2+Y.^2)/(2*sigma^2));</a:t>
            </a:r>
          </a:p>
          <a:p>
            <a:r>
              <a:rPr lang="en-US" altLang="ko-KR" sz="1600" dirty="0"/>
              <a:t>% </a:t>
            </a:r>
            <a:r>
              <a:rPr lang="ko-KR" altLang="en-US" sz="1600" dirty="0"/>
              <a:t>필터 요소의 모든 합이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이되도록</a:t>
            </a:r>
            <a:r>
              <a:rPr lang="ko-KR" altLang="en-US" sz="1600" dirty="0"/>
              <a:t> 정규화 </a:t>
            </a:r>
          </a:p>
          <a:p>
            <a:r>
              <a:rPr lang="en-US" altLang="ko-KR" sz="1600" dirty="0" err="1"/>
              <a:t>f_final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f_init</a:t>
            </a:r>
            <a:r>
              <a:rPr lang="en-US" altLang="ko-KR" sz="1600" dirty="0"/>
              <a:t>./sum(sum(</a:t>
            </a:r>
            <a:r>
              <a:rPr lang="en-US" altLang="ko-KR" sz="1600" dirty="0" err="1"/>
              <a:t>f_init</a:t>
            </a:r>
            <a:r>
              <a:rPr lang="en-US" altLang="ko-KR" sz="1600" dirty="0"/>
              <a:t>))</a:t>
            </a:r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53911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29200"/>
            <a:ext cx="3409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% </a:t>
            </a:r>
            <a:r>
              <a:rPr lang="en-US" altLang="ko-KR" b="0" dirty="0" err="1" smtClean="0"/>
              <a:t>Matlab</a:t>
            </a:r>
            <a:r>
              <a:rPr lang="ko-KR" altLang="en-US" b="0" dirty="0" smtClean="0"/>
              <a:t>에서 제공하는 </a:t>
            </a:r>
            <a:r>
              <a:rPr lang="en-US" altLang="ko-KR" b="0" dirty="0" smtClean="0"/>
              <a:t>Gaussian </a:t>
            </a:r>
            <a:r>
              <a:rPr lang="ko-KR" altLang="en-US" b="0" dirty="0" smtClean="0"/>
              <a:t>필터와</a:t>
            </a:r>
            <a:endParaRPr lang="en-US" altLang="ko-KR" b="0" dirty="0" smtClean="0"/>
          </a:p>
          <a:p>
            <a:r>
              <a:rPr lang="en-US" altLang="ko-KR" b="0" dirty="0" smtClean="0"/>
              <a:t>% </a:t>
            </a:r>
            <a:r>
              <a:rPr lang="ko-KR" altLang="en-US" b="0" dirty="0" smtClean="0"/>
              <a:t>비교해 보자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동일한 결과를 보여준다 </a:t>
            </a:r>
            <a:endParaRPr lang="en-US" altLang="ko-KR" b="0" dirty="0" smtClean="0"/>
          </a:p>
          <a:p>
            <a:r>
              <a:rPr lang="en-US" altLang="ko-KR" b="0" dirty="0" smtClean="0"/>
              <a:t>a=3;   % 3x3 mask </a:t>
            </a:r>
            <a:r>
              <a:rPr lang="ko-KR" altLang="en-US" b="0" dirty="0" smtClean="0"/>
              <a:t>사용 </a:t>
            </a:r>
            <a:endParaRPr lang="en-US" altLang="ko-KR" b="0" dirty="0"/>
          </a:p>
          <a:p>
            <a:r>
              <a:rPr lang="en-US" altLang="ko-KR" b="0" dirty="0"/>
              <a:t>sigma=0.8493;</a:t>
            </a:r>
          </a:p>
          <a:p>
            <a:r>
              <a:rPr lang="en-US" altLang="ko-KR" b="0" dirty="0"/>
              <a:t>g=</a:t>
            </a:r>
            <a:r>
              <a:rPr lang="en-US" altLang="ko-KR" b="0" dirty="0" err="1"/>
              <a:t>fspecial</a:t>
            </a:r>
            <a:r>
              <a:rPr lang="en-US" altLang="ko-KR" b="0" dirty="0"/>
              <a:t>('</a:t>
            </a:r>
            <a:r>
              <a:rPr lang="en-US" altLang="ko-KR" b="0" dirty="0" err="1"/>
              <a:t>gaussian</a:t>
            </a:r>
            <a:r>
              <a:rPr lang="en-US" altLang="ko-KR" b="0" dirty="0"/>
              <a:t>', [a a], sigma)</a:t>
            </a:r>
          </a:p>
          <a:p>
            <a:r>
              <a:rPr lang="en-US" altLang="ko-KR" b="0" dirty="0"/>
              <a:t>sum(sum(g))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1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3x3 Gaussian </a:t>
            </a:r>
            <a:r>
              <a:rPr lang="ko-KR" altLang="en-US" dirty="0" smtClean="0"/>
              <a:t>필터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Mask</a:t>
            </a:r>
            <a:r>
              <a:rPr lang="ko-KR" altLang="en-US" dirty="0" smtClean="0"/>
              <a:t>의 중심에 대하여 대칭인가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Mask</a:t>
            </a:r>
            <a:r>
              <a:rPr lang="ko-KR" altLang="en-US" dirty="0" smtClean="0"/>
              <a:t>안의 가중치 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맞는가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3314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7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11335</TotalTime>
  <Words>1236</Words>
  <Application>Microsoft Office PowerPoint</Application>
  <PresentationFormat>화면 슬라이드 쇼(4:3)</PresentationFormat>
  <Paragraphs>224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sclab</cp:lastModifiedBy>
  <cp:revision>1238</cp:revision>
  <dcterms:created xsi:type="dcterms:W3CDTF">2007-04-05T20:26:21Z</dcterms:created>
  <dcterms:modified xsi:type="dcterms:W3CDTF">2019-05-28T12:10:17Z</dcterms:modified>
</cp:coreProperties>
</file>