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1"/>
  </p:sldMasterIdLst>
  <p:notesMasterIdLst>
    <p:notesMasterId r:id="rId34"/>
  </p:notesMasterIdLst>
  <p:sldIdLst>
    <p:sldId id="272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1" r:id="rId11"/>
    <p:sldId id="300" r:id="rId12"/>
    <p:sldId id="302" r:id="rId13"/>
    <p:sldId id="315" r:id="rId14"/>
    <p:sldId id="317" r:id="rId15"/>
    <p:sldId id="316" r:id="rId16"/>
    <p:sldId id="318" r:id="rId17"/>
    <p:sldId id="319" r:id="rId18"/>
    <p:sldId id="303" r:id="rId19"/>
    <p:sldId id="304" r:id="rId20"/>
    <p:sldId id="305" r:id="rId21"/>
    <p:sldId id="306" r:id="rId22"/>
    <p:sldId id="307" r:id="rId23"/>
    <p:sldId id="310" r:id="rId24"/>
    <p:sldId id="309" r:id="rId25"/>
    <p:sldId id="308" r:id="rId26"/>
    <p:sldId id="334" r:id="rId27"/>
    <p:sldId id="335" r:id="rId28"/>
    <p:sldId id="336" r:id="rId29"/>
    <p:sldId id="337" r:id="rId30"/>
    <p:sldId id="338" r:id="rId31"/>
    <p:sldId id="339" r:id="rId32"/>
    <p:sldId id="340" r:id="rId33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5pPr>
    <a:lvl6pPr marL="2286000" algn="l" defTabSz="914400" rtl="0" eaLnBrk="1" latinLnBrk="1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6pPr>
    <a:lvl7pPr marL="2743200" algn="l" defTabSz="914400" rtl="0" eaLnBrk="1" latinLnBrk="1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7pPr>
    <a:lvl8pPr marL="3200400" algn="l" defTabSz="914400" rtl="0" eaLnBrk="1" latinLnBrk="1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8pPr>
    <a:lvl9pPr marL="3657600" algn="l" defTabSz="914400" rtl="0" eaLnBrk="1" latinLnBrk="1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01"/>
    <a:srgbClr val="005AB3"/>
    <a:srgbClr val="004080"/>
    <a:srgbClr val="808080"/>
    <a:srgbClr val="66CCFF"/>
    <a:srgbClr val="CCCC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66" autoAdjust="0"/>
    <p:restoredTop sz="84034" autoAdjust="0"/>
  </p:normalViewPr>
  <p:slideViewPr>
    <p:cSldViewPr>
      <p:cViewPr varScale="1">
        <p:scale>
          <a:sx n="114" d="100"/>
          <a:sy n="114" d="100"/>
        </p:scale>
        <p:origin x="186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340" y="-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04-01T06:40:05.7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9243 15593 0,'0'0'0,"-18"0"15,-52 0 1,52 0-16,-70 53 15,-36-18 1,36 36 0,35-1-1,53-17 1,18-18 0,-1-35-1,36 0 16,36 0-15,-1-35 0,-18-18-1,-17-17 1,-35 17 0,-18-18-1,0 36 1,-53 0-1,35 17 1,-35 18 0,18 0-1,0 0 1</inkml:trace>
  <inkml:trace contextRef="#ctx0" brushRef="#br0" timeOffset="384.895">9454 15328 0,'18'0'32,"-18"35"-32,0 54 15,0 34 1,0-17 15,-18 17-15,18-105-16,-17 70 15,-1 36 1,18-36 0,-17-53-1,34-35 32,1 0-31</inkml:trace>
  <inkml:trace contextRef="#ctx0" brushRef="#br0" timeOffset="634.858">9525 15628 0,'0'-18'16,"18"18"31,-1 0-47,1 0 15,0 0-15,52 0 16,1 0 0,-36 0-1</inkml:trace>
  <inkml:trace contextRef="#ctx0" brushRef="#br0" timeOffset="885.152">9525 15787 0,'18'0'78,"-1"0"-78,71 0 16,-17 0 0,-18 0-1,-53 17 1</inkml:trace>
  <inkml:trace contextRef="#ctx0" brushRef="#br0" timeOffset="1319.011">9208 16281 0,'-18'17'0,"36"-34"0,-54 34 15,36 1-15,-70 53 16,17 17 0,17 18-1,36-36 1,53-35 0,71-17-1,17-18 1,0-18-1,-35-35 1,-53-17 0,-36-1-1,-17-17 1,-17 35 0,-36-17 15,0 52-16,0 0 1,18 18 0,0 0-1</inkml:trace>
  <inkml:trace contextRef="#ctx0" brushRef="#br0" timeOffset="2134.788">10213 15399 0,'0'-18'47,"18"18"-47,52-18 15,71 18 1,-35-17 0,-88 17-16,35 0 15,-36 0 1,-17 35 15,0 18-15,0 53-1,-53-18 1,36 0 0,-19-52-1</inkml:trace>
  <inkml:trace contextRef="#ctx0" brushRef="#br0" timeOffset="2452.414">10636 15522 0,'0'-17'31,"18"17"-15,52-18-1,-52 18-15,88 0 16,-18-18 0,-35 18-1,-53 18 17,0 17-17,-35 36 1,-1-1-1,36-52-15,-35 35 16,-18 17 0,53-52-1</inkml:trace>
  <inkml:trace contextRef="#ctx0" brushRef="#br0" timeOffset="2739.389">10213 15928 0,'0'0'0,"18"0"47,-1 0-47,124 0 15,-123 0-15,194 0 16,35 0 0,-71 0-1,-105 0 17,-36 0-17</inkml:trace>
  <inkml:trace contextRef="#ctx0" brushRef="#br0" timeOffset="3019.834">10619 16210 0,'17'0'15,"1"0"1,52-17-16,19 17 31,-72 0-31,71-18 16</inkml:trace>
  <inkml:trace contextRef="#ctx0" brushRef="#br0" timeOffset="3237.442">10566 16334 0,'17'0'16,"36"0"15,-35 0-31,88 0 16,35-36 0,-106 36-16</inkml:trace>
  <inkml:trace contextRef="#ctx0" brushRef="#br0" timeOffset="3637.216">10619 16087 0,'-36'35'16,"72"-70"-16,-72 88 0,1-18 0,-35 53 31,34 0-15,1-17 0,17-36-1,18 0 1,106 1-1,71-1 1,-36-17 0,-36-1-1,-52-17 1,-17 0 0,-1 0-1,0-17 1</inkml:trace>
  <inkml:trace contextRef="#ctx0" brushRef="#br0" timeOffset="4054.983">11518 15875 0,'-17'0'16,"-19"0"0,19 0-16,-36 0 15,-18 71 1,1 17 0,52 18-1,18-36 1,88-35-1,36-35 1,-1-35 15,-52-35-15,-54-19 0,-17 36-1,-17 18 1,-1 18-1,-17 17 1</inkml:trace>
  <inkml:trace contextRef="#ctx0" brushRef="#br0" timeOffset="4338.818">11942 15593 0,'0'17'15,"0"36"1,0-35-16,0 88 16,0 35-1,0-18 1,-18-34-1,0-19 1,1-17 0,-1-35-1,0-18 1</inkml:trace>
  <inkml:trace contextRef="#ctx0" brushRef="#br0" timeOffset="5063.459">12718 15558 0,'17'0'47,"54"0"-31,-54 0-16,142-36 16,71 19-1,-72-19 1,-105 19-1,-35-1 1</inkml:trace>
  <inkml:trace contextRef="#ctx0" brushRef="#br0" timeOffset="5305.9">13000 15434 0,'-18'18'0,"36"-36"0,-36 53 0,1-17 16,-54 70 0,36 18-1,-18-18 1,53-35-1,0-35 1</inkml:trace>
  <inkml:trace contextRef="#ctx0" brushRef="#br0" timeOffset="5548.988">13300 15558 0,'0'17'16,"-18"-17"0,18 18-16,-53 52 15,-17 36 1,-36-18 0,-18-52-1,54-1 1,17-35-1,35 0 1</inkml:trace>
  <inkml:trace contextRef="#ctx0" brushRef="#br0" timeOffset="5994.928">12859 15893 0,'17'0'0,"-34"0"0,87 17 16,-17 54-1,-35-1 1,-18-34 15,0 17-15,-53 0-1,-35-18 1,-36 0 0,18-17-1,36-1 1,88-17 46,-1 0-62,107-17 16,70-1 0,0 18-1,-141 0 1,-36 0-1,1 0 79</inkml:trace>
  <inkml:trace contextRef="#ctx0" brushRef="#br0" timeOffset="6458.675">13741 15240 0,'0'18'31,"17"-1"-31,19 71 16,-1-35-1,-17-17 17,-1-19-17</inkml:trace>
  <inkml:trace contextRef="#ctx0" brushRef="#br0" timeOffset="7056.814">13600 15505 0,'17'0'47,"19"0"-47,69 0 15,36 0 1,-35 17-1,-88 1 1,-18 0 15,-18-18-15,1 17 0,-54 18-1,53-35-15,-70 53 16,-18 0-1,36 18 1,35-1 0,-1-17-1,36-17 1,36-36 0,105 0-1,0-18 1,-53-35-1,-35 35 17,-53-17-17,0 17 1,-18 1 0,1-18-1,17-1 1,-18-17-1,18 18 1,18 0-16</inkml:trace>
  <inkml:trace contextRef="#ctx0" brushRef="#br0" timeOffset="7324.369">14340 15275 0,'0'18'16,"0"35"0,0 53-1,0 17 1,-17-35 0,-1-17-1,18-36 1,0-17-1</inkml:trace>
  <inkml:trace contextRef="#ctx0" brushRef="#br0" timeOffset="7506.778">14358 15628 0,'18'0'0,"17"0"32,0 0-17,1 0 1,-1 0 0,-18 0-1</inkml:trace>
  <inkml:trace contextRef="#ctx0" brushRef="#br0" timeOffset="7790.591">13917 16034 0,'0'0'0,"0"17"16,0 1 15,18 17-15,-18 36-1,17-1 1,-17-17 0,0-17-1,0-19 1</inkml:trace>
  <inkml:trace contextRef="#ctx0" brushRef="#br0" timeOffset="8356.029">14023 16087 0,'0'0'15,"53"-18"1,53 0 0,17 18-1,-70 0 1,-35 18 0,-1 17-1,-17 36 1,0-1-1,-17-17 1,-19-35 0,-16 17-1,16-35 1,-17 0 0,-17-17-1,-18-1 1,52 0 15,54 18 16,0 0-31,-1 0-16,124 0 15,-17 0 1,-54 0-1,-52 0 1</inkml:trace>
  <inkml:trace contextRef="#ctx0" brushRef="#br0" timeOffset="9042.249">15152 15434 0,'0'0'0,"-18"0"0,36 0 63,-1 0-63,1-18 15,70 1 1,0 17 0,-52-18-1,-19 18-15</inkml:trace>
  <inkml:trace contextRef="#ctx0" brushRef="#br0" timeOffset="9476.172">15169 15399 0,'-17'0'32,"-1"0"-32,18 17 15,-35 19 1,0 34-1,-1 36 1,1-35 0,35-54-16,0 36 15,0-18 1,0-17 0,35 0-1,54-18 16,16 0-15,1 0 0,-71-18-1,-17 0 1,0 1 0</inkml:trace>
  <inkml:trace contextRef="#ctx0" brushRef="#br0" timeOffset="9876.454">15381 15787 0,'-18'17'0,"-34"72"16,16-19-1,1 1 1,0-18 0,-1-36-1,1-17 16,18 0-15,-19-17 0,19-1-1,17 0 17,17 18-1,1 0-31,70-17 15,71 17 1,-36 0 0,-70-18-1</inkml:trace>
  <inkml:trace contextRef="#ctx0" brushRef="#br0" timeOffset="10143.831">15699 15522 0,'0'18'16,"0"0"-16,0-1 0,-18 124 15,-17 0 1,17-17 0,18-18-1,0 0 1,0-71 0,0 0 15</inkml:trace>
  <inkml:trace contextRef="#ctx0" brushRef="#br0" timeOffset="10647.27">16351 15610 0,'0'0'16,"-53"0"0,36 0-1,-54 0 1,-17 18-1,0 17 1,17 18 0,18 0-1,36 18 1,-1-18 0,18-18-1,0 0 1,35-35-1,18 0 1,35 0 0,1 0-1,-1-17 17,-35-54-17,-18 0 1,-35 19-1</inkml:trace>
  <inkml:trace contextRef="#ctx0" brushRef="#br0" timeOffset="11028.276">16334 15716 0,'17'0'16,"1"0"0,17 0-1,18-35 1,18 17-1,-36-17 1,0 17 0,-35 1-16,35 17 31,-35 17 16,0 36-32,0 18 1,0-53-16,0 34 16,0 1-1,0-17 1,0-19 0,18 1-1,17 0 1</inkml:trace>
  <inkml:trace contextRef="#ctx0" brushRef="#br0" timeOffset="11562.256">17127 16051 0,'0'18'15,"0"-36"17,0-35-17,0 36-15,36-89 16,-1-17-1,18-19 1,17 54 0,-34 53 15,-19 35 0,1 35-15,-18-17-16,0 88 15,18 35 1,-18-53 0,0-35-1,0-18 1,0-17 0,17-1-1,1-34 32,0-1-31,-18-17-16</inkml:trace>
  <inkml:trace contextRef="#ctx0" brushRef="#br0" timeOffset="11845.146">17498 15699 0,'0'-18'16,"0"36"-16,17-36 47,1 18-47,0 0 15,17 0 1,18 18-16,0-1 31,-36-17-31,19 0 16,-1 0-1,-17 0 17</inkml:trace>
  <inkml:trace contextRef="#ctx0" brushRef="#br0" timeOffset="12128.8">17903 15487 0,'0'18'16,"0"-1"0,0 1-16,-17 35 0,17 88 15,-18 0 1,18 0-1,0-53 1,0-35 15,0-17-15,35-19 15</inkml:trace>
  <inkml:trace contextRef="#ctx0" brushRef="#br0" timeOffset="12365.1">18292 16175 0,'0'18'16,"0"-1"0,0 18-1,0-17 1,0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04-01T07:02:33.4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16298 11748 0,'0'-18'63,"-17"18"-48,17-18 1,0 1-1,17-19 1,1 36 0,0-17-1,-1 17 1,1 0 0,0 0 30,-1 0-30,-17 17-16,0 19 16,0-19-1,0 1 17,-17-18-17,17 18 1,-18-18-1,0 0 32,1 0 0,17-18-31,0 0-1,0 1 17,17 17 46,1 0-63,-18 17 1,18-17 0,-18 18-1,0 0 1,0-1 0,-18-17 77,18 18 110,0-1-171,-18-17-17,1 0 32,-1 0-31,18-17 15,18 17 0,-1 0 1,-17 17 61,0 1-77,-17-18-16,-1 0 16</inkml:trace>
  <inkml:trace contextRef="#ctx0" brushRef="#br0" timeOffset="7872.666">11307 11783 0,'0'-18'109,"17"18"-93,-17-17-16,18-1 15,-1 18 1,1 0 0,0 0 15,-1 0-16,1 0 1,0 35 0,-18-17-16,17-18 15,-17 17 1,0 1 15,0 0-31,-17-1 16,-1 1-1,-17 17 1,17-35 0,-17 0-1,0 0 17,17 0-17,0-35 1,-17 17-1,35-35 1,0 1 0,0 16-1,18 1 1,-1 17 0,1 18-1,17 0 1,0 0-1,1 36 1,-19-1 15,1 0-15,-18 0 0,0-17-1,0 0 1,0-1-1,-35-17 1,17 18 0,0-18-1,-34 0 1,16 0 0,-17-18-1,36-17 1,17 17-1,-18 1 17,18-1-17,0 1 1,18-1 0,-1 0-1,-17 1 1,36 17-1,-19 0 1,1 0 15,-18 35-15,18 0 0,-18-17-1,0-1 1,0 1-16,0 0 15,-18-18 1,18 17 0,-18-17 31,1 0-1,-1 0-30,18-17 0,0-1-1,0-17 1,0 17 0,0 1-1,18 17 1,-18-18-1,17 18 17,1 0-17,-18 18-15,35-1 32,-17 18-17,-18-17 1,0 0-1,0-1 1,-18 1 0,1 0-1,17-1 1,0-34 78,0-1-94,0 0 15,17 1 1,-17-1-16,18 18 16,17-18-1,-17 18 1,-1 0-1,1 0 1,-18 36 0,18-1-1,-18-17 1,0-1 0,-18-17 30,18 18-14,-18-18-32,1 0 31,17-18-31,-18 1 16,18-1-1,0 0 1,0 1 15,18 17-31,-1 0 31,1 0-31,-18 17 32,18-17-17,-18 18 16,-18-18 1,18 18-17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04-01T07:02:52.4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10019 6544 0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04-01T07:09:46.8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9878 1464 0,'0'0'0,"17"71"0,1-54 16,17 54-16,54 52 15,-1-35 17,-18-17-17,-52-53 1,-18-1 0</inkml:trace>
  <inkml:trace contextRef="#ctx0" brushRef="#br0" timeOffset="557.313">9807 1993 0,'-17'0'0,"17"18"31,70-1-15,-52-17-16,88 0 15,-36 0 17,-35 0-17,-35 18 17,0 17-17,0-17-15,-17 53 16,-36-1-1,18 18 1,17-17 0,18-36-1,18-35 1,52 0 0,18-53-1,1-17 1,-19-1-1,-70 18 17,0-17-17,0 34 1,-53-17 0,18 18-1</inkml:trace>
  <inkml:trace contextRef="#ctx0" brushRef="#br0" timeOffset="885.209">10442 1834 0,'18'0'0,"0"18"15,-18 17-15,17 54 16,1 34 0,-18-35-1,0 0 1,0-17-1,0-53 1,0-1 0</inkml:trace>
  <inkml:trace contextRef="#ctx0" brushRef="#br0" timeOffset="1072.082">10513 2170 0,'0'-18'0,"0"36"0,17-36 16,1 18 0,17-18-1,18 18 1,0-17-1,-35 17-15,17-18 16,-35 0 0</inkml:trace>
  <inkml:trace contextRef="#ctx0" brushRef="#br0" timeOffset="1352.189">10813 1799 0,'0'18'15,"0"17"1,0 0-16,0 54 16,0 34-1,0-17 1,0-18-1,0 0 1,0-35 0,0-35-1</inkml:trace>
  <inkml:trace contextRef="#ctx0" brushRef="#br0" timeOffset="1987.68">11518 1887 0,'-17'0'47,"-1"0"-47,-17 18 16,17-18-16,-35 18 15,18-1 1,0 36 15,17 18-15,18-54-1,0 19 1,35-19 0,0-17-1,54 0 1,16-17-1,-16-19 1,-36 1 0,-18 0-1,-17-18 1,-1 18 0,-17-18-1,0 17 16,-17 19-15,-1-18 0,0 35-1,1 0 1,-36 0 0</inkml:trace>
  <inkml:trace contextRef="#ctx0" brushRef="#br0" timeOffset="2219.687">11430 2134 0,'0'36'15,"0"-72"-15,0 89 0,0-35 0,0 35 16,0 0 0,0 0-1,0 0 1,-18-18 15,-35 0-15,36-35-1,-18 0-15</inkml:trace>
  <inkml:trace contextRef="#ctx0" brushRef="#br0" timeOffset="2521.199">11165 2452 0,'18'0'47,"17"0"-47,106 0 16,-123 0-16,158 53 31,-34-36-15,-37 1-16,-69-18 31,-36 18-15,17-18-1,1 0 17,-18-18-17,0 0-15</inkml:trace>
  <inkml:trace contextRef="#ctx0" brushRef="#br0" timeOffset="3004.661">12047 1746 0,'53'-17'16,"-106"34"-16,106-52 0,-17 35 0,69-35 31,19 35-15,-54 0-1,-52 0 1,-18 17 0,0 36-1,-18 53 1,-34-35-1,-37 34 1,19 1 0,17-17-1,35-19 1,18-17 0,18-35-1,35-1 16,17-17-15,36-17 0,-18-54-1,-52 36 1,-1-36 0,-17 18-1</inkml:trace>
  <inkml:trace contextRef="#ctx0" brushRef="#br0" timeOffset="3289.468">12665 1764 0,'0'0'16,"0"18"0,0 52-1,17 18 1,-17-70-1,0 88 1,0 0 0,0-18-1,0-35 1,0-18 0,0-53 15,0-17-16</inkml:trace>
  <inkml:trace contextRef="#ctx0" brushRef="#br0" timeOffset="3471.407">12682 2011 0,'18'-18'16,"17"18"-1,1-17 1,16-1 15,-16-17-15,-19 17-1,-17 0-15</inkml:trace>
  <inkml:trace contextRef="#ctx0" brushRef="#br0" timeOffset="3720.785">12929 1764 0,'0'18'31,"0"34"-31,0 37 16,0 52 0,0-124-1,0 142 1,0-18-1,0-53 1,-17-17 0,17-18-1,-18-35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8400" y="685800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81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anose="02020603050405020304" pitchFamily="18" charset="0"/>
              </a:defRPr>
            </a:lvl1pPr>
          </a:lstStyle>
          <a:p>
            <a:fld id="{12B0CF90-0E48-469A-BE1D-D3B3FC73F61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66979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0D5345A-5AAD-43CD-A074-41FDEADFC5AB}" type="slidenum">
              <a:rPr lang="en-US" altLang="ko-KR">
                <a:latin typeface="Times" panose="02020603050405020304" pitchFamily="18" charset="0"/>
              </a:rPr>
              <a:pPr>
                <a:spcBef>
                  <a:spcPct val="0"/>
                </a:spcBef>
              </a:pPr>
              <a:t>1</a:t>
            </a:fld>
            <a:endParaRPr lang="en-US" altLang="ko-KR">
              <a:latin typeface="Times" panose="02020603050405020304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ko-KR" sz="1800">
              <a:latin typeface="Arial" panose="020B0604020202020204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95020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1C3A12-4A17-48FA-9B99-74E85015BD2B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618357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1C3A12-4A17-48FA-9B99-74E85015BD2B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28769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6A9446-C522-4BA8-AE30-9772E9A3E191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481310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FB78BE-9914-457E-835B-4F3033AFFE31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536869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58807B-DEDD-4C10-B4EA-F062EF691716}" type="slidenum">
              <a:rPr lang="en-US" altLang="ko-KR"/>
              <a:pPr/>
              <a:t>22</a:t>
            </a:fld>
            <a:endParaRPr lang="en-US" altLang="ko-KR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711481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510A63-FEA5-4813-AD62-9314D0B221D9}" type="slidenum">
              <a:rPr lang="en-US" altLang="ko-KR"/>
              <a:pPr/>
              <a:t>23</a:t>
            </a:fld>
            <a:endParaRPr lang="en-US" altLang="ko-KR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079702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3B9570-FDF7-427E-B522-7D1C77635328}" type="slidenum">
              <a:rPr lang="en-US" altLang="ko-KR"/>
              <a:pPr/>
              <a:t>24</a:t>
            </a:fld>
            <a:endParaRPr lang="en-US" altLang="ko-KR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615044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1066800" y="2481263"/>
            <a:ext cx="8077200" cy="185737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anose="05000000000000000000" pitchFamily="2" charset="2"/>
              <a:buChar char="§"/>
              <a:defRPr/>
            </a:pPr>
            <a:endParaRPr lang="en-US" altLang="ko-KR"/>
          </a:p>
        </p:txBody>
      </p:sp>
      <p:sp>
        <p:nvSpPr>
          <p:cNvPr id="5" name="Line 14"/>
          <p:cNvSpPr>
            <a:spLocks noChangeShapeType="1"/>
          </p:cNvSpPr>
          <p:nvPr userDrawn="1"/>
        </p:nvSpPr>
        <p:spPr bwMode="auto">
          <a:xfrm>
            <a:off x="1241425" y="6438900"/>
            <a:ext cx="7445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그림 4" descr="inche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3" y="5715000"/>
            <a:ext cx="1131887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9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066800" y="1447800"/>
            <a:ext cx="7010400" cy="11430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07" name="Rectangle 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352800"/>
            <a:ext cx="6400800" cy="1752600"/>
          </a:xfrm>
        </p:spPr>
        <p:txBody>
          <a:bodyPr/>
          <a:lstStyle>
            <a:lvl1pPr marL="0" indent="0" algn="ctr">
              <a:buFont typeface="Wingdings" pitchFamily="-65" charset="2"/>
              <a:buNone/>
              <a:defRPr sz="2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altLang="ko-KR"/>
              <a:t> </a:t>
            </a:r>
            <a:fld id="{4713A2B4-5D5F-4A66-A3C5-46C1F1C5813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01888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23B1D935-1DB5-49E0-82B7-1CDE451DBEE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4750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401638"/>
            <a:ext cx="2133600" cy="51990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401638"/>
            <a:ext cx="6248400" cy="51990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E9A1A874-96FC-4760-90C1-AC4816D2003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1921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inche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3" y="5715000"/>
            <a:ext cx="1131887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altLang="ko-KR"/>
              <a:t> </a:t>
            </a:r>
            <a:fld id="{978D8FE9-C6B4-485D-8C4A-C84573A85BD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43961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BBCB2FB3-9838-496A-9129-246092C165F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6454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447800"/>
            <a:ext cx="4095750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550" y="1447800"/>
            <a:ext cx="4095750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6F71D2D9-4E56-4D13-8B0E-A7D7993C39B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699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FDAD328F-3937-4435-84EC-1AC1038A124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9548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640843FF-408D-4112-86A2-960C448E8C1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1269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8201AD68-D791-4C0C-B21C-FBCF807EA54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0842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04362DC1-1139-4DE0-9F58-6B0AF944EB2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4782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AD82B8D2-4F77-423D-BE78-868929DCBC6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592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401638"/>
            <a:ext cx="83439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447800"/>
            <a:ext cx="8343900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28" name="Line 14"/>
          <p:cNvSpPr>
            <a:spLocks noChangeShapeType="1"/>
          </p:cNvSpPr>
          <p:nvPr userDrawn="1"/>
        </p:nvSpPr>
        <p:spPr bwMode="auto">
          <a:xfrm>
            <a:off x="1241425" y="6438900"/>
            <a:ext cx="7445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Line 16"/>
          <p:cNvSpPr>
            <a:spLocks noChangeShapeType="1"/>
          </p:cNvSpPr>
          <p:nvPr userDrawn="1"/>
        </p:nvSpPr>
        <p:spPr bwMode="auto">
          <a:xfrm flipV="1">
            <a:off x="457200" y="1265238"/>
            <a:ext cx="8686800" cy="12700"/>
          </a:xfrm>
          <a:prstGeom prst="line">
            <a:avLst/>
          </a:prstGeom>
          <a:noFill/>
          <a:ln w="38100">
            <a:solidFill>
              <a:srgbClr val="FFB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673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10300"/>
            <a:ext cx="19939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 i="1"/>
            </a:lvl1pPr>
          </a:lstStyle>
          <a:p>
            <a:r>
              <a:rPr lang="en-US" altLang="ko-KR"/>
              <a:t>Slide </a:t>
            </a:r>
            <a:fld id="{EB8FF482-F141-4B55-A7B9-590435D102B9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1" r:id="rId1"/>
    <p:sldLayoutId id="2147484172" r:id="rId2"/>
    <p:sldLayoutId id="2147484173" r:id="rId3"/>
    <p:sldLayoutId id="2147484174" r:id="rId4"/>
    <p:sldLayoutId id="2147484164" r:id="rId5"/>
    <p:sldLayoutId id="2147484165" r:id="rId6"/>
    <p:sldLayoutId id="2147484166" r:id="rId7"/>
    <p:sldLayoutId id="2147484167" r:id="rId8"/>
    <p:sldLayoutId id="2147484168" r:id="rId9"/>
    <p:sldLayoutId id="2147484169" r:id="rId10"/>
    <p:sldLayoutId id="214748417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+mj-lt"/>
          <a:ea typeface="ＭＳ Ｐゴシック" pitchFamily="-65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  <a:ea typeface="ＭＳ Ｐゴシック" pitchFamily="-65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  <a:ea typeface="ＭＳ Ｐゴシック" pitchFamily="-65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  <a:ea typeface="ＭＳ Ｐゴシック" pitchFamily="-65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  <a:ea typeface="ＭＳ Ｐゴシック" pitchFamily="-65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rgbClr val="004080"/>
        </a:buClr>
        <a:buSzPct val="65000"/>
        <a:buFont typeface="Wingdings" panose="05000000000000000000" pitchFamily="2" charset="2"/>
        <a:buChar char="n"/>
        <a:defRPr sz="3200" b="1">
          <a:solidFill>
            <a:schemeClr val="tx1"/>
          </a:solidFill>
          <a:latin typeface="+mn-lt"/>
          <a:ea typeface="ＭＳ Ｐゴシック" pitchFamily="-65" charset="-128"/>
          <a:cs typeface="ＭＳ Ｐゴシック" charset="-128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Times" panose="02020603050405020304" pitchFamily="18" charset="0"/>
        <a:buChar char="•"/>
        <a:defRPr sz="16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SzPct val="65000"/>
        <a:buChar char="—"/>
        <a:defRPr sz="1600">
          <a:solidFill>
            <a:schemeClr val="tx1"/>
          </a:solidFill>
          <a:latin typeface="+mn-lt"/>
          <a:ea typeface="ＭＳ Ｐゴシック" pitchFamily="-65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Char char="»"/>
        <a:defRPr sz="1400">
          <a:solidFill>
            <a:schemeClr val="tx1"/>
          </a:solidFill>
          <a:latin typeface="+mn-lt"/>
          <a:ea typeface="ＭＳ Ｐゴシック" pitchFamily="-65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kr.mathworks.com/help/matlab/ref/plot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2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rgbClr val="004080"/>
              </a:buClr>
              <a:buSzPct val="6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Font typeface="Times" panose="02020603050405020304" pitchFamily="18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SzPct val="6500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/>
              <a:t>Slide </a:t>
            </a:r>
            <a:fld id="{CF11C8B8-1724-4BEF-906C-8EA48E94F6E6}" type="slidenum">
              <a:rPr lang="en-US" altLang="ko-KR" sz="2000" b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ko-KR" sz="2000" b="0"/>
          </a:p>
        </p:txBody>
      </p:sp>
      <p:sp>
        <p:nvSpPr>
          <p:cNvPr id="6147" name="Rectangle 30"/>
          <p:cNvSpPr>
            <a:spLocks noGrp="1" noChangeArrowheads="1"/>
          </p:cNvSpPr>
          <p:nvPr>
            <p:ph type="ctrTitle"/>
          </p:nvPr>
        </p:nvSpPr>
        <p:spPr>
          <a:xfrm>
            <a:off x="1066800" y="1295400"/>
            <a:ext cx="7010400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ＭＳ Ｐゴシック" pitchFamily="34" charset="-128"/>
              </a:rPr>
              <a:t>시뮬레이션 기초 및 실습</a:t>
            </a:r>
            <a:endParaRPr lang="ko-KR" altLang="ko-KR" dirty="0">
              <a:ea typeface="ＭＳ Ｐゴシック" pitchFamily="34" charset="-128"/>
            </a:endParaRPr>
          </a:p>
        </p:txBody>
      </p:sp>
      <p:sp>
        <p:nvSpPr>
          <p:cNvPr id="6148" name="Rectangle 31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>
                <a:ea typeface="ＭＳ Ｐゴシック" pitchFamily="34" charset="-128"/>
              </a:rPr>
              <a:t>Prof. Jibum Kim</a:t>
            </a:r>
          </a:p>
          <a:p>
            <a:pPr>
              <a:buFont typeface="Wingdings" panose="05000000000000000000" pitchFamily="2" charset="2"/>
              <a:buNone/>
            </a:pPr>
            <a:endParaRPr lang="en-US" altLang="ko-KR" sz="1800">
              <a:ea typeface="굴림" panose="020B0600000101010101" pitchFamily="50" charset="-127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800">
                <a:ea typeface="굴림" panose="020B0600000101010101" pitchFamily="50" charset="-127"/>
              </a:rPr>
              <a:t>Department of Computer Science &amp; Engineering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800">
                <a:ea typeface="굴림" panose="020B0600000101010101" pitchFamily="50" charset="-127"/>
              </a:rPr>
              <a:t> Incheon National University</a:t>
            </a:r>
          </a:p>
          <a:p>
            <a:pPr>
              <a:buFont typeface="Wingdings" panose="05000000000000000000" pitchFamily="2" charset="2"/>
              <a:buNone/>
            </a:pPr>
            <a:endParaRPr lang="en-US" altLang="ko-KR" sz="1800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Insight Through Computing</a:t>
            </a:r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Linspace Syntax</a:t>
            </a:r>
          </a:p>
        </p:txBody>
      </p:sp>
      <p:sp>
        <p:nvSpPr>
          <p:cNvPr id="95237" name="Text Box 5"/>
          <p:cNvSpPr txBox="1">
            <a:spLocks noChangeArrowheads="1"/>
          </p:cNvSpPr>
          <p:nvPr/>
        </p:nvSpPr>
        <p:spPr bwMode="auto">
          <a:xfrm>
            <a:off x="533400" y="2644775"/>
            <a:ext cx="807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3200">
                <a:latin typeface="Courier New" panose="02070309020205020404" pitchFamily="49" charset="0"/>
                <a:ea typeface="굴림" panose="020B0600000101010101" pitchFamily="50" charset="-127"/>
              </a:rPr>
              <a:t>linspace(       ,      ,      )</a:t>
            </a:r>
          </a:p>
        </p:txBody>
      </p:sp>
      <p:sp>
        <p:nvSpPr>
          <p:cNvPr id="95239" name="Text Box 7"/>
          <p:cNvSpPr txBox="1">
            <a:spLocks noChangeArrowheads="1"/>
          </p:cNvSpPr>
          <p:nvPr/>
        </p:nvSpPr>
        <p:spPr bwMode="auto">
          <a:xfrm>
            <a:off x="304800" y="4495800"/>
            <a:ext cx="2514600" cy="1066800"/>
          </a:xfrm>
          <a:prstGeom prst="rect">
            <a:avLst/>
          </a:prstGeom>
          <a:solidFill>
            <a:srgbClr val="FF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3200">
                <a:latin typeface="Courier New" panose="02070309020205020404" pitchFamily="49" charset="0"/>
                <a:ea typeface="굴림" panose="020B0600000101010101" pitchFamily="50" charset="-127"/>
              </a:rPr>
              <a:t>Left Endpoint</a:t>
            </a:r>
          </a:p>
        </p:txBody>
      </p:sp>
      <p:sp>
        <p:nvSpPr>
          <p:cNvPr id="95240" name="Text Box 8"/>
          <p:cNvSpPr txBox="1">
            <a:spLocks noChangeArrowheads="1"/>
          </p:cNvSpPr>
          <p:nvPr/>
        </p:nvSpPr>
        <p:spPr bwMode="auto">
          <a:xfrm>
            <a:off x="3657600" y="4572000"/>
            <a:ext cx="2362200" cy="1066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3200">
                <a:latin typeface="Courier New" panose="02070309020205020404" pitchFamily="49" charset="0"/>
                <a:ea typeface="굴림" panose="020B0600000101010101" pitchFamily="50" charset="-127"/>
              </a:rPr>
              <a:t>Right Endpoint</a:t>
            </a:r>
          </a:p>
        </p:txBody>
      </p:sp>
      <p:sp>
        <p:nvSpPr>
          <p:cNvPr id="95241" name="Text Box 9"/>
          <p:cNvSpPr txBox="1">
            <a:spLocks noChangeArrowheads="1"/>
          </p:cNvSpPr>
          <p:nvPr/>
        </p:nvSpPr>
        <p:spPr bwMode="auto">
          <a:xfrm>
            <a:off x="6553200" y="4267200"/>
            <a:ext cx="1981200" cy="15541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3200">
                <a:latin typeface="Courier New" panose="02070309020205020404" pitchFamily="49" charset="0"/>
                <a:ea typeface="굴림" panose="020B0600000101010101" pitchFamily="50" charset="-127"/>
              </a:rPr>
              <a:t>Number of Points</a:t>
            </a:r>
          </a:p>
        </p:txBody>
      </p:sp>
      <p:sp>
        <p:nvSpPr>
          <p:cNvPr id="95242" name="Text Box 10"/>
          <p:cNvSpPr txBox="1">
            <a:spLocks noChangeArrowheads="1"/>
          </p:cNvSpPr>
          <p:nvPr/>
        </p:nvSpPr>
        <p:spPr bwMode="auto">
          <a:xfrm>
            <a:off x="5029200" y="2620963"/>
            <a:ext cx="990600" cy="5794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ko-KR" altLang="ko-KR" sz="3200">
              <a:latin typeface="Courier New" panose="02070309020205020404" pitchFamily="49" charset="0"/>
            </a:endParaRPr>
          </a:p>
        </p:txBody>
      </p:sp>
      <p:sp>
        <p:nvSpPr>
          <p:cNvPr id="95243" name="Text Box 11"/>
          <p:cNvSpPr txBox="1">
            <a:spLocks noChangeArrowheads="1"/>
          </p:cNvSpPr>
          <p:nvPr/>
        </p:nvSpPr>
        <p:spPr bwMode="auto">
          <a:xfrm>
            <a:off x="6629400" y="2667000"/>
            <a:ext cx="99060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ko-KR" altLang="ko-KR" sz="3200">
              <a:latin typeface="Courier New" panose="02070309020205020404" pitchFamily="49" charset="0"/>
            </a:endParaRPr>
          </a:p>
        </p:txBody>
      </p:sp>
      <p:sp>
        <p:nvSpPr>
          <p:cNvPr id="95244" name="Text Box 12"/>
          <p:cNvSpPr txBox="1">
            <a:spLocks noChangeArrowheads="1"/>
          </p:cNvSpPr>
          <p:nvPr/>
        </p:nvSpPr>
        <p:spPr bwMode="auto">
          <a:xfrm>
            <a:off x="3200400" y="2620963"/>
            <a:ext cx="990600" cy="579437"/>
          </a:xfrm>
          <a:prstGeom prst="rect">
            <a:avLst/>
          </a:prstGeom>
          <a:solidFill>
            <a:srgbClr val="FF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ko-KR" altLang="ko-KR" sz="320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102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Insight Through Computing</a:t>
            </a: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linspace</a:t>
            </a:r>
          </a:p>
        </p:txBody>
      </p:sp>
      <p:sp>
        <p:nvSpPr>
          <p:cNvPr id="91139" name="Text Box 3"/>
          <p:cNvSpPr txBox="1">
            <a:spLocks noChangeArrowheads="1"/>
          </p:cNvSpPr>
          <p:nvPr/>
        </p:nvSpPr>
        <p:spPr bwMode="auto">
          <a:xfrm>
            <a:off x="1800225" y="2111375"/>
            <a:ext cx="5318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3200" dirty="0">
                <a:latin typeface="Courier New" panose="02070309020205020404" pitchFamily="49" charset="0"/>
                <a:ea typeface="굴림" panose="020B0600000101010101" pitchFamily="50" charset="-127"/>
              </a:rPr>
              <a:t>x = </a:t>
            </a:r>
            <a:r>
              <a:rPr lang="en-US" altLang="ko-KR" sz="3200" dirty="0" err="1">
                <a:latin typeface="Courier New" panose="02070309020205020404" pitchFamily="49" charset="0"/>
                <a:ea typeface="굴림" panose="020B0600000101010101" pitchFamily="50" charset="-127"/>
              </a:rPr>
              <a:t>linspace</a:t>
            </a:r>
            <a:r>
              <a:rPr lang="en-US" altLang="ko-KR" sz="3200" dirty="0">
                <a:latin typeface="Courier New" panose="02070309020205020404" pitchFamily="49" charset="0"/>
                <a:ea typeface="굴림" panose="020B0600000101010101" pitchFamily="50" charset="-127"/>
              </a:rPr>
              <a:t>(0,1,101)</a:t>
            </a:r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1219200" y="3505200"/>
            <a:ext cx="7391400" cy="655638"/>
          </a:xfrm>
          <a:prstGeom prst="rect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3200" b="0">
                <a:latin typeface="Courier New" panose="02070309020205020404" pitchFamily="49" charset="0"/>
                <a:ea typeface="굴림" panose="020B0600000101010101" pitchFamily="50" charset="-127"/>
              </a:rPr>
              <a:t>0.00 0.01 0.02      0.99 1.00</a:t>
            </a:r>
          </a:p>
        </p:txBody>
      </p:sp>
      <p:sp>
        <p:nvSpPr>
          <p:cNvPr id="91141" name="Line 5"/>
          <p:cNvSpPr>
            <a:spLocks noChangeShapeType="1"/>
          </p:cNvSpPr>
          <p:nvPr/>
        </p:nvSpPr>
        <p:spPr bwMode="auto">
          <a:xfrm>
            <a:off x="2438400" y="3505200"/>
            <a:ext cx="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1142" name="Line 6"/>
          <p:cNvSpPr>
            <a:spLocks noChangeShapeType="1"/>
          </p:cNvSpPr>
          <p:nvPr/>
        </p:nvSpPr>
        <p:spPr bwMode="auto">
          <a:xfrm>
            <a:off x="3657600" y="3505200"/>
            <a:ext cx="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1143" name="Line 7"/>
          <p:cNvSpPr>
            <a:spLocks noChangeShapeType="1"/>
          </p:cNvSpPr>
          <p:nvPr/>
        </p:nvSpPr>
        <p:spPr bwMode="auto">
          <a:xfrm>
            <a:off x="4876800" y="3505200"/>
            <a:ext cx="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1144" name="Line 8"/>
          <p:cNvSpPr>
            <a:spLocks noChangeShapeType="1"/>
          </p:cNvSpPr>
          <p:nvPr/>
        </p:nvSpPr>
        <p:spPr bwMode="auto">
          <a:xfrm>
            <a:off x="6096000" y="3505200"/>
            <a:ext cx="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1145" name="Line 9"/>
          <p:cNvSpPr>
            <a:spLocks noChangeShapeType="1"/>
          </p:cNvSpPr>
          <p:nvPr/>
        </p:nvSpPr>
        <p:spPr bwMode="auto">
          <a:xfrm>
            <a:off x="7391400" y="3505200"/>
            <a:ext cx="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1146" name="Text Box 10"/>
          <p:cNvSpPr txBox="1">
            <a:spLocks noChangeArrowheads="1"/>
          </p:cNvSpPr>
          <p:nvPr/>
        </p:nvSpPr>
        <p:spPr bwMode="auto">
          <a:xfrm>
            <a:off x="5149850" y="3276600"/>
            <a:ext cx="79375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4800">
                <a:ea typeface="굴림" panose="020B0600000101010101" pitchFamily="50" charset="-127"/>
              </a:rPr>
              <a:t>…</a:t>
            </a:r>
          </a:p>
        </p:txBody>
      </p:sp>
      <p:sp>
        <p:nvSpPr>
          <p:cNvPr id="91147" name="Text Box 11"/>
          <p:cNvSpPr txBox="1">
            <a:spLocks noChangeArrowheads="1"/>
          </p:cNvSpPr>
          <p:nvPr/>
        </p:nvSpPr>
        <p:spPr bwMode="auto">
          <a:xfrm>
            <a:off x="225425" y="3505200"/>
            <a:ext cx="917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3200">
                <a:latin typeface="Courier New" panose="02070309020205020404" pitchFamily="49" charset="0"/>
                <a:ea typeface="굴림" panose="020B0600000101010101" pitchFamily="50" charset="-127"/>
              </a:rPr>
              <a:t>x 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76400" y="4805332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Q) </a:t>
            </a:r>
            <a:r>
              <a:rPr lang="ko-KR" altLang="en-US" sz="2800" dirty="0"/>
              <a:t>왜 </a:t>
            </a:r>
            <a:r>
              <a:rPr lang="en-US" altLang="ko-KR" sz="2800" dirty="0"/>
              <a:t>100</a:t>
            </a:r>
            <a:r>
              <a:rPr lang="ko-KR" altLang="en-US" sz="2800" dirty="0"/>
              <a:t>이 아닌 </a:t>
            </a:r>
            <a:r>
              <a:rPr lang="en-US" altLang="ko-KR" sz="2800" dirty="0"/>
              <a:t>101</a:t>
            </a:r>
            <a:r>
              <a:rPr lang="ko-KR" altLang="en-US" sz="2800" dirty="0"/>
              <a:t>일까</a:t>
            </a:r>
            <a:r>
              <a:rPr lang="en-US" altLang="ko-KR" sz="2800" dirty="0"/>
              <a:t>?</a:t>
            </a:r>
            <a:endParaRPr lang="ko-KR" altLang="en-US" sz="28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E3A5B2CE-2AA0-482D-ACD6-C5176003B991}"/>
                  </a:ext>
                </a:extLst>
              </p14:cNvPr>
              <p14:cNvContentPartPr/>
              <p14:nvPr/>
            </p14:nvContentPartPr>
            <p14:xfrm>
              <a:off x="3162240" y="5486400"/>
              <a:ext cx="3423240" cy="52740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E3A5B2CE-2AA0-482D-ACD6-C5176003B9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52880" y="5477040"/>
                <a:ext cx="3441960" cy="54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3928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000" dirty="0"/>
                  <a:t>이제 원래 문제로 돌아와서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𝒔𝒊𝒏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dirty="0"/>
                  <a:t> 의 그래프를 </a:t>
                </a:r>
                <a:r>
                  <a:rPr lang="en-US" altLang="ko-KR" sz="2000" dirty="0"/>
                  <a:t>[0, 2</a:t>
                </a:r>
                <a:r>
                  <a:rPr lang="en-US" altLang="ko-KR" sz="2000" dirty="0">
                    <a:latin typeface="HyhwpEQ" panose="02030600000101010101" pitchFamily="18" charset="-127"/>
                    <a:ea typeface="HyhwpEQ" panose="02030600000101010101" pitchFamily="18" charset="-127"/>
                  </a:rPr>
                  <a:t></a:t>
                </a:r>
                <a:r>
                  <a:rPr lang="en-US" altLang="ko-KR" sz="2000" dirty="0"/>
                  <a:t>]</a:t>
                </a:r>
                <a:r>
                  <a:rPr lang="ko-KR" altLang="en-US" sz="2000" dirty="0"/>
                  <a:t>사이에 서 </a:t>
                </a:r>
                <a:r>
                  <a:rPr lang="en-US" altLang="ko-KR" sz="2000" dirty="0"/>
                  <a:t>‘</a:t>
                </a:r>
                <a:r>
                  <a:rPr lang="en-US" altLang="ko-KR" sz="2000" dirty="0" err="1"/>
                  <a:t>linspace</a:t>
                </a:r>
                <a:r>
                  <a:rPr lang="en-US" altLang="ko-KR" sz="2000" dirty="0"/>
                  <a:t>’ </a:t>
                </a:r>
                <a:r>
                  <a:rPr lang="ko-KR" altLang="en-US" sz="2000" dirty="0"/>
                  <a:t>함수를 이용하여 총 </a:t>
                </a:r>
                <a:r>
                  <a:rPr lang="en-US" altLang="ko-KR" sz="2000" dirty="0"/>
                  <a:t>9</a:t>
                </a:r>
                <a:r>
                  <a:rPr lang="ko-KR" altLang="en-US" sz="2000" dirty="0"/>
                  <a:t>개의 균등하게 떨어진 점을 사용하여 그려보았다</a:t>
                </a:r>
                <a:r>
                  <a:rPr lang="en-US" altLang="ko-KR" sz="2000" dirty="0"/>
                  <a:t>. </a:t>
                </a:r>
                <a:r>
                  <a:rPr lang="ko-KR" altLang="en-US" sz="2000" dirty="0"/>
                  <a:t>앞에서 배운 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3" t="-10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12</a:t>
            </a:fld>
            <a:endParaRPr lang="en-US" altLang="ko-KR"/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914400" y="2667000"/>
            <a:ext cx="7010400" cy="2308324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ko-KR" altLang="en-US" sz="2400" dirty="0"/>
              <a:t>% </a:t>
            </a:r>
            <a:r>
              <a:rPr lang="ko-KR" altLang="en-US" sz="2400" dirty="0" err="1"/>
              <a:t>step</a:t>
            </a:r>
            <a:r>
              <a:rPr lang="ko-KR" altLang="en-US" sz="2400" dirty="0"/>
              <a:t> 1: </a:t>
            </a:r>
            <a:r>
              <a:rPr lang="en-US" altLang="ko-KR" sz="2400" dirty="0"/>
              <a:t>sampling </a:t>
            </a:r>
            <a:r>
              <a:rPr lang="ko-KR" altLang="en-US" sz="2400" dirty="0"/>
              <a:t>통한 </a:t>
            </a:r>
            <a:r>
              <a:rPr lang="ko-KR" altLang="en-US" sz="2400" dirty="0" err="1"/>
              <a:t>x값의</a:t>
            </a:r>
            <a:r>
              <a:rPr lang="ko-KR" altLang="en-US" sz="2400" dirty="0"/>
              <a:t> 테이블 생성 </a:t>
            </a:r>
          </a:p>
          <a:p>
            <a:r>
              <a:rPr lang="ko-KR" altLang="en-US" sz="2400" dirty="0" err="1"/>
              <a:t>x</a:t>
            </a:r>
            <a:r>
              <a:rPr lang="ko-KR" altLang="en-US" sz="2400" dirty="0"/>
              <a:t>=</a:t>
            </a:r>
            <a:r>
              <a:rPr lang="ko-KR" altLang="en-US" sz="2400" dirty="0" err="1"/>
              <a:t>linspace</a:t>
            </a:r>
            <a:r>
              <a:rPr lang="ko-KR" altLang="en-US" sz="2400" dirty="0"/>
              <a:t>(0, 2*</a:t>
            </a:r>
            <a:r>
              <a:rPr lang="ko-KR" altLang="en-US" sz="2400" dirty="0" err="1"/>
              <a:t>pi</a:t>
            </a:r>
            <a:r>
              <a:rPr lang="ko-KR" altLang="en-US" sz="2400" dirty="0"/>
              <a:t>, 9);  </a:t>
            </a:r>
          </a:p>
          <a:p>
            <a:r>
              <a:rPr lang="ko-KR" altLang="en-US" sz="2400" dirty="0"/>
              <a:t>% </a:t>
            </a:r>
            <a:r>
              <a:rPr lang="ko-KR" altLang="en-US" sz="2400" dirty="0" err="1"/>
              <a:t>step</a:t>
            </a:r>
            <a:r>
              <a:rPr lang="ko-KR" altLang="en-US" sz="2400" dirty="0"/>
              <a:t> 2: 각 </a:t>
            </a:r>
            <a:r>
              <a:rPr lang="ko-KR" altLang="en-US" sz="2400" dirty="0" err="1"/>
              <a:t>x값들에</a:t>
            </a:r>
            <a:r>
              <a:rPr lang="ko-KR" altLang="en-US" sz="2400" dirty="0"/>
              <a:t> 대한 함수 </a:t>
            </a:r>
            <a:r>
              <a:rPr lang="ko-KR" altLang="en-US" sz="2400" dirty="0" err="1"/>
              <a:t>f의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출력값</a:t>
            </a:r>
            <a:r>
              <a:rPr lang="ko-KR" altLang="en-US" sz="2400" dirty="0"/>
              <a:t> 생성</a:t>
            </a:r>
          </a:p>
          <a:p>
            <a:r>
              <a:rPr lang="ko-KR" altLang="en-US" sz="2400" dirty="0" err="1"/>
              <a:t>y</a:t>
            </a:r>
            <a:r>
              <a:rPr lang="ko-KR" altLang="en-US" sz="2400" dirty="0"/>
              <a:t>=</a:t>
            </a:r>
            <a:r>
              <a:rPr lang="ko-KR" altLang="en-US" sz="2400" dirty="0" err="1"/>
              <a:t>sin</a:t>
            </a:r>
            <a:r>
              <a:rPr lang="ko-KR" altLang="en-US" sz="2400" dirty="0"/>
              <a:t>(</a:t>
            </a:r>
            <a:r>
              <a:rPr lang="ko-KR" altLang="en-US" sz="2400" dirty="0" err="1"/>
              <a:t>x</a:t>
            </a:r>
            <a:r>
              <a:rPr lang="ko-KR" altLang="en-US" sz="2400" dirty="0"/>
              <a:t>);</a:t>
            </a:r>
          </a:p>
          <a:p>
            <a:r>
              <a:rPr lang="ko-KR" altLang="en-US" sz="2400" dirty="0"/>
              <a:t>% </a:t>
            </a:r>
            <a:r>
              <a:rPr lang="en-US" altLang="ko-KR" sz="2400" dirty="0"/>
              <a:t>step 3: </a:t>
            </a:r>
            <a:r>
              <a:rPr lang="ko-KR" altLang="en-US" sz="2400" dirty="0"/>
              <a:t>테이블의 각 </a:t>
            </a:r>
            <a:r>
              <a:rPr lang="ko-KR" altLang="en-US" sz="2400" dirty="0" err="1"/>
              <a:t>xy끼리</a:t>
            </a:r>
            <a:r>
              <a:rPr lang="ko-KR" altLang="en-US" sz="2400" dirty="0"/>
              <a:t> 연결 </a:t>
            </a:r>
          </a:p>
          <a:p>
            <a:r>
              <a:rPr lang="ko-KR" altLang="en-US" sz="2400" dirty="0" err="1"/>
              <a:t>plot</a:t>
            </a:r>
            <a:r>
              <a:rPr lang="ko-KR" altLang="en-US" sz="2400" dirty="0"/>
              <a:t>(</a:t>
            </a:r>
            <a:r>
              <a:rPr lang="ko-KR" altLang="en-US" sz="2400" dirty="0" err="1"/>
              <a:t>x,y</a:t>
            </a:r>
            <a:r>
              <a:rPr lang="en-US" altLang="ko-KR" sz="2400" dirty="0"/>
              <a:t>, ‘-o’</a:t>
            </a:r>
            <a:r>
              <a:rPr lang="ko-KR" altLang="en-US" sz="24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41190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보다 부드러운 곡선을 만들고 싶다면</a:t>
            </a:r>
            <a:r>
              <a:rPr lang="en-US" altLang="ko-KR" sz="2400" dirty="0"/>
              <a:t> sampling</a:t>
            </a:r>
            <a:r>
              <a:rPr lang="ko-KR" altLang="en-US" sz="2400" dirty="0"/>
              <a:t>하는 점의 개수를 늘리면 된다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13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178344"/>
            <a:ext cx="5439001" cy="408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503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14</a:t>
            </a:fld>
            <a:endParaRPr lang="en-US" altLang="ko-KR"/>
          </a:p>
        </p:txBody>
      </p:sp>
      <p:pic>
        <p:nvPicPr>
          <p:cNvPr id="5" name="Picture 9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341438"/>
            <a:ext cx="7667625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0127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https://kr.mathworks.com/help/matlab/ref/plot.html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검정색 점선으로 </a:t>
            </a:r>
            <a:r>
              <a:rPr lang="en-US" altLang="ko-KR" dirty="0"/>
              <a:t>plot</a:t>
            </a:r>
            <a:r>
              <a:rPr lang="ko-KR" altLang="en-US" dirty="0"/>
              <a:t>하면서 원형 </a:t>
            </a:r>
            <a:r>
              <a:rPr lang="en-US" altLang="ko-KR" dirty="0"/>
              <a:t>marker </a:t>
            </a:r>
            <a:r>
              <a:rPr lang="ko-KR" altLang="en-US" dirty="0"/>
              <a:t>표시</a:t>
            </a:r>
            <a:endParaRPr lang="en-US" altLang="ko-KR" dirty="0"/>
          </a:p>
          <a:p>
            <a:r>
              <a:rPr lang="en-US" altLang="ko-KR" dirty="0"/>
              <a:t>&gt;&gt; plot(x, y, ':ok')</a:t>
            </a:r>
            <a:endParaRPr lang="en-US" altLang="ko-KR" b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11499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추가로 그림에 제목</a:t>
            </a:r>
            <a:r>
              <a:rPr lang="en-US" altLang="ko-KR" dirty="0"/>
              <a:t>, x</a:t>
            </a:r>
            <a:r>
              <a:rPr lang="ko-KR" altLang="en-US" dirty="0"/>
              <a:t>축 레이블</a:t>
            </a:r>
            <a:r>
              <a:rPr lang="en-US" altLang="ko-KR" dirty="0"/>
              <a:t>, y</a:t>
            </a:r>
            <a:r>
              <a:rPr lang="ko-KR" altLang="en-US" dirty="0"/>
              <a:t>축 레이블도 넣을 수 있다 </a:t>
            </a:r>
            <a:endParaRPr lang="en-US" altLang="ko-KR" dirty="0"/>
          </a:p>
          <a:p>
            <a:r>
              <a:rPr lang="ko-KR" altLang="en-US" dirty="0"/>
              <a:t>제목</a:t>
            </a:r>
            <a:r>
              <a:rPr lang="en-US" altLang="ko-KR" dirty="0"/>
              <a:t>: ‘title’</a:t>
            </a:r>
          </a:p>
          <a:p>
            <a:r>
              <a:rPr lang="en-US" altLang="ko-KR" dirty="0"/>
              <a:t>x</a:t>
            </a:r>
            <a:r>
              <a:rPr lang="ko-KR" altLang="en-US" dirty="0"/>
              <a:t>축 레이블</a:t>
            </a:r>
            <a:r>
              <a:rPr lang="en-US" altLang="ko-KR" dirty="0"/>
              <a:t>: ‘</a:t>
            </a:r>
            <a:r>
              <a:rPr lang="en-US" altLang="ko-KR" dirty="0" err="1"/>
              <a:t>xlabel</a:t>
            </a:r>
            <a:r>
              <a:rPr lang="en-US" altLang="ko-KR" dirty="0"/>
              <a:t>'</a:t>
            </a:r>
          </a:p>
          <a:p>
            <a:r>
              <a:rPr lang="en-US" altLang="ko-KR" dirty="0"/>
              <a:t>y</a:t>
            </a:r>
            <a:r>
              <a:rPr lang="ko-KR" altLang="en-US" dirty="0"/>
              <a:t>축 레이블</a:t>
            </a:r>
            <a:r>
              <a:rPr lang="en-US" altLang="ko-KR" dirty="0"/>
              <a:t>: ‘</a:t>
            </a:r>
            <a:r>
              <a:rPr lang="en-US" altLang="ko-KR" dirty="0" err="1"/>
              <a:t>ylabel</a:t>
            </a:r>
            <a:r>
              <a:rPr lang="en-US" altLang="ko-KR" dirty="0"/>
              <a:t>’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8313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17</a:t>
            </a:fld>
            <a:endParaRPr lang="en-US" altLang="ko-KR"/>
          </a:p>
        </p:txBody>
      </p:sp>
      <p:sp>
        <p:nvSpPr>
          <p:cNvPr id="5" name="직사각형 4"/>
          <p:cNvSpPr/>
          <p:nvPr/>
        </p:nvSpPr>
        <p:spPr>
          <a:xfrm>
            <a:off x="609600" y="1524000"/>
            <a:ext cx="6781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% </a:t>
            </a:r>
            <a:r>
              <a:rPr lang="ko-KR" altLang="en-US" dirty="0" err="1"/>
              <a:t>step</a:t>
            </a:r>
            <a:r>
              <a:rPr lang="ko-KR" altLang="en-US" dirty="0"/>
              <a:t> 1: </a:t>
            </a:r>
            <a:r>
              <a:rPr lang="ko-KR" altLang="en-US" dirty="0" err="1"/>
              <a:t>x값의</a:t>
            </a:r>
            <a:r>
              <a:rPr lang="ko-KR" altLang="en-US" dirty="0"/>
              <a:t> 테이블 생성 </a:t>
            </a:r>
          </a:p>
          <a:p>
            <a:r>
              <a:rPr lang="ko-KR" altLang="en-US" dirty="0" err="1"/>
              <a:t>x</a:t>
            </a:r>
            <a:r>
              <a:rPr lang="ko-KR" altLang="en-US" dirty="0"/>
              <a:t>=</a:t>
            </a:r>
            <a:r>
              <a:rPr lang="ko-KR" altLang="en-US" dirty="0" err="1"/>
              <a:t>linspace</a:t>
            </a:r>
            <a:r>
              <a:rPr lang="ko-KR" altLang="en-US" dirty="0"/>
              <a:t>(0, 2*</a:t>
            </a:r>
            <a:r>
              <a:rPr lang="ko-KR" altLang="en-US" dirty="0" err="1"/>
              <a:t>pi</a:t>
            </a:r>
            <a:r>
              <a:rPr lang="ko-KR" altLang="en-US" dirty="0"/>
              <a:t>, 9);  </a:t>
            </a:r>
          </a:p>
          <a:p>
            <a:r>
              <a:rPr lang="ko-KR" altLang="en-US" dirty="0"/>
              <a:t>% </a:t>
            </a:r>
            <a:r>
              <a:rPr lang="ko-KR" altLang="en-US" dirty="0" err="1"/>
              <a:t>step</a:t>
            </a:r>
            <a:r>
              <a:rPr lang="ko-KR" altLang="en-US" dirty="0"/>
              <a:t> 2: 각 </a:t>
            </a:r>
            <a:r>
              <a:rPr lang="ko-KR" altLang="en-US" dirty="0" err="1"/>
              <a:t>x값들에</a:t>
            </a:r>
            <a:r>
              <a:rPr lang="ko-KR" altLang="en-US" dirty="0"/>
              <a:t> 대한 함수 </a:t>
            </a:r>
            <a:r>
              <a:rPr lang="ko-KR" altLang="en-US" dirty="0" err="1"/>
              <a:t>f의</a:t>
            </a:r>
            <a:r>
              <a:rPr lang="ko-KR" altLang="en-US" dirty="0"/>
              <a:t> </a:t>
            </a:r>
            <a:r>
              <a:rPr lang="ko-KR" altLang="en-US" dirty="0" err="1"/>
              <a:t>출력값</a:t>
            </a:r>
            <a:r>
              <a:rPr lang="ko-KR" altLang="en-US" dirty="0"/>
              <a:t> 생성</a:t>
            </a:r>
          </a:p>
          <a:p>
            <a:r>
              <a:rPr lang="ko-KR" altLang="en-US" dirty="0" err="1"/>
              <a:t>y</a:t>
            </a:r>
            <a:r>
              <a:rPr lang="ko-KR" altLang="en-US" dirty="0"/>
              <a:t>=</a:t>
            </a:r>
            <a:r>
              <a:rPr lang="ko-KR" altLang="en-US" dirty="0" err="1"/>
              <a:t>sin</a:t>
            </a:r>
            <a:r>
              <a:rPr lang="ko-KR" altLang="en-US" dirty="0"/>
              <a:t>(</a:t>
            </a:r>
            <a:r>
              <a:rPr lang="ko-KR" altLang="en-US" dirty="0" err="1"/>
              <a:t>x</a:t>
            </a:r>
            <a:r>
              <a:rPr lang="ko-KR" altLang="en-US" dirty="0"/>
              <a:t>);</a:t>
            </a:r>
          </a:p>
          <a:p>
            <a:r>
              <a:rPr lang="ko-KR" altLang="en-US" dirty="0"/>
              <a:t>% 테이블의 각 </a:t>
            </a:r>
            <a:r>
              <a:rPr lang="ko-KR" altLang="en-US" dirty="0" err="1"/>
              <a:t>xy끼리</a:t>
            </a:r>
            <a:r>
              <a:rPr lang="ko-KR" altLang="en-US" dirty="0"/>
              <a:t> 연결 </a:t>
            </a:r>
          </a:p>
          <a:p>
            <a:r>
              <a:rPr lang="ko-KR" altLang="en-US" dirty="0" err="1"/>
              <a:t>plot</a:t>
            </a:r>
            <a:r>
              <a:rPr lang="ko-KR" altLang="en-US" dirty="0"/>
              <a:t>(</a:t>
            </a:r>
            <a:r>
              <a:rPr lang="ko-KR" altLang="en-US" dirty="0" err="1"/>
              <a:t>x,y</a:t>
            </a:r>
            <a:r>
              <a:rPr lang="ko-KR" altLang="en-US" dirty="0"/>
              <a:t>, '-</a:t>
            </a:r>
            <a:r>
              <a:rPr lang="ko-KR" altLang="en-US" dirty="0" err="1"/>
              <a:t>o</a:t>
            </a:r>
            <a:r>
              <a:rPr lang="ko-KR" altLang="en-US" dirty="0"/>
              <a:t>');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% 제목 :</a:t>
            </a:r>
          </a:p>
          <a:p>
            <a:r>
              <a:rPr lang="ko-KR" altLang="en-US" dirty="0" err="1">
                <a:solidFill>
                  <a:srgbClr val="FF0000"/>
                </a:solidFill>
              </a:rPr>
              <a:t>title</a:t>
            </a:r>
            <a:r>
              <a:rPr lang="ko-KR" altLang="en-US" dirty="0">
                <a:solidFill>
                  <a:srgbClr val="FF0000"/>
                </a:solidFill>
              </a:rPr>
              <a:t>('</a:t>
            </a:r>
            <a:r>
              <a:rPr lang="ko-KR" altLang="en-US" dirty="0" err="1">
                <a:solidFill>
                  <a:srgbClr val="FF0000"/>
                </a:solidFill>
              </a:rPr>
              <a:t>sine</a:t>
            </a:r>
            <a:r>
              <a:rPr lang="ko-KR" altLang="en-US" dirty="0">
                <a:solidFill>
                  <a:srgbClr val="FF0000"/>
                </a:solidFill>
              </a:rPr>
              <a:t> 그래프');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% </a:t>
            </a:r>
            <a:r>
              <a:rPr lang="ko-KR" altLang="en-US" dirty="0" err="1">
                <a:solidFill>
                  <a:srgbClr val="FF0000"/>
                </a:solidFill>
              </a:rPr>
              <a:t>xlabel</a:t>
            </a:r>
            <a:r>
              <a:rPr lang="ko-KR" altLang="en-US" dirty="0">
                <a:solidFill>
                  <a:srgbClr val="FF0000"/>
                </a:solidFill>
              </a:rPr>
              <a:t> 넣기</a:t>
            </a:r>
          </a:p>
          <a:p>
            <a:r>
              <a:rPr lang="ko-KR" altLang="en-US" dirty="0" err="1">
                <a:solidFill>
                  <a:srgbClr val="FF0000"/>
                </a:solidFill>
              </a:rPr>
              <a:t>xlabel</a:t>
            </a:r>
            <a:r>
              <a:rPr lang="ko-KR" altLang="en-US" dirty="0">
                <a:solidFill>
                  <a:srgbClr val="FF0000"/>
                </a:solidFill>
              </a:rPr>
              <a:t>('</a:t>
            </a:r>
            <a:r>
              <a:rPr lang="ko-KR" altLang="en-US" dirty="0" err="1">
                <a:solidFill>
                  <a:srgbClr val="FF0000"/>
                </a:solidFill>
              </a:rPr>
              <a:t>x축</a:t>
            </a:r>
            <a:r>
              <a:rPr lang="ko-KR" altLang="en-US" dirty="0">
                <a:solidFill>
                  <a:srgbClr val="FF0000"/>
                </a:solidFill>
              </a:rPr>
              <a:t>');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% </a:t>
            </a:r>
            <a:r>
              <a:rPr lang="ko-KR" altLang="en-US" dirty="0" err="1">
                <a:solidFill>
                  <a:srgbClr val="FF0000"/>
                </a:solidFill>
              </a:rPr>
              <a:t>ylabel</a:t>
            </a:r>
            <a:r>
              <a:rPr lang="ko-KR" altLang="en-US" dirty="0">
                <a:solidFill>
                  <a:srgbClr val="FF0000"/>
                </a:solidFill>
              </a:rPr>
              <a:t> 널기</a:t>
            </a:r>
          </a:p>
          <a:p>
            <a:r>
              <a:rPr lang="ko-KR" altLang="en-US" dirty="0" err="1">
                <a:solidFill>
                  <a:srgbClr val="FF0000"/>
                </a:solidFill>
              </a:rPr>
              <a:t>ylabel</a:t>
            </a:r>
            <a:r>
              <a:rPr lang="ko-KR" altLang="en-US" dirty="0">
                <a:solidFill>
                  <a:srgbClr val="FF0000"/>
                </a:solidFill>
              </a:rPr>
              <a:t>('</a:t>
            </a:r>
            <a:r>
              <a:rPr lang="ko-KR" altLang="en-US" dirty="0" err="1">
                <a:solidFill>
                  <a:srgbClr val="FF0000"/>
                </a:solidFill>
              </a:rPr>
              <a:t>y축</a:t>
            </a:r>
            <a:r>
              <a:rPr lang="ko-KR" altLang="en-US" dirty="0">
                <a:solidFill>
                  <a:srgbClr val="FF0000"/>
                </a:solidFill>
              </a:rPr>
              <a:t>');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562" y="3096214"/>
            <a:ext cx="4037238" cy="303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88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예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</m:oMath>
                </a14:m>
                <a:r>
                  <a:rPr lang="ko-KR" altLang="en-US" dirty="0"/>
                  <a:t>의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그래프를 </a:t>
                </a:r>
                <a:r>
                  <a:rPr lang="en-US" altLang="ko-KR" dirty="0"/>
                  <a:t>x:[0, 1]</a:t>
                </a:r>
                <a:r>
                  <a:rPr lang="ko-KR" altLang="en-US" dirty="0"/>
                  <a:t>사이에서 총 </a:t>
                </a:r>
                <a:r>
                  <a:rPr lang="en-US" altLang="ko-KR" dirty="0"/>
                  <a:t>200</a:t>
                </a:r>
                <a:r>
                  <a:rPr lang="ko-KR" altLang="en-US" dirty="0"/>
                  <a:t>개의 </a:t>
                </a:r>
                <a:r>
                  <a:rPr lang="en-US" altLang="ko-KR" dirty="0"/>
                  <a:t>sample points</a:t>
                </a:r>
                <a:r>
                  <a:rPr lang="ko-KR" altLang="en-US" dirty="0"/>
                  <a:t>를 이용하여 그려보자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31" t="-20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91132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B050"/>
                </a:solidFill>
              </a:rPr>
              <a:t>Problem: </a:t>
            </a:r>
            <a:r>
              <a:rPr lang="ko-KR" altLang="en-US" dirty="0"/>
              <a:t>다음 함수를                        범위에서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그려보자 </a:t>
            </a:r>
            <a:r>
              <a:rPr lang="en-US" altLang="ko-KR" dirty="0"/>
              <a:t>(200</a:t>
            </a:r>
            <a:r>
              <a:rPr lang="ko-KR" altLang="en-US" dirty="0"/>
              <a:t>개의 </a:t>
            </a:r>
            <a:r>
              <a:rPr lang="en-US" altLang="ko-KR" dirty="0"/>
              <a:t>sample points</a:t>
            </a:r>
            <a:r>
              <a:rPr lang="ko-KR" altLang="en-US" dirty="0"/>
              <a:t>를 사용해 보자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19</a:t>
            </a:fld>
            <a:endParaRPr lang="en-US" altLang="ko-KR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5257800" y="1447800"/>
            <a:ext cx="23828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3200" dirty="0">
                <a:latin typeface="Comic Sans MS" panose="030F0702030302020204" pitchFamily="66" charset="0"/>
                <a:ea typeface="굴림" panose="020B0600000101010101" pitchFamily="50" charset="-127"/>
              </a:rPr>
              <a:t>-</a:t>
            </a:r>
            <a:r>
              <a:rPr lang="en-US" altLang="ko-KR" sz="3200" b="0" dirty="0">
                <a:latin typeface="Comic Sans MS" panose="030F0702030302020204" pitchFamily="66" charset="0"/>
                <a:ea typeface="굴림" panose="020B0600000101010101" pitchFamily="50" charset="-127"/>
              </a:rPr>
              <a:t>2 &lt;= x &lt;= 3</a:t>
            </a: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334103"/>
              </p:ext>
            </p:extLst>
          </p:nvPr>
        </p:nvGraphicFramePr>
        <p:xfrm>
          <a:off x="3054350" y="2033587"/>
          <a:ext cx="4724400" cy="1220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Equation" r:id="rId3" imgW="1625400" imgH="393480" progId="Equation.3">
                  <p:embed/>
                </p:oleObj>
              </mc:Choice>
              <mc:Fallback>
                <p:oleObj name="Equation" r:id="rId3" imgW="1625400" imgH="393480" progId="Equation.3">
                  <p:embed/>
                  <p:pic>
                    <p:nvPicPr>
                      <p:cNvPr id="1034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4350" y="2033587"/>
                        <a:ext cx="4724400" cy="1220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4420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이산 </a:t>
            </a:r>
            <a:r>
              <a:rPr lang="en-US" altLang="ko-KR" dirty="0"/>
              <a:t>(discrete)</a:t>
            </a:r>
            <a:r>
              <a:rPr lang="ko-KR" altLang="en-US" dirty="0"/>
              <a:t>과 연속 </a:t>
            </a:r>
            <a:r>
              <a:rPr lang="en-US" altLang="ko-KR" dirty="0"/>
              <a:t>(continuous)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61703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20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747838"/>
            <a:ext cx="5439001" cy="408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868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B050"/>
                </a:solidFill>
              </a:rPr>
              <a:t>Problem: </a:t>
            </a:r>
            <a:r>
              <a:rPr lang="ko-KR" altLang="en-US" dirty="0"/>
              <a:t>다음 함수를                        범위에서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그려보자 </a:t>
            </a:r>
            <a:r>
              <a:rPr lang="en-US" altLang="ko-KR" dirty="0"/>
              <a:t>(200</a:t>
            </a:r>
            <a:r>
              <a:rPr lang="ko-KR" altLang="en-US" dirty="0"/>
              <a:t>개의 </a:t>
            </a:r>
            <a:r>
              <a:rPr lang="en-US" altLang="ko-KR" dirty="0"/>
              <a:t>sample points</a:t>
            </a:r>
            <a:r>
              <a:rPr lang="ko-KR" altLang="en-US" dirty="0"/>
              <a:t>를 사용해 보자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21</a:t>
            </a:fld>
            <a:endParaRPr lang="en-US" altLang="ko-KR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5257800" y="1447800"/>
            <a:ext cx="220284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3200" dirty="0">
                <a:latin typeface="Comic Sans MS" panose="030F0702030302020204" pitchFamily="66" charset="0"/>
                <a:ea typeface="굴림" panose="020B0600000101010101" pitchFamily="50" charset="-127"/>
              </a:rPr>
              <a:t>-5</a:t>
            </a:r>
            <a:r>
              <a:rPr lang="en-US" altLang="ko-KR" sz="3200" b="0" dirty="0">
                <a:latin typeface="Comic Sans MS" panose="030F0702030302020204" pitchFamily="66" charset="0"/>
                <a:ea typeface="굴림" panose="020B0600000101010101" pitchFamily="50" charset="-127"/>
              </a:rPr>
              <a:t>&lt;= x &lt;= </a:t>
            </a:r>
            <a:r>
              <a:rPr lang="en-US" altLang="ko-KR" sz="3200" dirty="0">
                <a:latin typeface="Comic Sans MS" panose="030F0702030302020204" pitchFamily="66" charset="0"/>
                <a:ea typeface="굴림" panose="020B0600000101010101" pitchFamily="50" charset="-127"/>
              </a:rPr>
              <a:t>5</a:t>
            </a:r>
            <a:endParaRPr lang="en-US" altLang="ko-KR" sz="3200" b="0" dirty="0"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1203956"/>
              </p:ext>
            </p:extLst>
          </p:nvPr>
        </p:nvGraphicFramePr>
        <p:xfrm>
          <a:off x="3048000" y="1905000"/>
          <a:ext cx="3200400" cy="148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Equation" r:id="rId3" imgW="850680" imgH="393480" progId="Equation.3">
                  <p:embed/>
                </p:oleObj>
              </mc:Choice>
              <mc:Fallback>
                <p:oleObj name="Equation" r:id="rId3" imgW="850680" imgH="393480" progId="Equation.3">
                  <p:embed/>
                  <p:pic>
                    <p:nvPicPr>
                      <p:cNvPr id="8704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905000"/>
                        <a:ext cx="3200400" cy="1481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373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Insight Through Computing</a:t>
            </a:r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Exponentiation</a:t>
            </a:r>
          </a:p>
        </p:txBody>
      </p:sp>
      <p:grpSp>
        <p:nvGrpSpPr>
          <p:cNvPr id="78851" name="Group 3"/>
          <p:cNvGrpSpPr>
            <a:grpSpLocks/>
          </p:cNvGrpSpPr>
          <p:nvPr/>
        </p:nvGrpSpPr>
        <p:grpSpPr bwMode="auto">
          <a:xfrm>
            <a:off x="4800600" y="1600200"/>
            <a:ext cx="3581400" cy="914400"/>
            <a:chOff x="3024" y="1008"/>
            <a:chExt cx="2256" cy="576"/>
          </a:xfrm>
        </p:grpSpPr>
        <p:sp>
          <p:nvSpPr>
            <p:cNvPr id="78852" name="Rectangle 4"/>
            <p:cNvSpPr>
              <a:spLocks noChangeArrowheads="1"/>
            </p:cNvSpPr>
            <p:nvPr/>
          </p:nvSpPr>
          <p:spPr bwMode="auto">
            <a:xfrm>
              <a:off x="3024" y="1008"/>
              <a:ext cx="2256" cy="576"/>
            </a:xfrm>
            <a:prstGeom prst="rect">
              <a:avLst/>
            </a:prstGeom>
            <a:solidFill>
              <a:srgbClr val="FFFF00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8853" name="Line 5"/>
            <p:cNvSpPr>
              <a:spLocks noChangeShapeType="1"/>
            </p:cNvSpPr>
            <p:nvPr/>
          </p:nvSpPr>
          <p:spPr bwMode="auto">
            <a:xfrm>
              <a:off x="3744" y="1008"/>
              <a:ext cx="0" cy="57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8854" name="Line 6"/>
            <p:cNvSpPr>
              <a:spLocks noChangeShapeType="1"/>
            </p:cNvSpPr>
            <p:nvPr/>
          </p:nvSpPr>
          <p:spPr bwMode="auto">
            <a:xfrm>
              <a:off x="4512" y="1008"/>
              <a:ext cx="0" cy="57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78855" name="Text Box 7"/>
          <p:cNvSpPr txBox="1">
            <a:spLocks noChangeArrowheads="1"/>
          </p:cNvSpPr>
          <p:nvPr/>
        </p:nvSpPr>
        <p:spPr bwMode="auto">
          <a:xfrm>
            <a:off x="5029200" y="1785938"/>
            <a:ext cx="6731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3200">
                <a:latin typeface="Courier New" panose="02070309020205020404" pitchFamily="49" charset="0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78856" name="Text Box 8"/>
          <p:cNvSpPr txBox="1">
            <a:spLocks noChangeArrowheads="1"/>
          </p:cNvSpPr>
          <p:nvPr/>
        </p:nvSpPr>
        <p:spPr bwMode="auto">
          <a:xfrm>
            <a:off x="7010400" y="32766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ko-KR" altLang="ko-KR"/>
          </a:p>
        </p:txBody>
      </p:sp>
      <p:sp>
        <p:nvSpPr>
          <p:cNvPr id="78857" name="Text Box 9"/>
          <p:cNvSpPr txBox="1">
            <a:spLocks noChangeArrowheads="1"/>
          </p:cNvSpPr>
          <p:nvPr/>
        </p:nvSpPr>
        <p:spPr bwMode="auto">
          <a:xfrm>
            <a:off x="6353175" y="1782763"/>
            <a:ext cx="4286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3200">
                <a:latin typeface="Courier New" panose="02070309020205020404" pitchFamily="49" charset="0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78858" name="Text Box 10"/>
          <p:cNvSpPr txBox="1">
            <a:spLocks noChangeArrowheads="1"/>
          </p:cNvSpPr>
          <p:nvPr/>
        </p:nvSpPr>
        <p:spPr bwMode="auto">
          <a:xfrm>
            <a:off x="7404100" y="1752600"/>
            <a:ext cx="673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3200">
                <a:latin typeface="Courier New" panose="02070309020205020404" pitchFamily="49" charset="0"/>
                <a:ea typeface="굴림" panose="020B0600000101010101" pitchFamily="50" charset="-127"/>
              </a:rPr>
              <a:t>-5</a:t>
            </a:r>
          </a:p>
        </p:txBody>
      </p:sp>
      <p:sp>
        <p:nvSpPr>
          <p:cNvPr id="78859" name="Rectangle 11"/>
          <p:cNvSpPr>
            <a:spLocks noChangeArrowheads="1"/>
          </p:cNvSpPr>
          <p:nvPr/>
        </p:nvSpPr>
        <p:spPr bwMode="auto">
          <a:xfrm>
            <a:off x="4800600" y="3276600"/>
            <a:ext cx="1143000" cy="914400"/>
          </a:xfrm>
          <a:prstGeom prst="rect">
            <a:avLst/>
          </a:prstGeom>
          <a:solidFill>
            <a:srgbClr val="FFFF00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8860" name="Text Box 12"/>
          <p:cNvSpPr txBox="1">
            <a:spLocks noChangeArrowheads="1"/>
          </p:cNvSpPr>
          <p:nvPr/>
        </p:nvSpPr>
        <p:spPr bwMode="auto">
          <a:xfrm>
            <a:off x="5105400" y="3429000"/>
            <a:ext cx="4286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3200">
                <a:latin typeface="Courier New" panose="02070309020205020404" pitchFamily="49" charset="0"/>
                <a:ea typeface="굴림" panose="020B0600000101010101" pitchFamily="50" charset="-127"/>
              </a:rPr>
              <a:t>2</a:t>
            </a:r>
          </a:p>
        </p:txBody>
      </p:sp>
      <p:grpSp>
        <p:nvGrpSpPr>
          <p:cNvPr id="78861" name="Group 13"/>
          <p:cNvGrpSpPr>
            <a:grpSpLocks/>
          </p:cNvGrpSpPr>
          <p:nvPr/>
        </p:nvGrpSpPr>
        <p:grpSpPr bwMode="auto">
          <a:xfrm>
            <a:off x="4800600" y="5105400"/>
            <a:ext cx="3581400" cy="914400"/>
            <a:chOff x="3024" y="1008"/>
            <a:chExt cx="2256" cy="576"/>
          </a:xfrm>
        </p:grpSpPr>
        <p:sp>
          <p:nvSpPr>
            <p:cNvPr id="78862" name="Rectangle 14"/>
            <p:cNvSpPr>
              <a:spLocks noChangeArrowheads="1"/>
            </p:cNvSpPr>
            <p:nvPr/>
          </p:nvSpPr>
          <p:spPr bwMode="auto">
            <a:xfrm>
              <a:off x="3024" y="1008"/>
              <a:ext cx="2256" cy="576"/>
            </a:xfrm>
            <a:prstGeom prst="rect">
              <a:avLst/>
            </a:prstGeom>
            <a:solidFill>
              <a:srgbClr val="FF6699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8863" name="Line 15"/>
            <p:cNvSpPr>
              <a:spLocks noChangeShapeType="1"/>
            </p:cNvSpPr>
            <p:nvPr/>
          </p:nvSpPr>
          <p:spPr bwMode="auto">
            <a:xfrm>
              <a:off x="3744" y="1008"/>
              <a:ext cx="0" cy="57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8864" name="Line 16"/>
            <p:cNvSpPr>
              <a:spLocks noChangeShapeType="1"/>
            </p:cNvSpPr>
            <p:nvPr/>
          </p:nvSpPr>
          <p:spPr bwMode="auto">
            <a:xfrm>
              <a:off x="4512" y="1008"/>
              <a:ext cx="0" cy="57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78865" name="Text Box 17"/>
          <p:cNvSpPr txBox="1">
            <a:spLocks noChangeArrowheads="1"/>
          </p:cNvSpPr>
          <p:nvPr/>
        </p:nvSpPr>
        <p:spPr bwMode="auto">
          <a:xfrm>
            <a:off x="4953000" y="5257800"/>
            <a:ext cx="917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3200">
                <a:latin typeface="Courier New" panose="02070309020205020404" pitchFamily="49" charset="0"/>
                <a:ea typeface="굴림" panose="020B0600000101010101" pitchFamily="50" charset="-127"/>
              </a:rPr>
              <a:t>100</a:t>
            </a:r>
          </a:p>
        </p:txBody>
      </p:sp>
      <p:sp>
        <p:nvSpPr>
          <p:cNvPr id="78866" name="Text Box 18"/>
          <p:cNvSpPr txBox="1">
            <a:spLocks noChangeArrowheads="1"/>
          </p:cNvSpPr>
          <p:nvPr/>
        </p:nvSpPr>
        <p:spPr bwMode="auto">
          <a:xfrm>
            <a:off x="6248400" y="5257800"/>
            <a:ext cx="673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3200">
                <a:latin typeface="Courier New" panose="02070309020205020404" pitchFamily="49" charset="0"/>
                <a:ea typeface="굴림" panose="020B0600000101010101" pitchFamily="50" charset="-127"/>
              </a:rPr>
              <a:t>64</a:t>
            </a:r>
          </a:p>
        </p:txBody>
      </p:sp>
      <p:sp>
        <p:nvSpPr>
          <p:cNvPr id="78867" name="Text Box 19"/>
          <p:cNvSpPr txBox="1">
            <a:spLocks noChangeArrowheads="1"/>
          </p:cNvSpPr>
          <p:nvPr/>
        </p:nvSpPr>
        <p:spPr bwMode="auto">
          <a:xfrm>
            <a:off x="7162800" y="5257800"/>
            <a:ext cx="917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3200">
                <a:latin typeface="Courier New" panose="02070309020205020404" pitchFamily="49" charset="0"/>
                <a:ea typeface="굴림" panose="020B0600000101010101" pitchFamily="50" charset="-127"/>
              </a:rPr>
              <a:t> 25</a:t>
            </a:r>
          </a:p>
        </p:txBody>
      </p:sp>
      <p:sp>
        <p:nvSpPr>
          <p:cNvPr id="78868" name="Text Box 20"/>
          <p:cNvSpPr txBox="1">
            <a:spLocks noChangeArrowheads="1"/>
          </p:cNvSpPr>
          <p:nvPr/>
        </p:nvSpPr>
        <p:spPr bwMode="auto">
          <a:xfrm>
            <a:off x="4051300" y="1752600"/>
            <a:ext cx="673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3200">
                <a:latin typeface="Courier New" panose="02070309020205020404" pitchFamily="49" charset="0"/>
                <a:ea typeface="굴림" panose="020B0600000101010101" pitchFamily="50" charset="-127"/>
              </a:rPr>
              <a:t>a:</a:t>
            </a:r>
          </a:p>
        </p:txBody>
      </p:sp>
      <p:sp>
        <p:nvSpPr>
          <p:cNvPr id="78869" name="Text Box 21"/>
          <p:cNvSpPr txBox="1">
            <a:spLocks noChangeArrowheads="1"/>
          </p:cNvSpPr>
          <p:nvPr/>
        </p:nvSpPr>
        <p:spPr bwMode="auto">
          <a:xfrm>
            <a:off x="4051300" y="3429000"/>
            <a:ext cx="673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3200">
                <a:latin typeface="Courier New" panose="02070309020205020404" pitchFamily="49" charset="0"/>
                <a:ea typeface="굴림" panose="020B0600000101010101" pitchFamily="50" charset="-127"/>
              </a:rPr>
              <a:t>s:</a:t>
            </a:r>
          </a:p>
        </p:txBody>
      </p:sp>
      <p:sp>
        <p:nvSpPr>
          <p:cNvPr id="78870" name="Text Box 22"/>
          <p:cNvSpPr txBox="1">
            <a:spLocks noChangeArrowheads="1"/>
          </p:cNvSpPr>
          <p:nvPr/>
        </p:nvSpPr>
        <p:spPr bwMode="auto">
          <a:xfrm>
            <a:off x="4051300" y="5334000"/>
            <a:ext cx="673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3200">
                <a:latin typeface="Courier New" panose="02070309020205020404" pitchFamily="49" charset="0"/>
                <a:ea typeface="굴림" panose="020B0600000101010101" pitchFamily="50" charset="-127"/>
              </a:rPr>
              <a:t>c:</a:t>
            </a:r>
          </a:p>
        </p:txBody>
      </p:sp>
      <p:sp>
        <p:nvSpPr>
          <p:cNvPr id="78871" name="Text Box 23"/>
          <p:cNvSpPr txBox="1">
            <a:spLocks noChangeArrowheads="1"/>
          </p:cNvSpPr>
          <p:nvPr/>
        </p:nvSpPr>
        <p:spPr bwMode="auto">
          <a:xfrm>
            <a:off x="517525" y="3330575"/>
            <a:ext cx="2139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3200">
                <a:latin typeface="Courier New" panose="02070309020205020404" pitchFamily="49" charset="0"/>
                <a:ea typeface="굴림" panose="020B0600000101010101" pitchFamily="50" charset="-127"/>
              </a:rPr>
              <a:t>c = a.^s</a:t>
            </a:r>
          </a:p>
        </p:txBody>
      </p:sp>
      <p:sp>
        <p:nvSpPr>
          <p:cNvPr id="78872" name="Text Box 24"/>
          <p:cNvSpPr txBox="1">
            <a:spLocks noChangeArrowheads="1"/>
          </p:cNvSpPr>
          <p:nvPr/>
        </p:nvSpPr>
        <p:spPr bwMode="auto">
          <a:xfrm>
            <a:off x="1143000" y="5029200"/>
            <a:ext cx="1006475" cy="914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5400">
                <a:latin typeface="Courier New" panose="02070309020205020404" pitchFamily="49" charset="0"/>
                <a:ea typeface="굴림" panose="020B0600000101010101" pitchFamily="50" charset="-127"/>
              </a:rPr>
              <a:t>.^</a:t>
            </a:r>
          </a:p>
        </p:txBody>
      </p:sp>
    </p:spTree>
    <p:extLst>
      <p:ext uri="{BB962C8B-B14F-4D97-AF65-F5344CB8AC3E}">
        <p14:creationId xmlns:p14="http://schemas.microsoft.com/office/powerpoint/2010/main" val="20137740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Insight Through Computing</a:t>
            </a:r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Multiplication</a:t>
            </a:r>
          </a:p>
        </p:txBody>
      </p:sp>
      <p:grpSp>
        <p:nvGrpSpPr>
          <p:cNvPr id="66563" name="Group 3"/>
          <p:cNvGrpSpPr>
            <a:grpSpLocks/>
          </p:cNvGrpSpPr>
          <p:nvPr/>
        </p:nvGrpSpPr>
        <p:grpSpPr bwMode="auto">
          <a:xfrm>
            <a:off x="4800600" y="1600200"/>
            <a:ext cx="3581400" cy="914400"/>
            <a:chOff x="3024" y="1008"/>
            <a:chExt cx="2256" cy="576"/>
          </a:xfrm>
        </p:grpSpPr>
        <p:sp>
          <p:nvSpPr>
            <p:cNvPr id="66564" name="Rectangle 4"/>
            <p:cNvSpPr>
              <a:spLocks noChangeArrowheads="1"/>
            </p:cNvSpPr>
            <p:nvPr/>
          </p:nvSpPr>
          <p:spPr bwMode="auto">
            <a:xfrm>
              <a:off x="3024" y="1008"/>
              <a:ext cx="2256" cy="576"/>
            </a:xfrm>
            <a:prstGeom prst="rect">
              <a:avLst/>
            </a:prstGeom>
            <a:solidFill>
              <a:srgbClr val="FFFF00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6565" name="Line 5"/>
            <p:cNvSpPr>
              <a:spLocks noChangeShapeType="1"/>
            </p:cNvSpPr>
            <p:nvPr/>
          </p:nvSpPr>
          <p:spPr bwMode="auto">
            <a:xfrm>
              <a:off x="3744" y="1008"/>
              <a:ext cx="0" cy="57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6566" name="Line 6"/>
            <p:cNvSpPr>
              <a:spLocks noChangeShapeType="1"/>
            </p:cNvSpPr>
            <p:nvPr/>
          </p:nvSpPr>
          <p:spPr bwMode="auto">
            <a:xfrm>
              <a:off x="4512" y="1008"/>
              <a:ext cx="0" cy="57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6567" name="Text Box 7"/>
          <p:cNvSpPr txBox="1">
            <a:spLocks noChangeArrowheads="1"/>
          </p:cNvSpPr>
          <p:nvPr/>
        </p:nvSpPr>
        <p:spPr bwMode="auto">
          <a:xfrm>
            <a:off x="5029200" y="1785938"/>
            <a:ext cx="6731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3200">
                <a:latin typeface="Courier New" panose="02070309020205020404" pitchFamily="49" charset="0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66568" name="Text Box 8"/>
          <p:cNvSpPr txBox="1">
            <a:spLocks noChangeArrowheads="1"/>
          </p:cNvSpPr>
          <p:nvPr/>
        </p:nvSpPr>
        <p:spPr bwMode="auto">
          <a:xfrm>
            <a:off x="7010400" y="32766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ko-KR" altLang="ko-KR"/>
          </a:p>
        </p:txBody>
      </p:sp>
      <p:sp>
        <p:nvSpPr>
          <p:cNvPr id="66569" name="Text Box 9"/>
          <p:cNvSpPr txBox="1">
            <a:spLocks noChangeArrowheads="1"/>
          </p:cNvSpPr>
          <p:nvPr/>
        </p:nvSpPr>
        <p:spPr bwMode="auto">
          <a:xfrm>
            <a:off x="6353175" y="1782763"/>
            <a:ext cx="4286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3200">
                <a:latin typeface="Courier New" panose="02070309020205020404" pitchFamily="49" charset="0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66570" name="Text Box 10"/>
          <p:cNvSpPr txBox="1">
            <a:spLocks noChangeArrowheads="1"/>
          </p:cNvSpPr>
          <p:nvPr/>
        </p:nvSpPr>
        <p:spPr bwMode="auto">
          <a:xfrm>
            <a:off x="7404100" y="1752600"/>
            <a:ext cx="673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3200">
                <a:latin typeface="Courier New" panose="02070309020205020404" pitchFamily="49" charset="0"/>
                <a:ea typeface="굴림" panose="020B0600000101010101" pitchFamily="50" charset="-127"/>
              </a:rPr>
              <a:t>-5</a:t>
            </a:r>
          </a:p>
        </p:txBody>
      </p:sp>
      <p:grpSp>
        <p:nvGrpSpPr>
          <p:cNvPr id="66571" name="Group 11"/>
          <p:cNvGrpSpPr>
            <a:grpSpLocks/>
          </p:cNvGrpSpPr>
          <p:nvPr/>
        </p:nvGrpSpPr>
        <p:grpSpPr bwMode="auto">
          <a:xfrm>
            <a:off x="4800600" y="3276600"/>
            <a:ext cx="3581400" cy="914400"/>
            <a:chOff x="3024" y="1008"/>
            <a:chExt cx="2256" cy="576"/>
          </a:xfrm>
        </p:grpSpPr>
        <p:sp>
          <p:nvSpPr>
            <p:cNvPr id="66572" name="Rectangle 12"/>
            <p:cNvSpPr>
              <a:spLocks noChangeArrowheads="1"/>
            </p:cNvSpPr>
            <p:nvPr/>
          </p:nvSpPr>
          <p:spPr bwMode="auto">
            <a:xfrm>
              <a:off x="3024" y="1008"/>
              <a:ext cx="2256" cy="576"/>
            </a:xfrm>
            <a:prstGeom prst="rect">
              <a:avLst/>
            </a:prstGeom>
            <a:solidFill>
              <a:srgbClr val="FFFF00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6573" name="Line 13"/>
            <p:cNvSpPr>
              <a:spLocks noChangeShapeType="1"/>
            </p:cNvSpPr>
            <p:nvPr/>
          </p:nvSpPr>
          <p:spPr bwMode="auto">
            <a:xfrm>
              <a:off x="3744" y="1008"/>
              <a:ext cx="0" cy="57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6574" name="Line 14"/>
            <p:cNvSpPr>
              <a:spLocks noChangeShapeType="1"/>
            </p:cNvSpPr>
            <p:nvPr/>
          </p:nvSpPr>
          <p:spPr bwMode="auto">
            <a:xfrm>
              <a:off x="4512" y="1008"/>
              <a:ext cx="0" cy="57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6575" name="Text Box 15"/>
          <p:cNvSpPr txBox="1">
            <a:spLocks noChangeArrowheads="1"/>
          </p:cNvSpPr>
          <p:nvPr/>
        </p:nvSpPr>
        <p:spPr bwMode="auto">
          <a:xfrm>
            <a:off x="5105400" y="3429000"/>
            <a:ext cx="4286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3200">
                <a:latin typeface="Courier New" panose="02070309020205020404" pitchFamily="49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66576" name="Text Box 16"/>
          <p:cNvSpPr txBox="1">
            <a:spLocks noChangeArrowheads="1"/>
          </p:cNvSpPr>
          <p:nvPr/>
        </p:nvSpPr>
        <p:spPr bwMode="auto">
          <a:xfrm>
            <a:off x="6353175" y="3459163"/>
            <a:ext cx="4286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3200">
                <a:latin typeface="Courier New" panose="02070309020205020404" pitchFamily="49" charset="0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66577" name="Text Box 17"/>
          <p:cNvSpPr txBox="1">
            <a:spLocks noChangeArrowheads="1"/>
          </p:cNvSpPr>
          <p:nvPr/>
        </p:nvSpPr>
        <p:spPr bwMode="auto">
          <a:xfrm>
            <a:off x="7572375" y="3429000"/>
            <a:ext cx="4286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3200">
                <a:latin typeface="Courier New" panose="02070309020205020404" pitchFamily="49" charset="0"/>
                <a:ea typeface="굴림" panose="020B0600000101010101" pitchFamily="50" charset="-127"/>
              </a:rPr>
              <a:t>1</a:t>
            </a:r>
          </a:p>
        </p:txBody>
      </p:sp>
      <p:grpSp>
        <p:nvGrpSpPr>
          <p:cNvPr id="66578" name="Group 18"/>
          <p:cNvGrpSpPr>
            <a:grpSpLocks/>
          </p:cNvGrpSpPr>
          <p:nvPr/>
        </p:nvGrpSpPr>
        <p:grpSpPr bwMode="auto">
          <a:xfrm>
            <a:off x="4800600" y="5105400"/>
            <a:ext cx="3581400" cy="914400"/>
            <a:chOff x="3024" y="1008"/>
            <a:chExt cx="2256" cy="576"/>
          </a:xfrm>
        </p:grpSpPr>
        <p:sp>
          <p:nvSpPr>
            <p:cNvPr id="66579" name="Rectangle 19"/>
            <p:cNvSpPr>
              <a:spLocks noChangeArrowheads="1"/>
            </p:cNvSpPr>
            <p:nvPr/>
          </p:nvSpPr>
          <p:spPr bwMode="auto">
            <a:xfrm>
              <a:off x="3024" y="1008"/>
              <a:ext cx="2256" cy="576"/>
            </a:xfrm>
            <a:prstGeom prst="rect">
              <a:avLst/>
            </a:prstGeom>
            <a:solidFill>
              <a:srgbClr val="FF6699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6580" name="Line 20"/>
            <p:cNvSpPr>
              <a:spLocks noChangeShapeType="1"/>
            </p:cNvSpPr>
            <p:nvPr/>
          </p:nvSpPr>
          <p:spPr bwMode="auto">
            <a:xfrm>
              <a:off x="3744" y="1008"/>
              <a:ext cx="0" cy="57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6581" name="Line 21"/>
            <p:cNvSpPr>
              <a:spLocks noChangeShapeType="1"/>
            </p:cNvSpPr>
            <p:nvPr/>
          </p:nvSpPr>
          <p:spPr bwMode="auto">
            <a:xfrm>
              <a:off x="4512" y="1008"/>
              <a:ext cx="0" cy="57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6582" name="Text Box 22"/>
          <p:cNvSpPr txBox="1">
            <a:spLocks noChangeArrowheads="1"/>
          </p:cNvSpPr>
          <p:nvPr/>
        </p:nvSpPr>
        <p:spPr bwMode="auto">
          <a:xfrm>
            <a:off x="4953000" y="5257800"/>
            <a:ext cx="673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3200">
                <a:latin typeface="Courier New" panose="02070309020205020404" pitchFamily="49" charset="0"/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66583" name="Text Box 23"/>
          <p:cNvSpPr txBox="1">
            <a:spLocks noChangeArrowheads="1"/>
          </p:cNvSpPr>
          <p:nvPr/>
        </p:nvSpPr>
        <p:spPr bwMode="auto">
          <a:xfrm>
            <a:off x="6172200" y="5257800"/>
            <a:ext cx="673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3200">
                <a:latin typeface="Courier New" panose="02070309020205020404" pitchFamily="49" charset="0"/>
                <a:ea typeface="굴림" panose="020B0600000101010101" pitchFamily="50" charset="-127"/>
              </a:rPr>
              <a:t>32</a:t>
            </a:r>
          </a:p>
        </p:txBody>
      </p:sp>
      <p:sp>
        <p:nvSpPr>
          <p:cNvPr id="66584" name="Text Box 24"/>
          <p:cNvSpPr txBox="1">
            <a:spLocks noChangeArrowheads="1"/>
          </p:cNvSpPr>
          <p:nvPr/>
        </p:nvSpPr>
        <p:spPr bwMode="auto">
          <a:xfrm>
            <a:off x="7467600" y="5257800"/>
            <a:ext cx="673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3200">
                <a:latin typeface="Courier New" panose="02070309020205020404" pitchFamily="49" charset="0"/>
                <a:ea typeface="굴림" panose="020B0600000101010101" pitchFamily="50" charset="-127"/>
              </a:rPr>
              <a:t>-5</a:t>
            </a:r>
          </a:p>
        </p:txBody>
      </p:sp>
      <p:sp>
        <p:nvSpPr>
          <p:cNvPr id="66585" name="Text Box 25"/>
          <p:cNvSpPr txBox="1">
            <a:spLocks noChangeArrowheads="1"/>
          </p:cNvSpPr>
          <p:nvPr/>
        </p:nvSpPr>
        <p:spPr bwMode="auto">
          <a:xfrm>
            <a:off x="4051300" y="1752600"/>
            <a:ext cx="673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3200">
                <a:latin typeface="Courier New" panose="02070309020205020404" pitchFamily="49" charset="0"/>
                <a:ea typeface="굴림" panose="020B0600000101010101" pitchFamily="50" charset="-127"/>
              </a:rPr>
              <a:t>a:</a:t>
            </a:r>
          </a:p>
        </p:txBody>
      </p:sp>
      <p:sp>
        <p:nvSpPr>
          <p:cNvPr id="66586" name="Text Box 26"/>
          <p:cNvSpPr txBox="1">
            <a:spLocks noChangeArrowheads="1"/>
          </p:cNvSpPr>
          <p:nvPr/>
        </p:nvSpPr>
        <p:spPr bwMode="auto">
          <a:xfrm>
            <a:off x="4051300" y="3429000"/>
            <a:ext cx="673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3200">
                <a:latin typeface="Courier New" panose="02070309020205020404" pitchFamily="49" charset="0"/>
                <a:ea typeface="굴림" panose="020B0600000101010101" pitchFamily="50" charset="-127"/>
              </a:rPr>
              <a:t>b:</a:t>
            </a:r>
          </a:p>
        </p:txBody>
      </p:sp>
      <p:sp>
        <p:nvSpPr>
          <p:cNvPr id="66587" name="Text Box 27"/>
          <p:cNvSpPr txBox="1">
            <a:spLocks noChangeArrowheads="1"/>
          </p:cNvSpPr>
          <p:nvPr/>
        </p:nvSpPr>
        <p:spPr bwMode="auto">
          <a:xfrm>
            <a:off x="4051300" y="5334000"/>
            <a:ext cx="673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3200">
                <a:latin typeface="Courier New" panose="02070309020205020404" pitchFamily="49" charset="0"/>
                <a:ea typeface="굴림" panose="020B0600000101010101" pitchFamily="50" charset="-127"/>
              </a:rPr>
              <a:t>c:</a:t>
            </a:r>
          </a:p>
        </p:txBody>
      </p:sp>
      <p:sp>
        <p:nvSpPr>
          <p:cNvPr id="66588" name="Text Box 28"/>
          <p:cNvSpPr txBox="1">
            <a:spLocks noChangeArrowheads="1"/>
          </p:cNvSpPr>
          <p:nvPr/>
        </p:nvSpPr>
        <p:spPr bwMode="auto">
          <a:xfrm>
            <a:off x="517525" y="3330575"/>
            <a:ext cx="2628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3200">
                <a:latin typeface="Courier New" panose="02070309020205020404" pitchFamily="49" charset="0"/>
                <a:ea typeface="굴림" panose="020B0600000101010101" pitchFamily="50" charset="-127"/>
              </a:rPr>
              <a:t>c = a .* b</a:t>
            </a:r>
          </a:p>
        </p:txBody>
      </p:sp>
      <p:sp>
        <p:nvSpPr>
          <p:cNvPr id="66589" name="Text Box 29"/>
          <p:cNvSpPr txBox="1">
            <a:spLocks noChangeArrowheads="1"/>
          </p:cNvSpPr>
          <p:nvPr/>
        </p:nvSpPr>
        <p:spPr bwMode="auto">
          <a:xfrm>
            <a:off x="685800" y="5105400"/>
            <a:ext cx="1006475" cy="914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5400">
                <a:latin typeface="Courier New" panose="02070309020205020404" pitchFamily="49" charset="0"/>
                <a:ea typeface="굴림" panose="020B0600000101010101" pitchFamily="50" charset="-127"/>
              </a:rPr>
              <a:t>.*</a:t>
            </a:r>
          </a:p>
        </p:txBody>
      </p:sp>
    </p:spTree>
    <p:extLst>
      <p:ext uri="{BB962C8B-B14F-4D97-AF65-F5344CB8AC3E}">
        <p14:creationId xmlns:p14="http://schemas.microsoft.com/office/powerpoint/2010/main" val="16772686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Insight Through Computing</a:t>
            </a:r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Division</a:t>
            </a:r>
          </a:p>
        </p:txBody>
      </p:sp>
      <p:grpSp>
        <p:nvGrpSpPr>
          <p:cNvPr id="68611" name="Group 3"/>
          <p:cNvGrpSpPr>
            <a:grpSpLocks/>
          </p:cNvGrpSpPr>
          <p:nvPr/>
        </p:nvGrpSpPr>
        <p:grpSpPr bwMode="auto">
          <a:xfrm>
            <a:off x="4800600" y="1600200"/>
            <a:ext cx="3581400" cy="914400"/>
            <a:chOff x="3024" y="1008"/>
            <a:chExt cx="2256" cy="576"/>
          </a:xfrm>
        </p:grpSpPr>
        <p:sp>
          <p:nvSpPr>
            <p:cNvPr id="68612" name="Rectangle 4"/>
            <p:cNvSpPr>
              <a:spLocks noChangeArrowheads="1"/>
            </p:cNvSpPr>
            <p:nvPr/>
          </p:nvSpPr>
          <p:spPr bwMode="auto">
            <a:xfrm>
              <a:off x="3024" y="1008"/>
              <a:ext cx="2256" cy="576"/>
            </a:xfrm>
            <a:prstGeom prst="rect">
              <a:avLst/>
            </a:prstGeom>
            <a:solidFill>
              <a:srgbClr val="FFFF00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8613" name="Line 5"/>
            <p:cNvSpPr>
              <a:spLocks noChangeShapeType="1"/>
            </p:cNvSpPr>
            <p:nvPr/>
          </p:nvSpPr>
          <p:spPr bwMode="auto">
            <a:xfrm>
              <a:off x="3744" y="1008"/>
              <a:ext cx="0" cy="57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614" name="Line 6"/>
            <p:cNvSpPr>
              <a:spLocks noChangeShapeType="1"/>
            </p:cNvSpPr>
            <p:nvPr/>
          </p:nvSpPr>
          <p:spPr bwMode="auto">
            <a:xfrm>
              <a:off x="4512" y="1008"/>
              <a:ext cx="0" cy="57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5029200" y="1785938"/>
            <a:ext cx="6731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3200">
                <a:latin typeface="Courier New" panose="02070309020205020404" pitchFamily="49" charset="0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68616" name="Text Box 8"/>
          <p:cNvSpPr txBox="1">
            <a:spLocks noChangeArrowheads="1"/>
          </p:cNvSpPr>
          <p:nvPr/>
        </p:nvSpPr>
        <p:spPr bwMode="auto">
          <a:xfrm>
            <a:off x="7010400" y="32766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ko-KR" altLang="ko-KR"/>
          </a:p>
        </p:txBody>
      </p:sp>
      <p:sp>
        <p:nvSpPr>
          <p:cNvPr id="68617" name="Text Box 9"/>
          <p:cNvSpPr txBox="1">
            <a:spLocks noChangeArrowheads="1"/>
          </p:cNvSpPr>
          <p:nvPr/>
        </p:nvSpPr>
        <p:spPr bwMode="auto">
          <a:xfrm>
            <a:off x="6353175" y="1782763"/>
            <a:ext cx="4286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3200">
                <a:latin typeface="Courier New" panose="02070309020205020404" pitchFamily="49" charset="0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68618" name="Text Box 10"/>
          <p:cNvSpPr txBox="1">
            <a:spLocks noChangeArrowheads="1"/>
          </p:cNvSpPr>
          <p:nvPr/>
        </p:nvSpPr>
        <p:spPr bwMode="auto">
          <a:xfrm>
            <a:off x="7404100" y="1752600"/>
            <a:ext cx="673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3200">
                <a:latin typeface="Courier New" panose="02070309020205020404" pitchFamily="49" charset="0"/>
                <a:ea typeface="굴림" panose="020B0600000101010101" pitchFamily="50" charset="-127"/>
              </a:rPr>
              <a:t>-5</a:t>
            </a:r>
          </a:p>
        </p:txBody>
      </p:sp>
      <p:grpSp>
        <p:nvGrpSpPr>
          <p:cNvPr id="68619" name="Group 11"/>
          <p:cNvGrpSpPr>
            <a:grpSpLocks/>
          </p:cNvGrpSpPr>
          <p:nvPr/>
        </p:nvGrpSpPr>
        <p:grpSpPr bwMode="auto">
          <a:xfrm>
            <a:off x="4800600" y="3276600"/>
            <a:ext cx="3581400" cy="914400"/>
            <a:chOff x="3024" y="1008"/>
            <a:chExt cx="2256" cy="576"/>
          </a:xfrm>
        </p:grpSpPr>
        <p:sp>
          <p:nvSpPr>
            <p:cNvPr id="68620" name="Rectangle 12"/>
            <p:cNvSpPr>
              <a:spLocks noChangeArrowheads="1"/>
            </p:cNvSpPr>
            <p:nvPr/>
          </p:nvSpPr>
          <p:spPr bwMode="auto">
            <a:xfrm>
              <a:off x="3024" y="1008"/>
              <a:ext cx="2256" cy="576"/>
            </a:xfrm>
            <a:prstGeom prst="rect">
              <a:avLst/>
            </a:prstGeom>
            <a:solidFill>
              <a:srgbClr val="FFFF00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8621" name="Line 13"/>
            <p:cNvSpPr>
              <a:spLocks noChangeShapeType="1"/>
            </p:cNvSpPr>
            <p:nvPr/>
          </p:nvSpPr>
          <p:spPr bwMode="auto">
            <a:xfrm>
              <a:off x="3744" y="1008"/>
              <a:ext cx="0" cy="57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622" name="Line 14"/>
            <p:cNvSpPr>
              <a:spLocks noChangeShapeType="1"/>
            </p:cNvSpPr>
            <p:nvPr/>
          </p:nvSpPr>
          <p:spPr bwMode="auto">
            <a:xfrm>
              <a:off x="4512" y="1008"/>
              <a:ext cx="0" cy="57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8623" name="Text Box 15"/>
          <p:cNvSpPr txBox="1">
            <a:spLocks noChangeArrowheads="1"/>
          </p:cNvSpPr>
          <p:nvPr/>
        </p:nvSpPr>
        <p:spPr bwMode="auto">
          <a:xfrm>
            <a:off x="5105400" y="3429000"/>
            <a:ext cx="4286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3200">
                <a:latin typeface="Courier New" panose="02070309020205020404" pitchFamily="49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68624" name="Text Box 16"/>
          <p:cNvSpPr txBox="1">
            <a:spLocks noChangeArrowheads="1"/>
          </p:cNvSpPr>
          <p:nvPr/>
        </p:nvSpPr>
        <p:spPr bwMode="auto">
          <a:xfrm>
            <a:off x="6353175" y="3459163"/>
            <a:ext cx="4286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3200">
                <a:latin typeface="Courier New" panose="02070309020205020404" pitchFamily="49" charset="0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68625" name="Text Box 17"/>
          <p:cNvSpPr txBox="1">
            <a:spLocks noChangeArrowheads="1"/>
          </p:cNvSpPr>
          <p:nvPr/>
        </p:nvSpPr>
        <p:spPr bwMode="auto">
          <a:xfrm>
            <a:off x="7572375" y="3429000"/>
            <a:ext cx="4286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3200">
                <a:latin typeface="Courier New" panose="02070309020205020404" pitchFamily="49" charset="0"/>
                <a:ea typeface="굴림" panose="020B0600000101010101" pitchFamily="50" charset="-127"/>
              </a:rPr>
              <a:t>1</a:t>
            </a:r>
          </a:p>
        </p:txBody>
      </p:sp>
      <p:grpSp>
        <p:nvGrpSpPr>
          <p:cNvPr id="68626" name="Group 18"/>
          <p:cNvGrpSpPr>
            <a:grpSpLocks/>
          </p:cNvGrpSpPr>
          <p:nvPr/>
        </p:nvGrpSpPr>
        <p:grpSpPr bwMode="auto">
          <a:xfrm>
            <a:off x="4800600" y="5105400"/>
            <a:ext cx="3581400" cy="914400"/>
            <a:chOff x="3024" y="1008"/>
            <a:chExt cx="2256" cy="576"/>
          </a:xfrm>
        </p:grpSpPr>
        <p:sp>
          <p:nvSpPr>
            <p:cNvPr id="68627" name="Rectangle 19"/>
            <p:cNvSpPr>
              <a:spLocks noChangeArrowheads="1"/>
            </p:cNvSpPr>
            <p:nvPr/>
          </p:nvSpPr>
          <p:spPr bwMode="auto">
            <a:xfrm>
              <a:off x="3024" y="1008"/>
              <a:ext cx="2256" cy="576"/>
            </a:xfrm>
            <a:prstGeom prst="rect">
              <a:avLst/>
            </a:prstGeom>
            <a:solidFill>
              <a:srgbClr val="FF6699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8628" name="Line 20"/>
            <p:cNvSpPr>
              <a:spLocks noChangeShapeType="1"/>
            </p:cNvSpPr>
            <p:nvPr/>
          </p:nvSpPr>
          <p:spPr bwMode="auto">
            <a:xfrm>
              <a:off x="3744" y="1008"/>
              <a:ext cx="0" cy="57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629" name="Line 21"/>
            <p:cNvSpPr>
              <a:spLocks noChangeShapeType="1"/>
            </p:cNvSpPr>
            <p:nvPr/>
          </p:nvSpPr>
          <p:spPr bwMode="auto">
            <a:xfrm>
              <a:off x="4512" y="1008"/>
              <a:ext cx="0" cy="57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8630" name="Text Box 22"/>
          <p:cNvSpPr txBox="1">
            <a:spLocks noChangeArrowheads="1"/>
          </p:cNvSpPr>
          <p:nvPr/>
        </p:nvSpPr>
        <p:spPr bwMode="auto">
          <a:xfrm>
            <a:off x="4953000" y="5257800"/>
            <a:ext cx="673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3200">
                <a:latin typeface="Courier New" panose="02070309020205020404" pitchFamily="49" charset="0"/>
                <a:ea typeface="굴림" panose="020B0600000101010101" pitchFamily="50" charset="-127"/>
              </a:rPr>
              <a:t> 5</a:t>
            </a:r>
          </a:p>
        </p:txBody>
      </p:sp>
      <p:sp>
        <p:nvSpPr>
          <p:cNvPr id="68631" name="Text Box 23"/>
          <p:cNvSpPr txBox="1">
            <a:spLocks noChangeArrowheads="1"/>
          </p:cNvSpPr>
          <p:nvPr/>
        </p:nvSpPr>
        <p:spPr bwMode="auto">
          <a:xfrm>
            <a:off x="6172200" y="5257800"/>
            <a:ext cx="673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3200">
                <a:latin typeface="Courier New" panose="02070309020205020404" pitchFamily="49" charset="0"/>
                <a:ea typeface="굴림" panose="020B0600000101010101" pitchFamily="50" charset="-127"/>
              </a:rPr>
              <a:t> 2</a:t>
            </a:r>
          </a:p>
        </p:txBody>
      </p:sp>
      <p:sp>
        <p:nvSpPr>
          <p:cNvPr id="68632" name="Text Box 24"/>
          <p:cNvSpPr txBox="1">
            <a:spLocks noChangeArrowheads="1"/>
          </p:cNvSpPr>
          <p:nvPr/>
        </p:nvSpPr>
        <p:spPr bwMode="auto">
          <a:xfrm>
            <a:off x="7467600" y="5257800"/>
            <a:ext cx="673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3200">
                <a:latin typeface="Courier New" panose="02070309020205020404" pitchFamily="49" charset="0"/>
                <a:ea typeface="굴림" panose="020B0600000101010101" pitchFamily="50" charset="-127"/>
              </a:rPr>
              <a:t>-5</a:t>
            </a:r>
          </a:p>
        </p:txBody>
      </p:sp>
      <p:sp>
        <p:nvSpPr>
          <p:cNvPr id="68633" name="Text Box 25"/>
          <p:cNvSpPr txBox="1">
            <a:spLocks noChangeArrowheads="1"/>
          </p:cNvSpPr>
          <p:nvPr/>
        </p:nvSpPr>
        <p:spPr bwMode="auto">
          <a:xfrm>
            <a:off x="4051300" y="1752600"/>
            <a:ext cx="673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3200">
                <a:latin typeface="Courier New" panose="02070309020205020404" pitchFamily="49" charset="0"/>
                <a:ea typeface="굴림" panose="020B0600000101010101" pitchFamily="50" charset="-127"/>
              </a:rPr>
              <a:t>a:</a:t>
            </a:r>
          </a:p>
        </p:txBody>
      </p:sp>
      <p:sp>
        <p:nvSpPr>
          <p:cNvPr id="68634" name="Text Box 26"/>
          <p:cNvSpPr txBox="1">
            <a:spLocks noChangeArrowheads="1"/>
          </p:cNvSpPr>
          <p:nvPr/>
        </p:nvSpPr>
        <p:spPr bwMode="auto">
          <a:xfrm>
            <a:off x="4051300" y="3429000"/>
            <a:ext cx="673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3200">
                <a:latin typeface="Courier New" panose="02070309020205020404" pitchFamily="49" charset="0"/>
                <a:ea typeface="굴림" panose="020B0600000101010101" pitchFamily="50" charset="-127"/>
              </a:rPr>
              <a:t>b:</a:t>
            </a:r>
          </a:p>
        </p:txBody>
      </p:sp>
      <p:sp>
        <p:nvSpPr>
          <p:cNvPr id="68635" name="Text Box 27"/>
          <p:cNvSpPr txBox="1">
            <a:spLocks noChangeArrowheads="1"/>
          </p:cNvSpPr>
          <p:nvPr/>
        </p:nvSpPr>
        <p:spPr bwMode="auto">
          <a:xfrm>
            <a:off x="4051300" y="5334000"/>
            <a:ext cx="673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3200">
                <a:latin typeface="Courier New" panose="02070309020205020404" pitchFamily="49" charset="0"/>
                <a:ea typeface="굴림" panose="020B0600000101010101" pitchFamily="50" charset="-127"/>
              </a:rPr>
              <a:t>c:</a:t>
            </a:r>
          </a:p>
        </p:txBody>
      </p:sp>
      <p:sp>
        <p:nvSpPr>
          <p:cNvPr id="68636" name="Text Box 28"/>
          <p:cNvSpPr txBox="1">
            <a:spLocks noChangeArrowheads="1"/>
          </p:cNvSpPr>
          <p:nvPr/>
        </p:nvSpPr>
        <p:spPr bwMode="auto">
          <a:xfrm>
            <a:off x="517525" y="3330575"/>
            <a:ext cx="2628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3200">
                <a:latin typeface="Courier New" panose="02070309020205020404" pitchFamily="49" charset="0"/>
                <a:ea typeface="굴림" panose="020B0600000101010101" pitchFamily="50" charset="-127"/>
              </a:rPr>
              <a:t>c = a ./ b</a:t>
            </a:r>
          </a:p>
        </p:txBody>
      </p:sp>
      <p:sp>
        <p:nvSpPr>
          <p:cNvPr id="68637" name="Text Box 29"/>
          <p:cNvSpPr txBox="1">
            <a:spLocks noChangeArrowheads="1"/>
          </p:cNvSpPr>
          <p:nvPr/>
        </p:nvSpPr>
        <p:spPr bwMode="auto">
          <a:xfrm>
            <a:off x="457200" y="5105400"/>
            <a:ext cx="1006475" cy="914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5400">
                <a:latin typeface="Courier New" panose="02070309020205020404" pitchFamily="49" charset="0"/>
                <a:ea typeface="굴림" panose="020B0600000101010101" pitchFamily="50" charset="-127"/>
              </a:rPr>
              <a:t>./</a:t>
            </a:r>
          </a:p>
        </p:txBody>
      </p:sp>
    </p:spTree>
    <p:extLst>
      <p:ext uri="{BB962C8B-B14F-4D97-AF65-F5344CB8AC3E}">
        <p14:creationId xmlns:p14="http://schemas.microsoft.com/office/powerpoint/2010/main" val="12484861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Q) </a:t>
            </a:r>
            <a:r>
              <a:rPr lang="ko-KR" altLang="en-US" dirty="0"/>
              <a:t>다음 코드의 오류를 모두 수정해보자</a:t>
            </a:r>
            <a:r>
              <a:rPr lang="en-US" altLang="ko-KR" dirty="0"/>
              <a:t>. </a:t>
            </a:r>
            <a:r>
              <a:rPr lang="ko-KR" altLang="en-US" dirty="0"/>
              <a:t>총 몇 개의 오류가 있나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25</a:t>
            </a:fld>
            <a:endParaRPr lang="en-US" altLang="ko-KR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09600" y="1828800"/>
            <a:ext cx="82296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4080"/>
              </a:buClr>
              <a:buSzPct val="6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charset="-128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Times" panose="02020603050405020304" pitchFamily="18" charset="0"/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—"/>
              <a:defRPr sz="16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en-US" altLang="ko-KR" kern="0" dirty="0">
              <a:solidFill>
                <a:srgbClr val="FF0000"/>
              </a:solidFill>
              <a:latin typeface="Courier New" panose="02070309020205020404" pitchFamily="49" charset="0"/>
              <a:ea typeface="굴림" panose="020B0600000101010101" pitchFamily="50" charset="-127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ko-KR" kern="0" dirty="0">
              <a:latin typeface="Courier New" panose="02070309020205020404" pitchFamily="49" charset="0"/>
              <a:ea typeface="굴림" panose="020B0600000101010101" pitchFamily="50" charset="-127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kern="0" dirty="0">
                <a:latin typeface="Courier New" panose="02070309020205020404" pitchFamily="49" charset="0"/>
                <a:ea typeface="굴림" panose="020B0600000101010101" pitchFamily="50" charset="-127"/>
              </a:rPr>
              <a:t>x = </a:t>
            </a:r>
            <a:r>
              <a:rPr lang="en-US" altLang="ko-KR" kern="0" dirty="0" err="1">
                <a:latin typeface="Courier New" panose="02070309020205020404" pitchFamily="49" charset="0"/>
                <a:ea typeface="굴림" panose="020B0600000101010101" pitchFamily="50" charset="-127"/>
              </a:rPr>
              <a:t>linspace</a:t>
            </a:r>
            <a:r>
              <a:rPr lang="en-US" altLang="ko-KR" kern="0" dirty="0">
                <a:latin typeface="Courier New" panose="02070309020205020404" pitchFamily="49" charset="0"/>
                <a:ea typeface="굴림" panose="020B0600000101010101" pitchFamily="50" charset="-127"/>
              </a:rPr>
              <a:t>(0,1,100):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kern="0" dirty="0">
                <a:latin typeface="Courier New" panose="02070309020205020404" pitchFamily="49" charset="0"/>
                <a:ea typeface="굴림" panose="020B0600000101010101" pitchFamily="50" charset="-127"/>
              </a:rPr>
              <a:t>y = (3*x .+ 1)/(1 + x^2)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7564E4FA-D0A7-46F1-80EC-B5F06D1962AF}"/>
                  </a:ext>
                </a:extLst>
              </p14:cNvPr>
              <p14:cNvContentPartPr/>
              <p14:nvPr/>
            </p14:nvContentPartPr>
            <p14:xfrm>
              <a:off x="4025880" y="4191120"/>
              <a:ext cx="1879920" cy="10188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7564E4FA-D0A7-46F1-80EC-B5F06D1962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16520" y="4181760"/>
                <a:ext cx="1898640" cy="12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71230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간단한 센서 데이터 분석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B6CD6F6F-69DE-4AA8-A97B-FE470F208E97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220279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3400" y="1447800"/>
            <a:ext cx="8686800" cy="480060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dirty="0"/>
              <a:t>https://www.dropbox.com/s/79mhxze00r9tq3n/sensor.xlsx?dl=0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FF0000"/>
                </a:solidFill>
              </a:rPr>
              <a:t>sensor.xlsx</a:t>
            </a:r>
            <a:r>
              <a:rPr lang="en-US" altLang="ko-KR" sz="2400" dirty="0"/>
              <a:t> </a:t>
            </a:r>
            <a:r>
              <a:rPr lang="ko-KR" altLang="en-US" sz="2400" dirty="0"/>
              <a:t>파일을 다운 받고 데이터를 </a:t>
            </a:r>
            <a:r>
              <a:rPr lang="en-US" altLang="ko-KR" sz="2400" dirty="0" err="1"/>
              <a:t>Matlab</a:t>
            </a:r>
            <a:r>
              <a:rPr lang="ko-KR" altLang="en-US" sz="2400" dirty="0"/>
              <a:t>으로 읽어보자 </a:t>
            </a:r>
            <a:endParaRPr lang="en-US" altLang="ko-KR" sz="2400" dirty="0"/>
          </a:p>
          <a:p>
            <a:r>
              <a:rPr lang="ko-KR" altLang="en-US" sz="2400" dirty="0"/>
              <a:t>이 데이터는 총 </a:t>
            </a:r>
            <a:r>
              <a:rPr lang="en-US" altLang="ko-KR" sz="2400" dirty="0"/>
              <a:t>5</a:t>
            </a:r>
            <a:r>
              <a:rPr lang="ko-KR" altLang="en-US" sz="2400" dirty="0"/>
              <a:t>개의 센서의 시간당 온도 측정값이다 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예를 들어</a:t>
            </a:r>
            <a:endParaRPr lang="en-US" altLang="ko-KR" sz="2400" dirty="0"/>
          </a:p>
          <a:p>
            <a:r>
              <a:rPr lang="en-US" altLang="ko-KR" sz="2400" dirty="0"/>
              <a:t>2</a:t>
            </a:r>
            <a:r>
              <a:rPr lang="ko-KR" altLang="en-US" sz="2400" dirty="0"/>
              <a:t>행</a:t>
            </a:r>
            <a:r>
              <a:rPr lang="en-US" altLang="ko-KR" sz="2400" dirty="0"/>
              <a:t> 2</a:t>
            </a:r>
            <a:r>
              <a:rPr lang="ko-KR" altLang="en-US" sz="2400" dirty="0"/>
              <a:t>열의 값 </a:t>
            </a:r>
            <a:r>
              <a:rPr lang="en-US" altLang="ko-KR" sz="2400" dirty="0"/>
              <a:t>(0.0975)</a:t>
            </a:r>
          </a:p>
          <a:p>
            <a:r>
              <a:rPr lang="ko-KR" altLang="en-US" sz="2400" dirty="0"/>
              <a:t>센서</a:t>
            </a:r>
            <a:r>
              <a:rPr lang="en-US" altLang="ko-KR" sz="2400" dirty="0"/>
              <a:t>1</a:t>
            </a:r>
            <a:r>
              <a:rPr lang="ko-KR" altLang="en-US" sz="2400" dirty="0"/>
              <a:t>의 </a:t>
            </a:r>
            <a:r>
              <a:rPr lang="en-US" altLang="ko-KR" sz="2400" dirty="0"/>
              <a:t>0.5</a:t>
            </a:r>
            <a:r>
              <a:rPr lang="ko-KR" altLang="en-US" sz="2400" dirty="0"/>
              <a:t>초에서의</a:t>
            </a:r>
            <a:endParaRPr lang="en-US" altLang="ko-KR" sz="2400" dirty="0"/>
          </a:p>
          <a:p>
            <a:r>
              <a:rPr lang="ko-KR" altLang="en-US" sz="2400" dirty="0"/>
              <a:t>온도 측정값이다 </a:t>
            </a:r>
            <a:endParaRPr lang="en-US" altLang="ko-KR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27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3810000"/>
            <a:ext cx="4010025" cy="22383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82242" y="3395260"/>
            <a:ext cx="4309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시간 </a:t>
            </a:r>
            <a:r>
              <a:rPr lang="en-US" altLang="ko-KR" sz="1600" dirty="0"/>
              <a:t>(</a:t>
            </a:r>
            <a:r>
              <a:rPr lang="ko-KR" altLang="en-US" sz="1600" dirty="0"/>
              <a:t>초</a:t>
            </a:r>
            <a:r>
              <a:rPr lang="en-US" altLang="ko-KR" sz="1600" dirty="0"/>
              <a:t>)  </a:t>
            </a:r>
            <a:r>
              <a:rPr lang="ko-KR" altLang="en-US" sz="1600" dirty="0"/>
              <a:t>센서 </a:t>
            </a:r>
            <a:r>
              <a:rPr lang="en-US" altLang="ko-KR" sz="1600" dirty="0"/>
              <a:t>1  </a:t>
            </a:r>
            <a:r>
              <a:rPr lang="ko-KR" altLang="en-US" sz="1600" dirty="0"/>
              <a:t>센서</a:t>
            </a:r>
            <a:r>
              <a:rPr lang="en-US" altLang="ko-KR" sz="1600" dirty="0"/>
              <a:t>2  </a:t>
            </a:r>
            <a:r>
              <a:rPr lang="ko-KR" altLang="en-US" sz="1600" dirty="0"/>
              <a:t>센서</a:t>
            </a:r>
            <a:r>
              <a:rPr lang="en-US" altLang="ko-KR" sz="1600" dirty="0"/>
              <a:t>3  </a:t>
            </a:r>
            <a:r>
              <a:rPr lang="ko-KR" altLang="en-US" sz="1600" dirty="0"/>
              <a:t>센서</a:t>
            </a:r>
            <a:r>
              <a:rPr lang="en-US" altLang="ko-KR" sz="1600" dirty="0"/>
              <a:t>4   </a:t>
            </a:r>
            <a:r>
              <a:rPr lang="ko-KR" altLang="en-US" sz="1600" dirty="0"/>
              <a:t>센서</a:t>
            </a:r>
            <a:r>
              <a:rPr lang="en-US" altLang="ko-KR" sz="1600" dirty="0"/>
              <a:t>5</a:t>
            </a:r>
            <a:endParaRPr lang="ko-KR" altLang="en-US" sz="16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6A21BD63-0578-42D7-B197-057C9D187D2E}"/>
                  </a:ext>
                </a:extLst>
              </p14:cNvPr>
              <p14:cNvContentPartPr/>
              <p14:nvPr/>
            </p14:nvContentPartPr>
            <p14:xfrm>
              <a:off x="3606840" y="2355840"/>
              <a:ext cx="360" cy="36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6A21BD63-0578-42D7-B197-057C9D187D2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97480" y="234648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04446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Matlab</a:t>
            </a:r>
            <a:r>
              <a:rPr lang="ko-KR" altLang="en-US" dirty="0"/>
              <a:t>의 </a:t>
            </a:r>
            <a:r>
              <a:rPr lang="en-US" altLang="ko-KR" dirty="0"/>
              <a:t>‘mean’ </a:t>
            </a:r>
            <a:r>
              <a:rPr lang="ko-KR" altLang="en-US" dirty="0"/>
              <a:t>함수를 이용하여 각 센서</a:t>
            </a:r>
            <a:r>
              <a:rPr lang="en-US" altLang="ko-KR" dirty="0"/>
              <a:t>(</a:t>
            </a:r>
            <a:r>
              <a:rPr lang="ko-KR" altLang="en-US" dirty="0"/>
              <a:t>센서</a:t>
            </a:r>
            <a:r>
              <a:rPr lang="en-US" altLang="ko-KR" dirty="0"/>
              <a:t>1 – </a:t>
            </a:r>
            <a:r>
              <a:rPr lang="ko-KR" altLang="en-US" dirty="0"/>
              <a:t>센서</a:t>
            </a:r>
            <a:r>
              <a:rPr lang="en-US" altLang="ko-KR" dirty="0"/>
              <a:t>5)</a:t>
            </a:r>
            <a:r>
              <a:rPr lang="ko-KR" altLang="en-US" dirty="0"/>
              <a:t>의 전체 시간에서의 평균 온도 값을 계산해 보자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B6CD6F6F-69DE-4AA8-A97B-FE470F208E97}" type="slidenum">
              <a:rPr lang="en-US" altLang="ko-KR" smtClean="0"/>
              <a:pPr>
                <a:defRPr/>
              </a:pPr>
              <a:t>28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207" y="3114675"/>
            <a:ext cx="542925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390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524250"/>
            <a:ext cx="7010400" cy="307729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2. ‘mean’ </a:t>
            </a:r>
            <a:r>
              <a:rPr lang="ko-KR" altLang="en-US" sz="2400" dirty="0"/>
              <a:t>함수를 이용하여 각 시간에서 센서들의 평균 온도 값을 계산해 보고 그 값을 오른쪽에 열로 추가해서 </a:t>
            </a:r>
            <a:r>
              <a:rPr lang="en-US" altLang="ko-KR" sz="2400" dirty="0"/>
              <a:t>sensor_1  </a:t>
            </a:r>
            <a:r>
              <a:rPr lang="ko-KR" altLang="en-US" sz="2400" dirty="0"/>
              <a:t>을 만들어 보자 </a:t>
            </a:r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29</a:t>
            </a:fld>
            <a:endParaRPr lang="en-US" altLang="ko-KR"/>
          </a:p>
        </p:txBody>
      </p:sp>
      <p:sp>
        <p:nvSpPr>
          <p:cNvPr id="6" name="직사각형 5"/>
          <p:cNvSpPr/>
          <p:nvPr/>
        </p:nvSpPr>
        <p:spPr bwMode="auto">
          <a:xfrm>
            <a:off x="6653711" y="3639836"/>
            <a:ext cx="990600" cy="2961705"/>
          </a:xfrm>
          <a:prstGeom prst="rect">
            <a:avLst/>
          </a:prstGeom>
          <a:noFill/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-65" charset="2"/>
              <a:buChar char="§"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03258" y="3191621"/>
            <a:ext cx="3102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각 시간에서 평균 온도 값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3999FA9D-8DD9-4078-AE65-7DC9CD4D8C2E}"/>
                  </a:ext>
                </a:extLst>
              </p14:cNvPr>
              <p14:cNvContentPartPr/>
              <p14:nvPr/>
            </p14:nvContentPartPr>
            <p14:xfrm>
              <a:off x="3524400" y="527040"/>
              <a:ext cx="1130400" cy="41328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3999FA9D-8DD9-4078-AE65-7DC9CD4D8C2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15040" y="517680"/>
                <a:ext cx="1149120" cy="43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4988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>
                    <a:solidFill>
                      <a:srgbClr val="00B050"/>
                    </a:solidFill>
                  </a:rPr>
                  <a:t>Problem: </a:t>
                </a:r>
                <a:r>
                  <a:rPr lang="ko-KR" altLang="en-US" dirty="0"/>
                  <a:t>함수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𝒔𝒊𝒏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의 그래프를 </a:t>
                </a:r>
                <a:r>
                  <a:rPr lang="en-US" altLang="ko-KR" dirty="0"/>
                  <a:t>[0, 2</a:t>
                </a:r>
                <a:r>
                  <a:rPr lang="en-US" altLang="ko-KR" dirty="0">
                    <a:latin typeface="HyhwpEQ" panose="02030600000101010101" pitchFamily="18" charset="-127"/>
                    <a:ea typeface="HyhwpEQ" panose="02030600000101010101" pitchFamily="18" charset="-127"/>
                  </a:rPr>
                  <a:t></a:t>
                </a:r>
                <a:r>
                  <a:rPr lang="en-US" altLang="ko-KR" dirty="0"/>
                  <a:t>]</a:t>
                </a:r>
                <a:r>
                  <a:rPr lang="ko-KR" altLang="en-US" dirty="0"/>
                  <a:t>사이에 그리는 코드를 작성하고자 한다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/>
                  <a:t>먼저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손으로 간단한 </a:t>
                </a:r>
                <a:r>
                  <a:rPr lang="en-US" altLang="ko-KR" dirty="0"/>
                  <a:t>Table</a:t>
                </a:r>
                <a:r>
                  <a:rPr lang="ko-KR" altLang="en-US" dirty="0"/>
                  <a:t>을 만들어서 이 문제를 해결해 보자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31" t="-23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677050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3400" y="1447800"/>
            <a:ext cx="8610600" cy="4152900"/>
          </a:xfrm>
        </p:spPr>
        <p:txBody>
          <a:bodyPr/>
          <a:lstStyle/>
          <a:p>
            <a:r>
              <a:rPr lang="en-US" altLang="ko-KR" sz="2400" dirty="0"/>
              <a:t>3. ‘max’</a:t>
            </a:r>
            <a:r>
              <a:rPr lang="ko-KR" altLang="en-US" sz="2400" dirty="0"/>
              <a:t>함수를 이용하여 각 센서마다 최고 온도를 계산해 보자</a:t>
            </a:r>
            <a:r>
              <a:rPr lang="en-US" altLang="ko-KR" sz="2400" dirty="0"/>
              <a:t> 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en-US" altLang="ko-KR" sz="2400" dirty="0"/>
              <a:t>4. ‘max’ </a:t>
            </a:r>
            <a:r>
              <a:rPr lang="ko-KR" altLang="en-US" sz="2400" dirty="0"/>
              <a:t>함수를 이용하여 각 센서에서의 최고 온도가 언제 </a:t>
            </a:r>
            <a:r>
              <a:rPr lang="en-US" altLang="ko-KR" sz="2400" dirty="0"/>
              <a:t>(</a:t>
            </a:r>
            <a:r>
              <a:rPr lang="ko-KR" altLang="en-US" sz="2400" dirty="0"/>
              <a:t>몇 초에</a:t>
            </a:r>
            <a:r>
              <a:rPr lang="en-US" altLang="ko-KR" sz="2400" dirty="0"/>
              <a:t>)</a:t>
            </a:r>
            <a:r>
              <a:rPr lang="ko-KR" altLang="en-US" sz="2400" dirty="0"/>
              <a:t> 발생했는지 시간도 출력해 보자 </a:t>
            </a:r>
            <a:endParaRPr lang="en-US" altLang="ko-KR" sz="2400" dirty="0"/>
          </a:p>
          <a:p>
            <a:endParaRPr lang="en-US" altLang="ko-KR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30</a:t>
            </a:fld>
            <a:endParaRPr lang="en-US" altLang="ko-KR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477" y="5010150"/>
            <a:ext cx="971550" cy="1524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424" y="2526910"/>
            <a:ext cx="6340195" cy="120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6937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3400" y="1447800"/>
            <a:ext cx="8610600" cy="4152900"/>
          </a:xfrm>
        </p:spPr>
        <p:txBody>
          <a:bodyPr/>
          <a:lstStyle/>
          <a:p>
            <a:r>
              <a:rPr lang="en-US" altLang="ko-KR" sz="2400" dirty="0"/>
              <a:t>5. </a:t>
            </a:r>
            <a:r>
              <a:rPr lang="ko-KR" altLang="en-US" sz="2400" dirty="0"/>
              <a:t>다음과 같은 세 개의 그래프를 한 그래프에 동시에 그려보자</a:t>
            </a:r>
            <a:endParaRPr lang="en-US" altLang="ko-KR" sz="2400" dirty="0"/>
          </a:p>
          <a:p>
            <a:r>
              <a:rPr lang="ko-KR" altLang="en-US" sz="2400" dirty="0"/>
              <a:t>그래프 </a:t>
            </a:r>
            <a:r>
              <a:rPr lang="en-US" altLang="ko-KR" sz="2400" dirty="0"/>
              <a:t>1. x</a:t>
            </a:r>
            <a:r>
              <a:rPr lang="ko-KR" altLang="en-US" sz="2400" dirty="0"/>
              <a:t>축</a:t>
            </a:r>
            <a:r>
              <a:rPr lang="en-US" altLang="ko-KR" sz="2400" dirty="0"/>
              <a:t>: </a:t>
            </a:r>
            <a:r>
              <a:rPr lang="ko-KR" altLang="en-US" sz="2400" dirty="0"/>
              <a:t>시간</a:t>
            </a:r>
            <a:r>
              <a:rPr lang="en-US" altLang="ko-KR" sz="2400" dirty="0"/>
              <a:t>,</a:t>
            </a:r>
            <a:r>
              <a:rPr lang="ko-KR" altLang="en-US" sz="2400" dirty="0"/>
              <a:t>   </a:t>
            </a:r>
            <a:r>
              <a:rPr lang="en-US" altLang="ko-KR" sz="2400" dirty="0"/>
              <a:t> y</a:t>
            </a:r>
            <a:r>
              <a:rPr lang="ko-KR" altLang="en-US" sz="2400" dirty="0"/>
              <a:t>축</a:t>
            </a:r>
            <a:r>
              <a:rPr lang="en-US" altLang="ko-KR" sz="2400" dirty="0"/>
              <a:t>: </a:t>
            </a:r>
            <a:r>
              <a:rPr lang="ko-KR" altLang="en-US" sz="2400" dirty="0"/>
              <a:t>센서 </a:t>
            </a:r>
            <a:r>
              <a:rPr lang="en-US" altLang="ko-KR" sz="2400" dirty="0"/>
              <a:t>1</a:t>
            </a:r>
            <a:r>
              <a:rPr lang="ko-KR" altLang="en-US" sz="2400" dirty="0"/>
              <a:t>의 온도</a:t>
            </a:r>
            <a:endParaRPr lang="en-US" altLang="ko-KR" sz="2400" dirty="0"/>
          </a:p>
          <a:p>
            <a:r>
              <a:rPr lang="ko-KR" altLang="en-US" sz="2400" dirty="0"/>
              <a:t>그래프 </a:t>
            </a:r>
            <a:r>
              <a:rPr lang="en-US" altLang="ko-KR" sz="2400" dirty="0"/>
              <a:t>2. x</a:t>
            </a:r>
            <a:r>
              <a:rPr lang="ko-KR" altLang="en-US" sz="2400" dirty="0"/>
              <a:t>축</a:t>
            </a:r>
            <a:r>
              <a:rPr lang="en-US" altLang="ko-KR" sz="2400" dirty="0"/>
              <a:t>: </a:t>
            </a:r>
            <a:r>
              <a:rPr lang="ko-KR" altLang="en-US" sz="2400" dirty="0"/>
              <a:t>시간</a:t>
            </a:r>
            <a:r>
              <a:rPr lang="en-US" altLang="ko-KR" sz="2400" dirty="0"/>
              <a:t>,    y</a:t>
            </a:r>
            <a:r>
              <a:rPr lang="ko-KR" altLang="en-US" sz="2400" dirty="0"/>
              <a:t>축</a:t>
            </a:r>
            <a:r>
              <a:rPr lang="en-US" altLang="ko-KR" sz="2400" dirty="0"/>
              <a:t>: </a:t>
            </a:r>
            <a:r>
              <a:rPr lang="ko-KR" altLang="en-US" sz="2400" dirty="0"/>
              <a:t>센서 </a:t>
            </a:r>
            <a:r>
              <a:rPr lang="en-US" altLang="ko-KR" sz="2400" dirty="0"/>
              <a:t>2</a:t>
            </a:r>
            <a:r>
              <a:rPr lang="ko-KR" altLang="en-US" sz="2400" dirty="0"/>
              <a:t>의 온도</a:t>
            </a:r>
            <a:endParaRPr lang="en-US" altLang="ko-KR" sz="2400" dirty="0"/>
          </a:p>
          <a:p>
            <a:r>
              <a:rPr lang="ko-KR" altLang="en-US" sz="2400" dirty="0"/>
              <a:t>그래프 </a:t>
            </a:r>
            <a:r>
              <a:rPr lang="en-US" altLang="ko-KR" sz="2400" dirty="0"/>
              <a:t>3. x</a:t>
            </a:r>
            <a:r>
              <a:rPr lang="ko-KR" altLang="en-US" sz="2400" dirty="0"/>
              <a:t>축</a:t>
            </a:r>
            <a:r>
              <a:rPr lang="en-US" altLang="ko-KR" sz="2400" dirty="0"/>
              <a:t>: </a:t>
            </a:r>
            <a:r>
              <a:rPr lang="ko-KR" altLang="en-US" sz="2400" dirty="0"/>
              <a:t>시간</a:t>
            </a:r>
            <a:r>
              <a:rPr lang="en-US" altLang="ko-KR" sz="2400" dirty="0"/>
              <a:t>,    y</a:t>
            </a:r>
            <a:r>
              <a:rPr lang="ko-KR" altLang="en-US" sz="2400" dirty="0"/>
              <a:t>축</a:t>
            </a:r>
            <a:r>
              <a:rPr lang="en-US" altLang="ko-KR" sz="2400" dirty="0"/>
              <a:t>: </a:t>
            </a:r>
            <a:r>
              <a:rPr lang="ko-KR" altLang="en-US" sz="2400" dirty="0"/>
              <a:t>센서 </a:t>
            </a:r>
            <a:r>
              <a:rPr lang="en-US" altLang="ko-KR" sz="2400" dirty="0"/>
              <a:t>3</a:t>
            </a:r>
            <a:r>
              <a:rPr lang="ko-KR" altLang="en-US" sz="2400" dirty="0"/>
              <a:t>의 온도</a:t>
            </a:r>
            <a:endParaRPr lang="en-US" altLang="ko-KR" sz="2400" dirty="0"/>
          </a:p>
          <a:p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그래프</a:t>
            </a:r>
            <a:r>
              <a:rPr lang="en-US" altLang="ko-KR" sz="2400" dirty="0"/>
              <a:t>1 (</a:t>
            </a:r>
            <a:r>
              <a:rPr lang="ko-KR" altLang="en-US" sz="2400" dirty="0"/>
              <a:t>빨간색</a:t>
            </a:r>
            <a:r>
              <a:rPr lang="en-US" altLang="ko-KR" sz="2400" dirty="0"/>
              <a:t>), </a:t>
            </a:r>
            <a:r>
              <a:rPr lang="ko-KR" altLang="en-US" sz="2400" dirty="0"/>
              <a:t>그래프 </a:t>
            </a:r>
            <a:r>
              <a:rPr lang="en-US" altLang="ko-KR" sz="2400" dirty="0"/>
              <a:t>2 (</a:t>
            </a:r>
            <a:r>
              <a:rPr lang="ko-KR" altLang="en-US" sz="2400" dirty="0"/>
              <a:t>초록색</a:t>
            </a:r>
            <a:r>
              <a:rPr lang="en-US" altLang="ko-KR" sz="2400" dirty="0"/>
              <a:t>), </a:t>
            </a:r>
            <a:r>
              <a:rPr lang="ko-KR" altLang="en-US" sz="2400" dirty="0"/>
              <a:t>그래프 </a:t>
            </a:r>
            <a:r>
              <a:rPr lang="en-US" altLang="ko-KR" sz="2400" dirty="0"/>
              <a:t>3(</a:t>
            </a:r>
            <a:r>
              <a:rPr lang="ko-KR" altLang="en-US" sz="2400" dirty="0"/>
              <a:t>파란색</a:t>
            </a:r>
            <a:r>
              <a:rPr lang="en-US" altLang="ko-KR" sz="2400" dirty="0"/>
              <a:t>)</a:t>
            </a:r>
            <a:r>
              <a:rPr lang="ko-KR" altLang="en-US" sz="2400" dirty="0"/>
              <a:t>으로 그래프를 그리자 </a:t>
            </a:r>
            <a:r>
              <a:rPr lang="en-US" altLang="ko-KR" sz="2400" dirty="0"/>
              <a:t>(</a:t>
            </a:r>
            <a:r>
              <a:rPr lang="ko-KR" altLang="en-US" sz="2400" dirty="0"/>
              <a:t>실선</a:t>
            </a:r>
            <a:r>
              <a:rPr lang="en-US" altLang="ko-KR" sz="2400" dirty="0"/>
              <a:t>, </a:t>
            </a:r>
            <a:r>
              <a:rPr lang="ko-KR" altLang="en-US" sz="2400" dirty="0"/>
              <a:t>사각형 마크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마커</a:t>
            </a:r>
            <a:r>
              <a:rPr lang="ko-KR" altLang="en-US" sz="2400" dirty="0"/>
              <a:t> 표시</a:t>
            </a:r>
            <a:r>
              <a:rPr lang="en-US" altLang="ko-KR" sz="2400" dirty="0"/>
              <a:t>)</a:t>
            </a:r>
          </a:p>
          <a:p>
            <a:pPr marL="0" indent="0">
              <a:buNone/>
            </a:pPr>
            <a:r>
              <a:rPr lang="en-US" altLang="ko-KR" sz="2400" dirty="0"/>
              <a:t>(</a:t>
            </a:r>
            <a:r>
              <a:rPr lang="ko-KR" altLang="en-US" sz="2400" dirty="0"/>
              <a:t>단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xlabel</a:t>
            </a:r>
            <a:r>
              <a:rPr lang="en-US" altLang="ko-KR" sz="2400" dirty="0"/>
              <a:t>:</a:t>
            </a:r>
            <a:r>
              <a:rPr lang="ko-KR" altLang="en-US" sz="2400" dirty="0"/>
              <a:t>시간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ylabel</a:t>
            </a:r>
            <a:r>
              <a:rPr lang="en-US" altLang="ko-KR" sz="2400" dirty="0"/>
              <a:t>:</a:t>
            </a:r>
            <a:r>
              <a:rPr lang="ko-KR" altLang="en-US" sz="2400" dirty="0"/>
              <a:t>온도</a:t>
            </a:r>
            <a:r>
              <a:rPr lang="en-US" altLang="ko-KR" sz="2400" dirty="0"/>
              <a:t>, legend</a:t>
            </a:r>
            <a:r>
              <a:rPr lang="ko-KR" altLang="en-US" sz="2400" dirty="0"/>
              <a:t> 표시</a:t>
            </a:r>
            <a:r>
              <a:rPr lang="en-US" altLang="ko-KR" sz="2400" dirty="0"/>
              <a:t>) </a:t>
            </a:r>
          </a:p>
          <a:p>
            <a:pPr marL="0" indent="0">
              <a:buNone/>
            </a:pP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16851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32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59689"/>
            <a:ext cx="7543800" cy="566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891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Insight Through Computing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Table  </a:t>
            </a:r>
            <a:r>
              <a:rPr lang="en-US" altLang="ko-KR">
                <a:ea typeface="굴림" panose="020B0600000101010101" pitchFamily="50" charset="-127"/>
                <a:sym typeface="Wingdings" panose="05000000000000000000" pitchFamily="2" charset="2"/>
              </a:rPr>
              <a:t>  Plot</a:t>
            </a:r>
            <a:endParaRPr lang="en-US" altLang="ko-KR">
              <a:ea typeface="굴림" panose="020B0600000101010101" pitchFamily="50" charset="-127"/>
            </a:endParaRPr>
          </a:p>
        </p:txBody>
      </p:sp>
      <p:pic>
        <p:nvPicPr>
          <p:cNvPr id="11268" name="Picture 4" descr="Fig3_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438400"/>
            <a:ext cx="4953000" cy="3723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457200" y="3048000"/>
            <a:ext cx="3206750" cy="2654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2800" dirty="0">
                <a:latin typeface="Courier New" panose="02070309020205020404" pitchFamily="49" charset="0"/>
                <a:ea typeface="굴림" panose="020B0600000101010101" pitchFamily="50" charset="-127"/>
              </a:rPr>
              <a:t>  x     sin(x)</a:t>
            </a:r>
          </a:p>
          <a:p>
            <a:r>
              <a:rPr lang="en-US" altLang="ko-KR" sz="2800" dirty="0">
                <a:latin typeface="Courier New" panose="02070309020205020404" pitchFamily="49" charset="0"/>
                <a:ea typeface="굴림" panose="020B0600000101010101" pitchFamily="50" charset="-127"/>
              </a:rPr>
              <a:t>0.00     0.0</a:t>
            </a:r>
          </a:p>
          <a:p>
            <a:r>
              <a:rPr lang="en-US" altLang="ko-KR" sz="2800" dirty="0">
                <a:latin typeface="Courier New" panose="02070309020205020404" pitchFamily="49" charset="0"/>
                <a:ea typeface="굴림" panose="020B0600000101010101" pitchFamily="50" charset="-127"/>
              </a:rPr>
              <a:t>1.57     1.0</a:t>
            </a:r>
          </a:p>
          <a:p>
            <a:r>
              <a:rPr lang="en-US" altLang="ko-KR" sz="2800" dirty="0">
                <a:latin typeface="Courier New" panose="02070309020205020404" pitchFamily="49" charset="0"/>
                <a:ea typeface="굴림" panose="020B0600000101010101" pitchFamily="50" charset="-127"/>
              </a:rPr>
              <a:t>3.14     0.0</a:t>
            </a:r>
          </a:p>
          <a:p>
            <a:r>
              <a:rPr lang="en-US" altLang="ko-KR" sz="2800" dirty="0">
                <a:latin typeface="Courier New" panose="02070309020205020404" pitchFamily="49" charset="0"/>
                <a:ea typeface="굴림" panose="020B0600000101010101" pitchFamily="50" charset="-127"/>
              </a:rPr>
              <a:t>4.71    -1.0</a:t>
            </a:r>
          </a:p>
          <a:p>
            <a:r>
              <a:rPr lang="en-US" altLang="ko-KR" sz="2800" dirty="0">
                <a:latin typeface="Courier New" panose="02070309020205020404" pitchFamily="49" charset="0"/>
                <a:ea typeface="굴림" panose="020B0600000101010101" pitchFamily="50" charset="-127"/>
              </a:rPr>
              <a:t>6.28     0.0</a:t>
            </a:r>
          </a:p>
        </p:txBody>
      </p:sp>
      <p:sp>
        <p:nvSpPr>
          <p:cNvPr id="11271" name="Line 7"/>
          <p:cNvSpPr>
            <a:spLocks noChangeShapeType="1"/>
          </p:cNvSpPr>
          <p:nvPr/>
        </p:nvSpPr>
        <p:spPr bwMode="auto">
          <a:xfrm>
            <a:off x="457200" y="3505200"/>
            <a:ext cx="3200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72" name="Text Box 8"/>
              <p:cNvSpPr txBox="1">
                <a:spLocks noChangeArrowheads="1"/>
              </p:cNvSpPr>
              <p:nvPr/>
            </p:nvSpPr>
            <p:spPr bwMode="auto">
              <a:xfrm>
                <a:off x="457200" y="1404650"/>
                <a:ext cx="8254183" cy="1077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ko-KR" sz="3200" b="0" dirty="0">
                    <a:solidFill>
                      <a:srgbClr val="FF0000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rPr>
                  <a:t>5</a:t>
                </a:r>
                <a:r>
                  <a:rPr lang="ko-KR" altLang="en-US" sz="3200" b="0" dirty="0">
                    <a:solidFill>
                      <a:srgbClr val="FF0000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rPr>
                  <a:t>개의 균일하게 떨어진 점</a:t>
                </a:r>
                <a:r>
                  <a:rPr lang="ko-KR" altLang="en-US" sz="3200" b="0" dirty="0">
                    <a:latin typeface="Comic Sans MS" panose="030F0702030302020204" pitchFamily="66" charset="0"/>
                    <a:ea typeface="굴림" panose="020B0600000101010101" pitchFamily="50" charset="-127"/>
                  </a:rPr>
                  <a:t>을 이용한 그래프</a:t>
                </a:r>
                <a:r>
                  <a:rPr lang="en-US" altLang="ko-KR" sz="3200" b="0" dirty="0">
                    <a:latin typeface="Comic Sans MS" panose="030F0702030302020204" pitchFamily="66" charset="0"/>
                    <a:ea typeface="굴림" panose="020B0600000101010101" pitchFamily="50" charset="-127"/>
                  </a:rPr>
                  <a:t> </a:t>
                </a:r>
                <a:endParaRPr lang="en-US" altLang="ko-KR" sz="3200" dirty="0">
                  <a:latin typeface="Comic Sans MS" panose="030F0702030302020204" pitchFamily="66" charset="0"/>
                  <a:ea typeface="굴림" panose="020B0600000101010101" pitchFamily="50" charset="-127"/>
                </a:endParaRPr>
              </a:p>
              <a:p>
                <a:r>
                  <a:rPr lang="ko-KR" altLang="en-US" sz="3200" b="0" dirty="0">
                    <a:latin typeface="Comic Sans MS" panose="030F0702030302020204" pitchFamily="66" charset="0"/>
                    <a:ea typeface="굴림" panose="020B0600000101010101" pitchFamily="50" charset="-127"/>
                  </a:rPr>
                  <a:t>각 점의 간격은 </a:t>
                </a:r>
                <a14:m>
                  <m:oMath xmlns:m="http://schemas.openxmlformats.org/officeDocument/2006/math">
                    <m:r>
                      <a:rPr lang="ko-KR" altLang="en-US" sz="3200" b="0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𝜋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/2</m:t>
                    </m:r>
                  </m:oMath>
                </a14:m>
                <a:r>
                  <a:rPr lang="en-US" altLang="ko-KR" sz="3200" b="0" dirty="0">
                    <a:latin typeface="Comic Sans MS" panose="030F0702030302020204" pitchFamily="66" charset="0"/>
                    <a:ea typeface="굴림" panose="020B0600000101010101" pitchFamily="50" charset="-127"/>
                  </a:rPr>
                  <a:t>. </a:t>
                </a:r>
                <a:r>
                  <a:rPr lang="ko-KR" altLang="en-US" sz="3200" dirty="0" err="1">
                    <a:latin typeface="Comic Sans MS" panose="030F0702030302020204" pitchFamily="66" charset="0"/>
                    <a:ea typeface="굴림" panose="020B0600000101010101" pitchFamily="50" charset="-127"/>
                  </a:rPr>
                  <a:t>만족스러운가</a:t>
                </a:r>
                <a:r>
                  <a:rPr lang="en-US" altLang="ko-KR" sz="3200" dirty="0">
                    <a:latin typeface="Comic Sans MS" panose="030F0702030302020204" pitchFamily="66" charset="0"/>
                    <a:ea typeface="굴림" panose="020B0600000101010101" pitchFamily="50" charset="-127"/>
                  </a:rPr>
                  <a:t>?</a:t>
                </a:r>
                <a:endParaRPr lang="en-US" altLang="ko-KR" sz="3200" b="0" dirty="0">
                  <a:latin typeface="Comic Sans MS" panose="030F0702030302020204" pitchFamily="66" charset="0"/>
                  <a:ea typeface="굴림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1272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404650"/>
                <a:ext cx="8254183" cy="1077218"/>
              </a:xfrm>
              <a:prstGeom prst="rect">
                <a:avLst/>
              </a:prstGeom>
              <a:blipFill>
                <a:blip r:embed="rId4"/>
                <a:stretch>
                  <a:fillRect l="-1846" t="-10169" b="-1807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1109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Insight Through Computing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Table  </a:t>
            </a:r>
            <a:r>
              <a:rPr lang="en-US" altLang="ko-KR">
                <a:ea typeface="굴림" panose="020B0600000101010101" pitchFamily="50" charset="-127"/>
                <a:sym typeface="Wingdings" panose="05000000000000000000" pitchFamily="2" charset="2"/>
              </a:rPr>
              <a:t>  Plot</a:t>
            </a:r>
            <a:endParaRPr lang="en-US" altLang="ko-KR"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72" name="Text Box 8"/>
              <p:cNvSpPr txBox="1">
                <a:spLocks noChangeArrowheads="1"/>
              </p:cNvSpPr>
              <p:nvPr/>
            </p:nvSpPr>
            <p:spPr bwMode="auto">
              <a:xfrm>
                <a:off x="457200" y="1404650"/>
                <a:ext cx="8335936" cy="1077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ko-KR" sz="3200" b="0" dirty="0">
                    <a:solidFill>
                      <a:srgbClr val="FF0000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rPr>
                  <a:t>10</a:t>
                </a:r>
                <a:r>
                  <a:rPr lang="ko-KR" altLang="en-US" sz="3200" b="0" dirty="0">
                    <a:solidFill>
                      <a:srgbClr val="FF0000"/>
                    </a:solidFill>
                    <a:latin typeface="Comic Sans MS" panose="030F0702030302020204" pitchFamily="66" charset="0"/>
                    <a:ea typeface="굴림" panose="020B0600000101010101" pitchFamily="50" charset="-127"/>
                  </a:rPr>
                  <a:t>개의 균일하게 떨어진 점</a:t>
                </a:r>
                <a:r>
                  <a:rPr lang="ko-KR" altLang="en-US" sz="3200" b="0" dirty="0">
                    <a:latin typeface="Comic Sans MS" panose="030F0702030302020204" pitchFamily="66" charset="0"/>
                    <a:ea typeface="굴림" panose="020B0600000101010101" pitchFamily="50" charset="-127"/>
                  </a:rPr>
                  <a:t>을 이용한 그래프</a:t>
                </a:r>
                <a:r>
                  <a:rPr lang="en-US" altLang="ko-KR" sz="3200" b="0" dirty="0">
                    <a:latin typeface="Comic Sans MS" panose="030F0702030302020204" pitchFamily="66" charset="0"/>
                    <a:ea typeface="굴림" panose="020B0600000101010101" pitchFamily="50" charset="-127"/>
                  </a:rPr>
                  <a:t> </a:t>
                </a:r>
                <a:endParaRPr lang="en-US" altLang="ko-KR" sz="3200" dirty="0">
                  <a:latin typeface="Comic Sans MS" panose="030F0702030302020204" pitchFamily="66" charset="0"/>
                  <a:ea typeface="굴림" panose="020B0600000101010101" pitchFamily="50" charset="-127"/>
                </a:endParaRPr>
              </a:p>
              <a:p>
                <a:r>
                  <a:rPr lang="ko-KR" altLang="en-US" sz="3200" b="0" dirty="0">
                    <a:latin typeface="Comic Sans MS" panose="030F0702030302020204" pitchFamily="66" charset="0"/>
                    <a:ea typeface="굴림" panose="020B0600000101010101" pitchFamily="50" charset="-127"/>
                  </a:rPr>
                  <a:t>각 점의 간격은 </a:t>
                </a:r>
                <a14:m>
                  <m:oMath xmlns:m="http://schemas.openxmlformats.org/officeDocument/2006/math">
                    <m:r>
                      <a:rPr lang="ko-KR" altLang="en-US" sz="3200" b="0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𝜋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/4</m:t>
                    </m:r>
                  </m:oMath>
                </a14:m>
                <a:r>
                  <a:rPr lang="en-US" altLang="ko-KR" sz="3200" b="0" dirty="0">
                    <a:latin typeface="Comic Sans MS" panose="030F0702030302020204" pitchFamily="66" charset="0"/>
                    <a:ea typeface="굴림" panose="020B0600000101010101" pitchFamily="50" charset="-127"/>
                  </a:rPr>
                  <a:t>. </a:t>
                </a:r>
                <a:r>
                  <a:rPr lang="ko-KR" altLang="en-US" sz="3200" dirty="0" err="1">
                    <a:latin typeface="Comic Sans MS" panose="030F0702030302020204" pitchFamily="66" charset="0"/>
                    <a:ea typeface="굴림" panose="020B0600000101010101" pitchFamily="50" charset="-127"/>
                  </a:rPr>
                  <a:t>만족스러운가</a:t>
                </a:r>
                <a:r>
                  <a:rPr lang="en-US" altLang="ko-KR" sz="3200" dirty="0">
                    <a:latin typeface="Comic Sans MS" panose="030F0702030302020204" pitchFamily="66" charset="0"/>
                    <a:ea typeface="굴림" panose="020B0600000101010101" pitchFamily="50" charset="-127"/>
                  </a:rPr>
                  <a:t>?</a:t>
                </a:r>
                <a:endParaRPr lang="en-US" altLang="ko-KR" sz="3200" b="0" dirty="0">
                  <a:latin typeface="Comic Sans MS" panose="030F0702030302020204" pitchFamily="66" charset="0"/>
                  <a:ea typeface="굴림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1272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404650"/>
                <a:ext cx="8335936" cy="1077218"/>
              </a:xfrm>
              <a:prstGeom prst="rect">
                <a:avLst/>
              </a:prstGeom>
              <a:blipFill>
                <a:blip r:embed="rId3"/>
                <a:stretch>
                  <a:fillRect l="-1829" t="-10169" b="-1807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304800" y="2743200"/>
            <a:ext cx="3581400" cy="3293209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Courier New" panose="02070309020205020404" pitchFamily="49" charset="0"/>
                <a:ea typeface="굴림" panose="020B0600000101010101" pitchFamily="50" charset="-127"/>
              </a:rPr>
              <a:t>  </a:t>
            </a:r>
            <a:r>
              <a:rPr lang="en-US" altLang="ko-KR" dirty="0">
                <a:latin typeface="Courier New" panose="02070309020205020404" pitchFamily="49" charset="0"/>
                <a:ea typeface="굴림" panose="020B0600000101010101" pitchFamily="50" charset="-127"/>
              </a:rPr>
              <a:t>x     sin(x)</a:t>
            </a:r>
          </a:p>
          <a:p>
            <a:r>
              <a:rPr lang="en-US" altLang="ko-KR" dirty="0">
                <a:latin typeface="Courier New" panose="02070309020205020404" pitchFamily="49" charset="0"/>
                <a:ea typeface="굴림" panose="020B0600000101010101" pitchFamily="50" charset="-127"/>
              </a:rPr>
              <a:t>0.000    0.000</a:t>
            </a:r>
          </a:p>
          <a:p>
            <a:r>
              <a:rPr lang="en-US" altLang="ko-KR" dirty="0">
                <a:latin typeface="Courier New" panose="02070309020205020404" pitchFamily="49" charset="0"/>
                <a:ea typeface="굴림" panose="020B0600000101010101" pitchFamily="50" charset="-127"/>
              </a:rPr>
              <a:t>0.784    0.707</a:t>
            </a:r>
          </a:p>
          <a:p>
            <a:r>
              <a:rPr lang="en-US" altLang="ko-KR" dirty="0">
                <a:latin typeface="Courier New" panose="02070309020205020404" pitchFamily="49" charset="0"/>
                <a:ea typeface="굴림" panose="020B0600000101010101" pitchFamily="50" charset="-127"/>
              </a:rPr>
              <a:t>1.571    1.000</a:t>
            </a:r>
          </a:p>
          <a:p>
            <a:r>
              <a:rPr lang="en-US" altLang="ko-KR" dirty="0">
                <a:latin typeface="Courier New" panose="02070309020205020404" pitchFamily="49" charset="0"/>
                <a:ea typeface="굴림" panose="020B0600000101010101" pitchFamily="50" charset="-127"/>
              </a:rPr>
              <a:t>2.357    0.707</a:t>
            </a:r>
          </a:p>
          <a:p>
            <a:r>
              <a:rPr lang="en-US" altLang="ko-KR" dirty="0">
                <a:latin typeface="Courier New" panose="02070309020205020404" pitchFamily="49" charset="0"/>
                <a:ea typeface="굴림" panose="020B0600000101010101" pitchFamily="50" charset="-127"/>
              </a:rPr>
              <a:t>3.142    0.000</a:t>
            </a:r>
          </a:p>
          <a:p>
            <a:r>
              <a:rPr lang="en-US" altLang="ko-KR" dirty="0">
                <a:latin typeface="Courier New" panose="02070309020205020404" pitchFamily="49" charset="0"/>
                <a:ea typeface="굴림" panose="020B0600000101010101" pitchFamily="50" charset="-127"/>
              </a:rPr>
              <a:t>3.927   -0.707  </a:t>
            </a:r>
          </a:p>
          <a:p>
            <a:r>
              <a:rPr lang="en-US" altLang="ko-KR" dirty="0">
                <a:latin typeface="Courier New" panose="02070309020205020404" pitchFamily="49" charset="0"/>
                <a:ea typeface="굴림" panose="020B0600000101010101" pitchFamily="50" charset="-127"/>
              </a:rPr>
              <a:t>4.712   -1.000</a:t>
            </a:r>
          </a:p>
          <a:p>
            <a:r>
              <a:rPr lang="en-US" altLang="ko-KR" dirty="0">
                <a:latin typeface="Courier New" panose="02070309020205020404" pitchFamily="49" charset="0"/>
                <a:ea typeface="굴림" panose="020B0600000101010101" pitchFamily="50" charset="-127"/>
              </a:rPr>
              <a:t>5.498   -0.707</a:t>
            </a:r>
          </a:p>
          <a:p>
            <a:r>
              <a:rPr lang="en-US" altLang="ko-KR" dirty="0">
                <a:latin typeface="Courier New" panose="02070309020205020404" pitchFamily="49" charset="0"/>
                <a:ea typeface="굴림" panose="020B0600000101010101" pitchFamily="50" charset="-127"/>
              </a:rPr>
              <a:t>6.283    0.000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342900" y="3200400"/>
            <a:ext cx="357430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10" name="Picture 6" descr="Fig3_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386" y="2659380"/>
            <a:ext cx="4483100" cy="337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5847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이와 같이 </a:t>
            </a:r>
            <a:r>
              <a:rPr lang="en-US" altLang="ko-KR" dirty="0"/>
              <a:t>sampling</a:t>
            </a:r>
            <a:r>
              <a:rPr lang="ko-KR" altLang="en-US" dirty="0"/>
              <a:t>하는 점 개수를 늘리니 </a:t>
            </a:r>
            <a:r>
              <a:rPr lang="ko-KR" altLang="en-US" dirty="0" err="1"/>
              <a:t>조금더</a:t>
            </a:r>
            <a:r>
              <a:rPr lang="ko-KR" altLang="en-US" dirty="0"/>
              <a:t> 원래 함수 모양에 가까워 졌다</a:t>
            </a:r>
            <a:r>
              <a:rPr lang="en-US" altLang="ko-KR" dirty="0"/>
              <a:t>. </a:t>
            </a:r>
            <a:r>
              <a:rPr lang="ko-KR" altLang="en-US" dirty="0"/>
              <a:t>그렇다면 점 개수를 계속 </a:t>
            </a:r>
            <a:r>
              <a:rPr lang="ko-KR" altLang="en-US" dirty="0" err="1"/>
              <a:t>늘리다보면</a:t>
            </a:r>
            <a:r>
              <a:rPr lang="ko-KR" altLang="en-US" dirty="0"/>
              <a:t> 실제 함수처럼 </a:t>
            </a:r>
            <a:r>
              <a:rPr lang="ko-KR" altLang="en-US" dirty="0">
                <a:solidFill>
                  <a:srgbClr val="FF0000"/>
                </a:solidFill>
              </a:rPr>
              <a:t>부드럽게 </a:t>
            </a:r>
            <a:r>
              <a:rPr lang="en-US" altLang="ko-KR" dirty="0">
                <a:solidFill>
                  <a:srgbClr val="FF0000"/>
                </a:solidFill>
              </a:rPr>
              <a:t>(smooth)</a:t>
            </a:r>
            <a:r>
              <a:rPr lang="ko-KR" altLang="en-US" dirty="0">
                <a:solidFill>
                  <a:srgbClr val="FF0000"/>
                </a:solidFill>
              </a:rPr>
              <a:t>하게</a:t>
            </a:r>
            <a:r>
              <a:rPr lang="ko-KR" altLang="en-US" dirty="0"/>
              <a:t> </a:t>
            </a:r>
            <a:r>
              <a:rPr lang="ko-KR" altLang="en-US" dirty="0" err="1"/>
              <a:t>보이게할</a:t>
            </a:r>
            <a:r>
              <a:rPr lang="ko-KR" altLang="en-US" dirty="0"/>
              <a:t> 수 있다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5439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7</a:t>
            </a:fld>
            <a:endParaRPr lang="en-US" altLang="ko-KR"/>
          </a:p>
        </p:txBody>
      </p:sp>
      <p:pic>
        <p:nvPicPr>
          <p:cNvPr id="5" name="Picture 5" descr="Fig3_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419350"/>
            <a:ext cx="53213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57200" y="1404650"/>
            <a:ext cx="8651727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3200" b="0" dirty="0">
                <a:solidFill>
                  <a:srgbClr val="FF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200</a:t>
            </a:r>
            <a:r>
              <a:rPr lang="ko-KR" altLang="en-US" sz="3200" b="0" dirty="0">
                <a:solidFill>
                  <a:srgbClr val="FF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개의 균일하게 떨어진 점</a:t>
            </a:r>
            <a:r>
              <a:rPr lang="ko-KR" altLang="en-US" sz="3200" b="0" dirty="0">
                <a:latin typeface="Comic Sans MS" panose="030F0702030302020204" pitchFamily="66" charset="0"/>
                <a:ea typeface="굴림" panose="020B0600000101010101" pitchFamily="50" charset="-127"/>
              </a:rPr>
              <a:t>을 이용한 그래프</a:t>
            </a:r>
            <a:r>
              <a:rPr lang="en-US" altLang="ko-KR" sz="3200" b="0" dirty="0">
                <a:latin typeface="Comic Sans MS" panose="030F0702030302020204" pitchFamily="66" charset="0"/>
                <a:ea typeface="굴림" panose="020B0600000101010101" pitchFamily="50" charset="-127"/>
              </a:rPr>
              <a:t> </a:t>
            </a:r>
          </a:p>
          <a:p>
            <a:r>
              <a:rPr lang="ko-KR" altLang="en-US" sz="3200" dirty="0">
                <a:latin typeface="Comic Sans MS" panose="030F0702030302020204" pitchFamily="66" charset="0"/>
                <a:ea typeface="굴림" panose="020B0600000101010101" pitchFamily="50" charset="-127"/>
              </a:rPr>
              <a:t>거의 </a:t>
            </a:r>
            <a:r>
              <a:rPr lang="en-US" altLang="ko-KR" sz="3200" dirty="0">
                <a:latin typeface="Comic Sans MS" panose="030F0702030302020204" pitchFamily="66" charset="0"/>
                <a:ea typeface="굴림" panose="020B0600000101010101" pitchFamily="50" charset="-127"/>
              </a:rPr>
              <a:t>smooth</a:t>
            </a:r>
            <a:r>
              <a:rPr lang="ko-KR" altLang="en-US" sz="3200" dirty="0">
                <a:latin typeface="Comic Sans MS" panose="030F0702030302020204" pitchFamily="66" charset="0"/>
                <a:ea typeface="굴림" panose="020B0600000101010101" pitchFamily="50" charset="-127"/>
              </a:rPr>
              <a:t>하다</a:t>
            </a:r>
            <a:endParaRPr lang="en-US" altLang="ko-KR" sz="3200" dirty="0"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9263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어떤 주어진 함수 </a:t>
            </a:r>
            <a:r>
              <a:rPr lang="en-US" altLang="ko-KR" sz="2000" dirty="0"/>
              <a:t>y=f(x)</a:t>
            </a:r>
            <a:r>
              <a:rPr lang="ko-KR" altLang="en-US" sz="2000" dirty="0"/>
              <a:t>의 그래프를 구간 </a:t>
            </a:r>
            <a:r>
              <a:rPr lang="en-US" altLang="ko-KR" sz="2000" dirty="0"/>
              <a:t>[L, R]</a:t>
            </a:r>
            <a:r>
              <a:rPr lang="ko-KR" altLang="en-US" sz="2000" dirty="0"/>
              <a:t>에서 그리는 세 가지 기본적인 단계를 살펴보자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Step 1: </a:t>
            </a:r>
            <a:r>
              <a:rPr lang="ko-KR" altLang="en-US" sz="2000" dirty="0"/>
              <a:t>주어진 구간에서 </a:t>
            </a:r>
            <a:r>
              <a:rPr lang="en-US" altLang="ko-KR" sz="2000" dirty="0"/>
              <a:t>x</a:t>
            </a:r>
            <a:r>
              <a:rPr lang="ko-KR" altLang="en-US" sz="2000" dirty="0"/>
              <a:t>값의 테이블 생성 </a:t>
            </a:r>
            <a:r>
              <a:rPr lang="en-US" altLang="ko-KR" sz="2000" dirty="0"/>
              <a:t>(sampling)</a:t>
            </a:r>
          </a:p>
          <a:p>
            <a:r>
              <a:rPr lang="en-US" altLang="ko-KR" sz="2000" dirty="0"/>
              <a:t>Step 2: Step 1</a:t>
            </a:r>
            <a:r>
              <a:rPr lang="ko-KR" altLang="en-US" sz="2000" dirty="0"/>
              <a:t>에서의 각 </a:t>
            </a:r>
            <a:r>
              <a:rPr lang="en-US" altLang="ko-KR" sz="2000" dirty="0"/>
              <a:t>x</a:t>
            </a:r>
            <a:r>
              <a:rPr lang="ko-KR" altLang="en-US" sz="2000" dirty="0"/>
              <a:t>값들에 대한 함수 </a:t>
            </a:r>
            <a:r>
              <a:rPr lang="en-US" altLang="ko-KR" sz="2000" dirty="0"/>
              <a:t>f</a:t>
            </a:r>
            <a:r>
              <a:rPr lang="ko-KR" altLang="en-US" sz="2000" dirty="0"/>
              <a:t>의 </a:t>
            </a:r>
            <a:r>
              <a:rPr lang="ko-KR" altLang="en-US" sz="2000" dirty="0" err="1"/>
              <a:t>출력값</a:t>
            </a:r>
            <a:r>
              <a:rPr lang="en-US" altLang="ko-KR" sz="2000" dirty="0"/>
              <a:t>, </a:t>
            </a:r>
            <a:r>
              <a:rPr lang="ko-KR" altLang="en-US" sz="2000" dirty="0"/>
              <a:t>즉 </a:t>
            </a:r>
            <a:r>
              <a:rPr lang="en-US" altLang="ko-KR" sz="2000" dirty="0"/>
              <a:t>y</a:t>
            </a:r>
            <a:r>
              <a:rPr lang="ko-KR" altLang="en-US" sz="2000" dirty="0"/>
              <a:t>의 테이블 생성</a:t>
            </a:r>
            <a:endParaRPr lang="en-US" altLang="ko-KR" sz="2000" dirty="0"/>
          </a:p>
          <a:p>
            <a:r>
              <a:rPr lang="en-US" altLang="ko-KR" sz="2000" dirty="0"/>
              <a:t>Step 3: Step 1, 2</a:t>
            </a:r>
            <a:r>
              <a:rPr lang="ko-KR" altLang="en-US" sz="2000" dirty="0"/>
              <a:t>에서 만든 테이블의 각 </a:t>
            </a:r>
            <a:r>
              <a:rPr lang="en-US" altLang="ko-KR" sz="2000" dirty="0" err="1"/>
              <a:t>xy</a:t>
            </a:r>
            <a:r>
              <a:rPr lang="en-US" altLang="ko-KR" sz="2000" dirty="0"/>
              <a:t> </a:t>
            </a:r>
            <a:r>
              <a:rPr lang="ko-KR" altLang="en-US" sz="2000" dirty="0" err="1"/>
              <a:t>점들끼리</a:t>
            </a:r>
            <a:r>
              <a:rPr lang="ko-KR" altLang="en-US" sz="2000" dirty="0"/>
              <a:t> 선으로 연결시킴</a:t>
            </a:r>
            <a:endParaRPr lang="en-US" altLang="ko-KR" sz="2000" dirty="0"/>
          </a:p>
          <a:p>
            <a:r>
              <a:rPr lang="ko-KR" altLang="en-US" sz="2000" dirty="0">
                <a:solidFill>
                  <a:srgbClr val="FF0000"/>
                </a:solidFill>
              </a:rPr>
              <a:t>이 부분은 </a:t>
            </a:r>
            <a:r>
              <a:rPr lang="en-US" altLang="ko-KR" sz="2000" dirty="0" err="1">
                <a:solidFill>
                  <a:srgbClr val="FF0000"/>
                </a:solidFill>
              </a:rPr>
              <a:t>Matlab</a:t>
            </a:r>
            <a:r>
              <a:rPr lang="ko-KR" altLang="en-US" sz="2000" dirty="0">
                <a:solidFill>
                  <a:srgbClr val="FF0000"/>
                </a:solidFill>
              </a:rPr>
              <a:t>의 </a:t>
            </a:r>
            <a:r>
              <a:rPr lang="en-US" altLang="ko-KR" sz="2000" dirty="0">
                <a:solidFill>
                  <a:srgbClr val="FF0000"/>
                </a:solidFill>
              </a:rPr>
              <a:t>‘plot’ </a:t>
            </a:r>
            <a:r>
              <a:rPr lang="ko-KR" altLang="en-US" sz="2000" dirty="0">
                <a:solidFill>
                  <a:srgbClr val="FF0000"/>
                </a:solidFill>
              </a:rPr>
              <a:t>함수를 사용하면 된다</a:t>
            </a:r>
            <a:endParaRPr lang="en-US" altLang="ko-KR" sz="2000" dirty="0">
              <a:solidFill>
                <a:srgbClr val="FF0000"/>
              </a:solidFill>
            </a:endParaRPr>
          </a:p>
          <a:p>
            <a:r>
              <a:rPr lang="en-US" altLang="ko-KR" sz="2000" dirty="0" err="1">
                <a:solidFill>
                  <a:srgbClr val="FF0000"/>
                </a:solidFill>
              </a:rPr>
              <a:t>Matlab</a:t>
            </a:r>
            <a:r>
              <a:rPr lang="ko-KR" altLang="en-US" sz="2000" dirty="0">
                <a:solidFill>
                  <a:srgbClr val="FF0000"/>
                </a:solidFill>
              </a:rPr>
              <a:t>의 </a:t>
            </a:r>
            <a:r>
              <a:rPr lang="en-US" altLang="ko-KR" sz="2000" dirty="0">
                <a:solidFill>
                  <a:srgbClr val="FF0000"/>
                </a:solidFill>
              </a:rPr>
              <a:t>‘plot’</a:t>
            </a:r>
            <a:r>
              <a:rPr lang="ko-KR" altLang="en-US" sz="2000" dirty="0">
                <a:solidFill>
                  <a:srgbClr val="FF0000"/>
                </a:solidFill>
              </a:rPr>
              <a:t>함수는 </a:t>
            </a:r>
            <a:r>
              <a:rPr lang="en-US" altLang="ko-KR" sz="2000" dirty="0">
                <a:solidFill>
                  <a:srgbClr val="FF0000"/>
                </a:solidFill>
              </a:rPr>
              <a:t>2</a:t>
            </a:r>
            <a:r>
              <a:rPr lang="ko-KR" altLang="en-US" sz="2000" dirty="0">
                <a:solidFill>
                  <a:srgbClr val="FF0000"/>
                </a:solidFill>
              </a:rPr>
              <a:t>차원 선 그래프를 수행하는 함수이다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88011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앞에서 </a:t>
            </a:r>
            <a:r>
              <a:rPr lang="en-US" altLang="ko-KR" sz="2400" dirty="0"/>
              <a:t>n</a:t>
            </a:r>
            <a:r>
              <a:rPr lang="ko-KR" altLang="en-US" sz="2400" dirty="0"/>
              <a:t>개의 균일하게 떨어진 점이란 말을 사용하였다</a:t>
            </a:r>
            <a:endParaRPr lang="en-US" altLang="ko-KR" sz="2400" dirty="0"/>
          </a:p>
          <a:p>
            <a:r>
              <a:rPr lang="ko-KR" altLang="en-US" sz="2400" dirty="0"/>
              <a:t>이를 위하여 </a:t>
            </a:r>
            <a:r>
              <a:rPr lang="en-US" altLang="ko-KR" sz="2400" dirty="0"/>
              <a:t>‘</a:t>
            </a:r>
            <a:r>
              <a:rPr lang="en-US" altLang="ko-KR" sz="2400" dirty="0" err="1"/>
              <a:t>linspace</a:t>
            </a:r>
            <a:r>
              <a:rPr lang="en-US" altLang="ko-KR" sz="2400" dirty="0"/>
              <a:t>’ </a:t>
            </a:r>
            <a:r>
              <a:rPr lang="ko-KR" altLang="en-US" sz="2400" dirty="0"/>
              <a:t>함수를 사용할 수 있다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1</a:t>
            </a:r>
            <a:r>
              <a:rPr lang="ko-KR" altLang="en-US" sz="2400" dirty="0"/>
              <a:t>에서 </a:t>
            </a:r>
            <a:r>
              <a:rPr lang="en-US" altLang="ko-KR" sz="2400" dirty="0"/>
              <a:t>3</a:t>
            </a:r>
            <a:r>
              <a:rPr lang="ko-KR" altLang="en-US" sz="2400" dirty="0"/>
              <a:t>까지 균일하게 떨어진 </a:t>
            </a:r>
            <a:r>
              <a:rPr lang="en-US" altLang="ko-KR" sz="2400" dirty="0"/>
              <a:t>5</a:t>
            </a:r>
            <a:r>
              <a:rPr lang="ko-KR" altLang="en-US" sz="2400" dirty="0"/>
              <a:t>개의 요소를 갖는 배열 생성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9</a:t>
            </a:fld>
            <a:endParaRPr lang="en-US" altLang="ko-KR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600200" y="2567782"/>
            <a:ext cx="48291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3200" dirty="0">
                <a:latin typeface="Courier New" panose="02070309020205020404" pitchFamily="49" charset="0"/>
                <a:ea typeface="굴림" panose="020B0600000101010101" pitchFamily="50" charset="-127"/>
              </a:rPr>
              <a:t>x = </a:t>
            </a:r>
            <a:r>
              <a:rPr lang="en-US" altLang="ko-KR" sz="3200" dirty="0" err="1">
                <a:latin typeface="Courier New" panose="02070309020205020404" pitchFamily="49" charset="0"/>
                <a:ea typeface="굴림" panose="020B0600000101010101" pitchFamily="50" charset="-127"/>
              </a:rPr>
              <a:t>linspace</a:t>
            </a:r>
            <a:r>
              <a:rPr lang="en-US" altLang="ko-KR" sz="3200" dirty="0">
                <a:latin typeface="Courier New" panose="02070309020205020404" pitchFamily="49" charset="0"/>
                <a:ea typeface="굴림" panose="020B0600000101010101" pitchFamily="50" charset="-127"/>
              </a:rPr>
              <a:t>(1,3,5)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975" y="4709096"/>
            <a:ext cx="7397750" cy="113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674870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50000"/>
          </a:spcAft>
          <a:buClr>
            <a:srgbClr val="004080"/>
          </a:buClr>
          <a:buSzPct val="65000"/>
          <a:buFont typeface="Wingdings" pitchFamily="-65" charset="2"/>
          <a:buChar char="§"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50000"/>
          </a:spcAft>
          <a:buClr>
            <a:srgbClr val="004080"/>
          </a:buClr>
          <a:buSzPct val="65000"/>
          <a:buFont typeface="Wingdings" pitchFamily="-65" charset="2"/>
          <a:buChar char="§"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Mgt Overview 8.8.05</Template>
  <TotalTime>11888</TotalTime>
  <Words>1115</Words>
  <Application>Microsoft Office PowerPoint</Application>
  <PresentationFormat>화면 슬라이드 쇼(4:3)</PresentationFormat>
  <Paragraphs>211</Paragraphs>
  <Slides>32</Slides>
  <Notes>8</Notes>
  <HiddenSlides>0</HiddenSlides>
  <MMClips>0</MMClips>
  <ScaleCrop>false</ScaleCrop>
  <HeadingPairs>
    <vt:vector size="8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3" baseType="lpstr">
      <vt:lpstr>HyhwpEQ</vt:lpstr>
      <vt:lpstr>ＭＳ Ｐゴシック</vt:lpstr>
      <vt:lpstr>굴림</vt:lpstr>
      <vt:lpstr>Arial</vt:lpstr>
      <vt:lpstr>Cambria Math</vt:lpstr>
      <vt:lpstr>Comic Sans MS</vt:lpstr>
      <vt:lpstr>Courier New</vt:lpstr>
      <vt:lpstr>Times</vt:lpstr>
      <vt:lpstr>Wingdings</vt:lpstr>
      <vt:lpstr>Edge</vt:lpstr>
      <vt:lpstr>Equation</vt:lpstr>
      <vt:lpstr>시뮬레이션 기초 및 실습</vt:lpstr>
      <vt:lpstr>PowerPoint 프레젠테이션</vt:lpstr>
      <vt:lpstr>PowerPoint 프레젠테이션</vt:lpstr>
      <vt:lpstr>Table    Plot</vt:lpstr>
      <vt:lpstr>Table    Plot</vt:lpstr>
      <vt:lpstr>PowerPoint 프레젠테이션</vt:lpstr>
      <vt:lpstr>PowerPoint 프레젠테이션</vt:lpstr>
      <vt:lpstr>PowerPoint 프레젠테이션</vt:lpstr>
      <vt:lpstr>PowerPoint 프레젠테이션</vt:lpstr>
      <vt:lpstr>Linspace Syntax</vt:lpstr>
      <vt:lpstr>linspace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Exponentiation</vt:lpstr>
      <vt:lpstr>Multiplication</vt:lpstr>
      <vt:lpstr>Division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LANL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Attendee Introduction</dc:title>
  <dc:creator>LC-LM</dc:creator>
  <cp:lastModifiedBy>Malibin</cp:lastModifiedBy>
  <cp:revision>595</cp:revision>
  <dcterms:created xsi:type="dcterms:W3CDTF">2007-04-05T20:26:21Z</dcterms:created>
  <dcterms:modified xsi:type="dcterms:W3CDTF">2019-04-01T07:09:54Z</dcterms:modified>
</cp:coreProperties>
</file>