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8"/>
  </p:notesMasterIdLst>
  <p:sldIdLst>
    <p:sldId id="272" r:id="rId2"/>
    <p:sldId id="299" r:id="rId3"/>
    <p:sldId id="301" r:id="rId4"/>
    <p:sldId id="313" r:id="rId5"/>
    <p:sldId id="314" r:id="rId6"/>
    <p:sldId id="318" r:id="rId7"/>
    <p:sldId id="300" r:id="rId8"/>
    <p:sldId id="302" r:id="rId9"/>
    <p:sldId id="303" r:id="rId10"/>
    <p:sldId id="304" r:id="rId11"/>
    <p:sldId id="308" r:id="rId12"/>
    <p:sldId id="307" r:id="rId13"/>
    <p:sldId id="306" r:id="rId14"/>
    <p:sldId id="309" r:id="rId15"/>
    <p:sldId id="310" r:id="rId16"/>
    <p:sldId id="311" r:id="rId17"/>
    <p:sldId id="315" r:id="rId18"/>
    <p:sldId id="317" r:id="rId19"/>
    <p:sldId id="316" r:id="rId20"/>
    <p:sldId id="273" r:id="rId21"/>
    <p:sldId id="274" r:id="rId22"/>
    <p:sldId id="293" r:id="rId23"/>
    <p:sldId id="275" r:id="rId24"/>
    <p:sldId id="276" r:id="rId25"/>
    <p:sldId id="292" r:id="rId26"/>
    <p:sldId id="282" r:id="rId27"/>
    <p:sldId id="285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286" r:id="rId36"/>
    <p:sldId id="287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4034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Level-4 </a:t>
            </a:r>
            <a:r>
              <a:rPr lang="en-US" altLang="ko-KR" sz="2000" dirty="0">
                <a:solidFill>
                  <a:srgbClr val="FF0000"/>
                </a:solidFill>
              </a:rPr>
              <a:t>partitioning of Triangle </a:t>
            </a:r>
            <a:r>
              <a:rPr lang="en-US" altLang="ko-KR" sz="2000" dirty="0" smtClean="0">
                <a:solidFill>
                  <a:srgbClr val="FF0000"/>
                </a:solidFill>
              </a:rPr>
              <a:t>T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얻기 위한 기존의 방법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- Add the given triangle to the figure window, fill(x, y, ‘w’)</a:t>
            </a:r>
          </a:p>
          <a:p>
            <a:r>
              <a:rPr lang="en-US" altLang="ko-KR" sz="2000" dirty="0" smtClean="0"/>
              <a:t>- Add in the largest shaded sub-triangle (one)</a:t>
            </a:r>
          </a:p>
          <a:p>
            <a:r>
              <a:rPr lang="en-US" altLang="ko-KR" sz="2000" dirty="0" smtClean="0"/>
              <a:t>- Add in all the second largest shaded triangles (three)</a:t>
            </a:r>
          </a:p>
          <a:p>
            <a:r>
              <a:rPr lang="en-US" altLang="ko-KR" sz="2000" dirty="0" smtClean="0"/>
              <a:t>- Add in all the third largest shaded triangles (nine)</a:t>
            </a:r>
          </a:p>
          <a:p>
            <a:r>
              <a:rPr lang="en-US" altLang="ko-KR" sz="2000" dirty="0" smtClean="0"/>
              <a:t>- Add in all the fourth largest shaded triangles (twenty-seven)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문제점</a:t>
            </a:r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2000" dirty="0" smtClean="0"/>
              <a:t>painful to work out the vertex locations for each triangle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7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더 좋은 방법은 없을까</a:t>
            </a:r>
            <a:r>
              <a:rPr lang="en-US" altLang="ko-KR" sz="2400" dirty="0" smtClean="0"/>
              <a:t>? Divide and Conquer Strategy </a:t>
            </a:r>
          </a:p>
          <a:p>
            <a:r>
              <a:rPr lang="en-US" altLang="ko-KR" sz="2400" dirty="0" smtClean="0"/>
              <a:t>Key idea: </a:t>
            </a:r>
            <a:r>
              <a:rPr lang="en-US" altLang="ko-KR" sz="2400" dirty="0" smtClean="0">
                <a:solidFill>
                  <a:srgbClr val="FF0000"/>
                </a:solidFill>
              </a:rPr>
              <a:t>Level-L partitioning </a:t>
            </a:r>
            <a:r>
              <a:rPr lang="en-US" altLang="ko-KR" sz="2400" dirty="0" smtClean="0"/>
              <a:t>requires that it calls itself </a:t>
            </a:r>
            <a:r>
              <a:rPr lang="en-US" altLang="ko-KR" sz="2400" dirty="0" smtClean="0">
                <a:solidFill>
                  <a:srgbClr val="FF0000"/>
                </a:solidFill>
              </a:rPr>
              <a:t>three times</a:t>
            </a:r>
            <a:r>
              <a:rPr lang="en-US" altLang="ko-KR" sz="2400" dirty="0" smtClean="0"/>
              <a:t> to acquire the </a:t>
            </a:r>
            <a:r>
              <a:rPr lang="en-US" altLang="ko-KR" sz="2400" dirty="0" smtClean="0">
                <a:solidFill>
                  <a:srgbClr val="FF0000"/>
                </a:solidFill>
              </a:rPr>
              <a:t>level (L-1) partitioning's of the corner triangles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grpSp>
        <p:nvGrpSpPr>
          <p:cNvPr id="17" name="Group 6"/>
          <p:cNvGrpSpPr>
            <a:grpSpLocks noChangeAspect="1"/>
          </p:cNvGrpSpPr>
          <p:nvPr/>
        </p:nvGrpSpPr>
        <p:grpSpPr bwMode="auto">
          <a:xfrm>
            <a:off x="4650252" y="3443214"/>
            <a:ext cx="2538510" cy="1907032"/>
            <a:chOff x="1152" y="720"/>
            <a:chExt cx="4032" cy="3029"/>
          </a:xfrm>
        </p:grpSpPr>
        <p:sp>
          <p:nvSpPr>
            <p:cNvPr id="1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152" y="720"/>
              <a:ext cx="4039" cy="302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817" y="947"/>
              <a:ext cx="2849" cy="2469"/>
            </a:xfrm>
            <a:custGeom>
              <a:avLst/>
              <a:gdLst>
                <a:gd name="T0" fmla="*/ 0 w 2849"/>
                <a:gd name="T1" fmla="*/ 2469 h 2469"/>
                <a:gd name="T2" fmla="*/ 2849 w 2849"/>
                <a:gd name="T3" fmla="*/ 2469 h 2469"/>
                <a:gd name="T4" fmla="*/ 1425 w 2849"/>
                <a:gd name="T5" fmla="*/ 0 h 2469"/>
                <a:gd name="T6" fmla="*/ 0 w 2849"/>
                <a:gd name="T7" fmla="*/ 2469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9" h="2469">
                  <a:moveTo>
                    <a:pt x="0" y="2469"/>
                  </a:moveTo>
                  <a:lnTo>
                    <a:pt x="2849" y="2469"/>
                  </a:lnTo>
                  <a:lnTo>
                    <a:pt x="1425" y="0"/>
                  </a:lnTo>
                  <a:lnTo>
                    <a:pt x="0" y="24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2529" y="2181"/>
              <a:ext cx="1425" cy="1235"/>
            </a:xfrm>
            <a:custGeom>
              <a:avLst/>
              <a:gdLst>
                <a:gd name="T0" fmla="*/ 713 w 1425"/>
                <a:gd name="T1" fmla="*/ 1235 h 1235"/>
                <a:gd name="T2" fmla="*/ 1425 w 1425"/>
                <a:gd name="T3" fmla="*/ 0 h 1235"/>
                <a:gd name="T4" fmla="*/ 0 w 1425"/>
                <a:gd name="T5" fmla="*/ 0 h 1235"/>
                <a:gd name="T6" fmla="*/ 713 w 1425"/>
                <a:gd name="T7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5" h="1235">
                  <a:moveTo>
                    <a:pt x="713" y="1235"/>
                  </a:moveTo>
                  <a:lnTo>
                    <a:pt x="1425" y="0"/>
                  </a:lnTo>
                  <a:lnTo>
                    <a:pt x="0" y="0"/>
                  </a:lnTo>
                  <a:lnTo>
                    <a:pt x="713" y="1235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2529" y="2181"/>
              <a:ext cx="1425" cy="1235"/>
            </a:xfrm>
            <a:custGeom>
              <a:avLst/>
              <a:gdLst>
                <a:gd name="T0" fmla="*/ 713 w 1425"/>
                <a:gd name="T1" fmla="*/ 1235 h 1235"/>
                <a:gd name="T2" fmla="*/ 1425 w 1425"/>
                <a:gd name="T3" fmla="*/ 0 h 1235"/>
                <a:gd name="T4" fmla="*/ 0 w 1425"/>
                <a:gd name="T5" fmla="*/ 0 h 1235"/>
                <a:gd name="T6" fmla="*/ 713 w 1425"/>
                <a:gd name="T7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5" h="1235">
                  <a:moveTo>
                    <a:pt x="713" y="1235"/>
                  </a:moveTo>
                  <a:lnTo>
                    <a:pt x="1425" y="0"/>
                  </a:lnTo>
                  <a:lnTo>
                    <a:pt x="0" y="0"/>
                  </a:lnTo>
                  <a:lnTo>
                    <a:pt x="713" y="123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Group 6"/>
          <p:cNvGrpSpPr>
            <a:grpSpLocks noChangeAspect="1"/>
          </p:cNvGrpSpPr>
          <p:nvPr/>
        </p:nvGrpSpPr>
        <p:grpSpPr bwMode="auto">
          <a:xfrm>
            <a:off x="1693062" y="3476583"/>
            <a:ext cx="2542919" cy="1907032"/>
            <a:chOff x="1152" y="720"/>
            <a:chExt cx="4039" cy="3029"/>
          </a:xfrm>
        </p:grpSpPr>
        <p:sp>
          <p:nvSpPr>
            <p:cNvPr id="2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152" y="720"/>
              <a:ext cx="4039" cy="302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817" y="947"/>
              <a:ext cx="2849" cy="2469"/>
            </a:xfrm>
            <a:custGeom>
              <a:avLst/>
              <a:gdLst>
                <a:gd name="T0" fmla="*/ 0 w 2849"/>
                <a:gd name="T1" fmla="*/ 2469 h 2469"/>
                <a:gd name="T2" fmla="*/ 2849 w 2849"/>
                <a:gd name="T3" fmla="*/ 2469 h 2469"/>
                <a:gd name="T4" fmla="*/ 1425 w 2849"/>
                <a:gd name="T5" fmla="*/ 0 h 2469"/>
                <a:gd name="T6" fmla="*/ 0 w 2849"/>
                <a:gd name="T7" fmla="*/ 2469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9" h="2469">
                  <a:moveTo>
                    <a:pt x="0" y="2469"/>
                  </a:moveTo>
                  <a:lnTo>
                    <a:pt x="2849" y="2469"/>
                  </a:lnTo>
                  <a:lnTo>
                    <a:pt x="1425" y="0"/>
                  </a:lnTo>
                  <a:lnTo>
                    <a:pt x="0" y="24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79648" y="5418909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Level-0 partitioning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3274" y="5467290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Level-1 partitioning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36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3209863"/>
          </a:xfrm>
        </p:spPr>
        <p:txBody>
          <a:bodyPr/>
          <a:lstStyle/>
          <a:p>
            <a:r>
              <a:rPr lang="en-US" altLang="ko-KR" sz="2400" dirty="0" smtClean="0"/>
              <a:t>Pseudo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25223"/>
              </p:ext>
            </p:extLst>
          </p:nvPr>
        </p:nvGraphicFramePr>
        <p:xfrm>
          <a:off x="630699" y="2042160"/>
          <a:ext cx="489871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713">
                  <a:extLst>
                    <a:ext uri="{9D8B030D-6E8A-4147-A177-3AD203B41FA5}">
                      <a16:colId xmlns:a16="http://schemas.microsoft.com/office/drawing/2014/main" val="2593068482"/>
                    </a:ext>
                  </a:extLst>
                </a:gridCol>
              </a:tblGrid>
              <a:tr h="29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Algorithm  </a:t>
                      </a:r>
                      <a:r>
                        <a:rPr lang="en-US" altLang="ko-KR" sz="1600" dirty="0" smtClean="0">
                          <a:solidFill>
                            <a:srgbClr val="00B050"/>
                          </a:solidFill>
                        </a:rPr>
                        <a:t>Level L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rgbClr val="00B050"/>
                          </a:solidFill>
                        </a:rPr>
                        <a:t>MeshTriangle</a:t>
                      </a:r>
                      <a:endParaRPr lang="ko-KR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33340"/>
                  </a:ext>
                </a:extLst>
              </a:tr>
              <a:tr h="2296577"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if n=0             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     %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기본 단계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                  </a:t>
                      </a:r>
                    </a:p>
                    <a:p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baseline="0" dirty="0" smtClean="0"/>
                        <a:t>  fill (x, y, ‘w’)   % </a:t>
                      </a:r>
                      <a:r>
                        <a:rPr lang="ko-KR" altLang="en-US" sz="1600" baseline="0" dirty="0" smtClean="0"/>
                        <a:t> 흰색 삼각형 칠함</a:t>
                      </a:r>
                      <a:endParaRPr lang="en-US" altLang="ko-KR" sz="1600" baseline="0" dirty="0" smtClean="0"/>
                    </a:p>
                    <a:p>
                      <a:endParaRPr lang="en-US" altLang="ko-KR" sz="1600" baseline="0" dirty="0" smtClean="0"/>
                    </a:p>
                    <a:p>
                      <a:r>
                        <a:rPr lang="en-US" altLang="ko-KR" sz="1600" baseline="0" dirty="0" smtClean="0"/>
                        <a:t>else</a:t>
                      </a:r>
                    </a:p>
                    <a:p>
                      <a:r>
                        <a:rPr lang="en-US" altLang="ko-KR" sz="1600" baseline="0" dirty="0" smtClean="0"/>
                        <a:t>    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%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재귀 단계 </a:t>
                      </a:r>
                      <a:endParaRPr lang="en-US" altLang="ko-KR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aseline="0" dirty="0" smtClean="0"/>
                        <a:t>     A, B, C</a:t>
                      </a:r>
                      <a:r>
                        <a:rPr lang="ko-KR" altLang="en-US" sz="1600" baseline="0" dirty="0" smtClean="0"/>
                        <a:t>의 각 변의 중점 </a:t>
                      </a:r>
                      <a:r>
                        <a:rPr lang="en-US" altLang="ko-KR" sz="1600" baseline="0" dirty="0" smtClean="0"/>
                        <a:t>(A’, B’, C’) </a:t>
                      </a:r>
                      <a:r>
                        <a:rPr lang="ko-KR" altLang="en-US" sz="1600" baseline="0" dirty="0" smtClean="0"/>
                        <a:t>찾음 </a:t>
                      </a:r>
                      <a:endParaRPr lang="en-US" altLang="ko-KR" sz="16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     %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안쪽 삼각형 칠함</a:t>
                      </a:r>
                      <a:endParaRPr lang="en-US" altLang="ko-KR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aseline="0" dirty="0" smtClean="0"/>
                        <a:t>     A’, B’, C’ </a:t>
                      </a:r>
                      <a:r>
                        <a:rPr lang="ko-KR" altLang="en-US" sz="1600" baseline="0" dirty="0" smtClean="0"/>
                        <a:t>칠함  </a:t>
                      </a:r>
                      <a:endParaRPr lang="en-US" altLang="ko-KR" sz="1600" baseline="0" dirty="0" smtClean="0"/>
                    </a:p>
                    <a:p>
                      <a:r>
                        <a:rPr lang="en-US" altLang="ko-KR" sz="1600" baseline="0" dirty="0" smtClean="0"/>
                        <a:t>    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%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바깥쪽 세 삼각형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</a:p>
                    <a:p>
                      <a:r>
                        <a:rPr lang="en-US" altLang="ko-KR" sz="1600" baseline="0" dirty="0" smtClean="0"/>
                        <a:t>     A, A’, B’</a:t>
                      </a:r>
                      <a:r>
                        <a:rPr lang="ko-KR" altLang="en-US" sz="1600" baseline="0" dirty="0" smtClean="0"/>
                        <a:t>를 이용 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Level (L-1) </a:t>
                      </a:r>
                      <a:r>
                        <a:rPr lang="en-US" altLang="ko-KR" sz="1600" baseline="0" dirty="0" err="1" smtClean="0">
                          <a:solidFill>
                            <a:srgbClr val="00B050"/>
                          </a:solidFill>
                        </a:rPr>
                        <a:t>MeshTriangle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600" baseline="0" dirty="0" smtClean="0"/>
                        <a:t>수행</a:t>
                      </a:r>
                      <a:endParaRPr lang="en-US" altLang="ko-KR" sz="1600" baseline="0" dirty="0" smtClean="0"/>
                    </a:p>
                    <a:p>
                      <a:r>
                        <a:rPr lang="en-US" altLang="ko-KR" sz="1600" baseline="0" dirty="0" smtClean="0"/>
                        <a:t>     A’, B, C’</a:t>
                      </a:r>
                      <a:r>
                        <a:rPr lang="ko-KR" altLang="en-US" sz="1600" baseline="0" dirty="0" smtClean="0"/>
                        <a:t>를 이용 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Level (L-1)</a:t>
                      </a:r>
                      <a:r>
                        <a:rPr lang="ko-KR" altLang="en-US" sz="16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0B050"/>
                          </a:solidFill>
                        </a:rPr>
                        <a:t>MeshTriangle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600" baseline="0" dirty="0" smtClean="0"/>
                        <a:t>수행</a:t>
                      </a:r>
                      <a:endParaRPr lang="en-US" altLang="ko-KR" sz="1600" baseline="0" dirty="0" smtClean="0"/>
                    </a:p>
                    <a:p>
                      <a:r>
                        <a:rPr lang="en-US" altLang="ko-KR" sz="1600" baseline="0" dirty="0" smtClean="0"/>
                        <a:t>     B’, C’, C</a:t>
                      </a:r>
                      <a:r>
                        <a:rPr lang="ko-KR" altLang="en-US" sz="1600" baseline="0" dirty="0" smtClean="0"/>
                        <a:t>를 이용 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Level (L-1)</a:t>
                      </a:r>
                      <a:r>
                        <a:rPr lang="ko-KR" altLang="en-US" sz="16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0B050"/>
                          </a:solidFill>
                        </a:rPr>
                        <a:t>MeshTriangle</a:t>
                      </a:r>
                      <a:r>
                        <a:rPr lang="en-US" altLang="ko-KR" sz="16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600" baseline="0" dirty="0" smtClean="0"/>
                        <a:t>수행</a:t>
                      </a:r>
                      <a:endParaRPr lang="en-US" altLang="ko-KR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55984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 noChangeAspect="1"/>
          </p:cNvGrpSpPr>
          <p:nvPr/>
        </p:nvGrpSpPr>
        <p:grpSpPr bwMode="auto">
          <a:xfrm>
            <a:off x="6078882" y="3546163"/>
            <a:ext cx="2538510" cy="1907032"/>
            <a:chOff x="1152" y="720"/>
            <a:chExt cx="4032" cy="3029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52" y="720"/>
              <a:ext cx="4039" cy="302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817" y="947"/>
              <a:ext cx="2849" cy="2469"/>
            </a:xfrm>
            <a:custGeom>
              <a:avLst/>
              <a:gdLst>
                <a:gd name="T0" fmla="*/ 0 w 2849"/>
                <a:gd name="T1" fmla="*/ 2469 h 2469"/>
                <a:gd name="T2" fmla="*/ 2849 w 2849"/>
                <a:gd name="T3" fmla="*/ 2469 h 2469"/>
                <a:gd name="T4" fmla="*/ 1425 w 2849"/>
                <a:gd name="T5" fmla="*/ 0 h 2469"/>
                <a:gd name="T6" fmla="*/ 0 w 2849"/>
                <a:gd name="T7" fmla="*/ 2469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9" h="2469">
                  <a:moveTo>
                    <a:pt x="0" y="2469"/>
                  </a:moveTo>
                  <a:lnTo>
                    <a:pt x="2849" y="2469"/>
                  </a:lnTo>
                  <a:lnTo>
                    <a:pt x="1425" y="0"/>
                  </a:lnTo>
                  <a:lnTo>
                    <a:pt x="0" y="24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529" y="2181"/>
              <a:ext cx="1425" cy="1235"/>
            </a:xfrm>
            <a:custGeom>
              <a:avLst/>
              <a:gdLst>
                <a:gd name="T0" fmla="*/ 713 w 1425"/>
                <a:gd name="T1" fmla="*/ 1235 h 1235"/>
                <a:gd name="T2" fmla="*/ 1425 w 1425"/>
                <a:gd name="T3" fmla="*/ 0 h 1235"/>
                <a:gd name="T4" fmla="*/ 0 w 1425"/>
                <a:gd name="T5" fmla="*/ 0 h 1235"/>
                <a:gd name="T6" fmla="*/ 713 w 1425"/>
                <a:gd name="T7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5" h="1235">
                  <a:moveTo>
                    <a:pt x="713" y="1235"/>
                  </a:moveTo>
                  <a:lnTo>
                    <a:pt x="1425" y="0"/>
                  </a:lnTo>
                  <a:lnTo>
                    <a:pt x="0" y="0"/>
                  </a:lnTo>
                  <a:lnTo>
                    <a:pt x="713" y="1235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529" y="2181"/>
              <a:ext cx="1425" cy="1235"/>
            </a:xfrm>
            <a:custGeom>
              <a:avLst/>
              <a:gdLst>
                <a:gd name="T0" fmla="*/ 713 w 1425"/>
                <a:gd name="T1" fmla="*/ 1235 h 1235"/>
                <a:gd name="T2" fmla="*/ 1425 w 1425"/>
                <a:gd name="T3" fmla="*/ 0 h 1235"/>
                <a:gd name="T4" fmla="*/ 0 w 1425"/>
                <a:gd name="T5" fmla="*/ 0 h 1235"/>
                <a:gd name="T6" fmla="*/ 713 w 1425"/>
                <a:gd name="T7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5" h="1235">
                  <a:moveTo>
                    <a:pt x="713" y="1235"/>
                  </a:moveTo>
                  <a:lnTo>
                    <a:pt x="1425" y="0"/>
                  </a:lnTo>
                  <a:lnTo>
                    <a:pt x="0" y="0"/>
                  </a:lnTo>
                  <a:lnTo>
                    <a:pt x="713" y="123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Group 6"/>
          <p:cNvGrpSpPr>
            <a:grpSpLocks noChangeAspect="1"/>
          </p:cNvGrpSpPr>
          <p:nvPr/>
        </p:nvGrpSpPr>
        <p:grpSpPr bwMode="auto">
          <a:xfrm>
            <a:off x="5991481" y="1295400"/>
            <a:ext cx="2542919" cy="1907032"/>
            <a:chOff x="1152" y="720"/>
            <a:chExt cx="4039" cy="3029"/>
          </a:xfrm>
        </p:grpSpPr>
        <p:sp>
          <p:nvSpPr>
            <p:cNvPr id="1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152" y="720"/>
              <a:ext cx="4039" cy="302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817" y="947"/>
              <a:ext cx="2849" cy="2469"/>
            </a:xfrm>
            <a:custGeom>
              <a:avLst/>
              <a:gdLst>
                <a:gd name="T0" fmla="*/ 0 w 2849"/>
                <a:gd name="T1" fmla="*/ 2469 h 2469"/>
                <a:gd name="T2" fmla="*/ 2849 w 2849"/>
                <a:gd name="T3" fmla="*/ 2469 h 2469"/>
                <a:gd name="T4" fmla="*/ 1425 w 2849"/>
                <a:gd name="T5" fmla="*/ 0 h 2469"/>
                <a:gd name="T6" fmla="*/ 0 w 2849"/>
                <a:gd name="T7" fmla="*/ 2469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9" h="2469">
                  <a:moveTo>
                    <a:pt x="0" y="2469"/>
                  </a:moveTo>
                  <a:lnTo>
                    <a:pt x="2849" y="2469"/>
                  </a:lnTo>
                  <a:lnTo>
                    <a:pt x="1425" y="0"/>
                  </a:lnTo>
                  <a:lnTo>
                    <a:pt x="0" y="24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16317" y="33528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1029" y="508921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16186" y="504348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415" y="4189479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A’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35075" y="4189479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B’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0" y="5238690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C’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3633" y="5684690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Level L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MeshTriangle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4249" y="3048000"/>
            <a:ext cx="274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Level (L-1)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MeshTriangle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6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Level-4 Mesh Triangle from three Level-3 Mesh Triangle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7162800" cy="29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0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960156"/>
              </p:ext>
            </p:extLst>
          </p:nvPr>
        </p:nvGraphicFramePr>
        <p:xfrm>
          <a:off x="846727" y="1447800"/>
          <a:ext cx="69342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39287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function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MeshTriangle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(x, y, L)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% x and y are 3-vectors, L: 0</a:t>
                      </a:r>
                      <a:r>
                        <a:rPr lang="ko-KR" altLang="en-US" baseline="0" dirty="0" smtClean="0"/>
                        <a:t>보다 크거나 같은 정수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% x=[x(1) x(2) x(3)]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% y=[y(1) y(2) y(3)]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7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if</a:t>
                      </a:r>
                      <a:r>
                        <a:rPr lang="en-US" altLang="ko-KR" baseline="0" dirty="0" smtClean="0"/>
                        <a:t> L==0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fill(x, y, ‘w’);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else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% </a:t>
                      </a:r>
                      <a:r>
                        <a:rPr lang="ko-KR" altLang="en-US" baseline="0" dirty="0" smtClean="0"/>
                        <a:t>세 </a:t>
                      </a:r>
                      <a:r>
                        <a:rPr lang="en-US" altLang="ko-KR" baseline="0" dirty="0" smtClean="0"/>
                        <a:t>vertex</a:t>
                      </a:r>
                      <a:r>
                        <a:rPr lang="ko-KR" altLang="en-US" baseline="0" dirty="0" smtClean="0"/>
                        <a:t>의 중점들 찾음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 a=[ (x(1)+x(2))/2       (x(2)+x(3))/2       (x(3)+x(1))/2  ];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b=[ (y(1)+y(2))/2       (y(2)+y(3))/2       (y(3)+y(1))/2 ];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% </a:t>
                      </a:r>
                      <a:r>
                        <a:rPr lang="ko-KR" altLang="en-US" baseline="0" dirty="0" smtClean="0"/>
                        <a:t>안쪽 삼각형 칠함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빨간색</a:t>
                      </a:r>
                      <a:r>
                        <a:rPr lang="en-US" altLang="ko-KR" baseline="0" dirty="0" smtClean="0"/>
                        <a:t>, ‘r’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fill(a, b, ‘r’);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% </a:t>
                      </a:r>
                      <a:r>
                        <a:rPr lang="ko-KR" altLang="en-US" baseline="0" dirty="0" smtClean="0"/>
                        <a:t>바깥쪽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개의 삼각형 재귀 반복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MeshTriangle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( [x(1)   a(1)   a(3) ],  [y(1)   b(1)  b(3) ], L-1)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MeshTriangle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( [x(2)   a(2)   a(1) ],  [y(2)   b(2)  b(1) ], L-1)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MeshTriangle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( [x(3)   a(3)   a(2) ],  [y(3)   b(3)  b(2) ], L-1)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0021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93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2057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MeshTriangle.m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https</a:t>
            </a:r>
            <a:r>
              <a:rPr lang="en-US" altLang="ko-KR" dirty="0"/>
              <a:t>://www.dropbox.com/s/1ufww75muifqni1/MeshTriangle.m?dl=0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61483"/>
              </p:ext>
            </p:extLst>
          </p:nvPr>
        </p:nvGraphicFramePr>
        <p:xfrm>
          <a:off x="1295400" y="3708808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57700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main.m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x=[0 3 1];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y=[0 0 2];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L=0:4  %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level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별로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figure;  % </a:t>
                      </a:r>
                      <a:r>
                        <a:rPr lang="en-US" altLang="ko-KR" sz="1800" b="0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figure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 연다</a:t>
                      </a:r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hold on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MeshTriangle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 y, L)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end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41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3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Level-4 partitioning </a:t>
            </a:r>
            <a:r>
              <a:rPr lang="en-US" altLang="ko-KR" dirty="0" err="1" smtClean="0"/>
              <a:t>meshtriangle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400" dirty="0" smtClean="0"/>
              <a:t>다음과 같은 디자인 패턴을 만드는 함수 </a:t>
            </a:r>
            <a:endParaRPr lang="en-US" altLang="ko-KR" sz="2400" dirty="0" smtClean="0"/>
          </a:p>
          <a:p>
            <a:r>
              <a:rPr lang="en-US" altLang="ko-KR" sz="2400" dirty="0" err="1" smtClean="0"/>
              <a:t>RandomMondrian</a:t>
            </a:r>
            <a:r>
              <a:rPr lang="en-US" altLang="ko-KR" sz="2400" dirty="0" smtClean="0"/>
              <a:t>(a, b, L, W, Lev)</a:t>
            </a:r>
            <a:r>
              <a:rPr lang="ko-KR" altLang="en-US" sz="2400" dirty="0" smtClean="0"/>
              <a:t>를 작성하고자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직사각형은 입력으로 왼쪽 아래 코너 점이 </a:t>
            </a:r>
            <a:r>
              <a:rPr lang="en-US" altLang="ko-KR" sz="2400" dirty="0" smtClean="0"/>
              <a:t>(a, b)</a:t>
            </a:r>
            <a:r>
              <a:rPr lang="ko-KR" altLang="en-US" sz="2400" dirty="0" smtClean="0"/>
              <a:t>이고 직사각형의 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세로의 길이는 각각 </a:t>
            </a:r>
            <a:r>
              <a:rPr lang="en-US" altLang="ko-KR" sz="2400" dirty="0" smtClean="0"/>
              <a:t>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W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0"/>
            <a:ext cx="4419600" cy="331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3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00" y="2336090"/>
            <a:ext cx="2142000" cy="1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36090"/>
            <a:ext cx="2142000" cy="1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93227"/>
            <a:ext cx="2142000" cy="1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93227"/>
            <a:ext cx="2142000" cy="1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93227"/>
            <a:ext cx="2142000" cy="1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943290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Lev=0 (</a:t>
            </a:r>
            <a:r>
              <a:rPr lang="ko-KR" altLang="en-US" dirty="0" smtClean="0"/>
              <a:t>기본 단계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0806" y="39362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7006" y="59244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0806" y="59244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1606" y="58794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1276290"/>
            <a:ext cx="8074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</a:t>
            </a:r>
            <a:r>
              <a:rPr lang="ko-KR" altLang="en-US" dirty="0"/>
              <a:t>는 앞에서의 </a:t>
            </a:r>
            <a:r>
              <a:rPr lang="en-US" altLang="ko-KR" dirty="0"/>
              <a:t>level of</a:t>
            </a:r>
            <a:r>
              <a:rPr lang="ko-KR" altLang="en-US" dirty="0"/>
              <a:t> </a:t>
            </a:r>
            <a:r>
              <a:rPr lang="en-US" altLang="ko-KR" dirty="0"/>
              <a:t>partitioning</a:t>
            </a:r>
            <a:r>
              <a:rPr lang="ko-KR" altLang="en-US" dirty="0"/>
              <a:t>의 의미이다</a:t>
            </a:r>
            <a:r>
              <a:rPr lang="en-US" altLang="ko-KR" dirty="0" smtClean="0"/>
              <a:t>. Lev</a:t>
            </a:r>
            <a:r>
              <a:rPr lang="ko-KR" altLang="en-US" dirty="0" smtClean="0"/>
              <a:t>이 하나 증가하면 </a:t>
            </a:r>
            <a:endParaRPr lang="en-US" altLang="ko-KR" dirty="0" smtClean="0"/>
          </a:p>
          <a:p>
            <a:r>
              <a:rPr lang="ko-KR" altLang="en-US" dirty="0" smtClean="0"/>
              <a:t>각각의 직사각형을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작은 직사각형으로 쪼개는 작업이 수행된다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50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000" dirty="0" err="1"/>
              <a:t>RandomMondrian</a:t>
            </a:r>
            <a:r>
              <a:rPr lang="en-US" altLang="ko-KR" sz="2000" dirty="0"/>
              <a:t>(a, b, L, W, </a:t>
            </a:r>
            <a:r>
              <a:rPr lang="en-US" altLang="ko-KR" sz="2000" dirty="0" smtClean="0"/>
              <a:t>Lev)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Lev</a:t>
            </a:r>
            <a:r>
              <a:rPr lang="ko-KR" altLang="en-US" sz="2000" dirty="0" smtClean="0"/>
              <a:t>가 하나씩 증가함에 따라서 주어진 직사각형을 아래와 같은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작은 직사각형으로 나누는 과정을 반복 수행한다</a:t>
            </a:r>
            <a:r>
              <a:rPr lang="en-US" altLang="ko-KR" sz="2000" dirty="0" smtClean="0"/>
              <a:t>. Lev=0</a:t>
            </a:r>
            <a:r>
              <a:rPr lang="ko-KR" altLang="en-US" sz="2000" dirty="0" smtClean="0"/>
              <a:t>이면 직사각형의 색은 무작위로 </a:t>
            </a:r>
            <a:r>
              <a:rPr lang="en-US" altLang="ko-KR" sz="2000" dirty="0" smtClean="0"/>
              <a:t>‘r’, ‘b’, ‘g’</a:t>
            </a:r>
            <a:r>
              <a:rPr lang="ko-KR" altLang="en-US" sz="2000" dirty="0" smtClean="0"/>
              <a:t>색이 같은 확률로 선택된다</a:t>
            </a:r>
            <a:r>
              <a:rPr lang="en-US" altLang="ko-KR" sz="2000" dirty="0" smtClean="0"/>
              <a:t>.  Divide and Conquer </a:t>
            </a:r>
            <a:r>
              <a:rPr lang="ko-KR" altLang="en-US" sz="2000" dirty="0" smtClean="0"/>
              <a:t>전략을 이용하여 이 함수를 작성하고 </a:t>
            </a:r>
            <a:r>
              <a:rPr lang="en-US" altLang="ko-KR" sz="2000" dirty="0" smtClean="0"/>
              <a:t>Lev=0, 1, 2, 3, 4</a:t>
            </a:r>
            <a:r>
              <a:rPr lang="ko-KR" altLang="en-US" sz="2000" dirty="0" smtClean="0"/>
              <a:t>에서의 결과를 출력해보자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2590800" y="3950840"/>
            <a:ext cx="2209800" cy="990600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94811" y="4941440"/>
            <a:ext cx="2209800" cy="9906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00600" y="3950840"/>
            <a:ext cx="990600" cy="9906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00600" y="4941440"/>
            <a:ext cx="990600" cy="9906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333" y="5789075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(a, b)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90313" y="607689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(a+2L/3, b)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6076890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a+L</a:t>
            </a:r>
            <a:r>
              <a:rPr lang="en-US" altLang="ko-KR" dirty="0" smtClean="0"/>
              <a:t>, b)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4712840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a+L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b+W</a:t>
            </a:r>
            <a:r>
              <a:rPr lang="en-US" altLang="ko-KR" dirty="0" smtClean="0"/>
              <a:t>/2)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3750785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a+L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b+W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9071" y="339833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(a+2L/3, </a:t>
            </a:r>
            <a:r>
              <a:rPr lang="en-US" altLang="ko-KR" dirty="0" err="1" smtClean="0"/>
              <a:t>b+W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2514600" y="585584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724400" y="585584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715000" y="585584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715000" y="486524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514600" y="486524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715000" y="387464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724400" y="3857654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514600" y="3893750"/>
            <a:ext cx="152400" cy="13329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471284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(a, </a:t>
            </a:r>
            <a:r>
              <a:rPr lang="en-US" altLang="ko-KR" dirty="0" err="1" smtClean="0"/>
              <a:t>b+W</a:t>
            </a:r>
            <a:r>
              <a:rPr lang="en-US" altLang="ko-KR" dirty="0" smtClean="0"/>
              <a:t>/2)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374123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(a, </a:t>
            </a:r>
            <a:r>
              <a:rPr lang="en-US" altLang="ko-KR" dirty="0" err="1" smtClean="0"/>
              <a:t>b+W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2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Divide and Conquer in Geometry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13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Linear Interpolation and Color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93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Interpolating values (</a:t>
            </a:r>
            <a:r>
              <a:rPr lang="ko-KR" altLang="en-US" sz="2400" dirty="0" smtClean="0"/>
              <a:t>보간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다음 </a:t>
            </a:r>
            <a:r>
              <a:rPr lang="en-US" altLang="ko-KR" sz="2400" dirty="0" smtClean="0"/>
              <a:t>sine table</a:t>
            </a:r>
            <a:r>
              <a:rPr lang="ko-KR" altLang="en-US" sz="2400" dirty="0" smtClean="0"/>
              <a:t>을 생각해 보자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Q) </a:t>
            </a:r>
            <a:r>
              <a:rPr lang="ko-KR" altLang="en-US" sz="2400" dirty="0" smtClean="0"/>
              <a:t>만일 </a:t>
            </a:r>
            <a:r>
              <a:rPr lang="en-US" altLang="ko-KR" sz="2400" dirty="0" smtClean="0"/>
              <a:t>sin(45.2), sin(45.4)</a:t>
            </a:r>
            <a:r>
              <a:rPr lang="ko-KR" altLang="en-US" sz="2400" dirty="0" smtClean="0"/>
              <a:t>을 예측하고 싶다면 어떻게 할까</a:t>
            </a:r>
            <a:r>
              <a:rPr lang="en-US" altLang="ko-KR" sz="2400" dirty="0" smtClean="0"/>
              <a:t>?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65526"/>
              </p:ext>
            </p:extLst>
          </p:nvPr>
        </p:nvGraphicFramePr>
        <p:xfrm>
          <a:off x="1175084" y="2672348"/>
          <a:ext cx="34731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(</a:t>
                      </a:r>
                      <a:r>
                        <a:rPr lang="ko-KR" altLang="en-US" dirty="0" smtClean="0"/>
                        <a:t>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0.6947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0.7071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0.7193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0.7314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9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직선으로 </a:t>
                </a:r>
                <a:r>
                  <a:rPr lang="ko-KR" altLang="en-US" sz="2400" dirty="0" err="1" smtClean="0"/>
                  <a:t>보간했다고</a:t>
                </a:r>
                <a:r>
                  <a:rPr lang="ko-KR" altLang="en-US" sz="2400" dirty="0" smtClean="0"/>
                  <a:t> 가정하면 </a:t>
                </a:r>
                <a:endParaRPr lang="en-US" altLang="ko-KR" sz="2400" dirty="0" smtClean="0"/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/>
                      </a:rPr>
                      <m:t>𝒚</m:t>
                    </m:r>
                    <m:r>
                      <a:rPr lang="en-US" altLang="ko-KR" sz="2400" b="1" i="1" smtClean="0">
                        <a:latin typeface="Cambria Math"/>
                      </a:rPr>
                      <m:t>−</m:t>
                    </m:r>
                    <m:r>
                      <a:rPr lang="en-US" altLang="ko-KR" sz="2400" b="1" i="1" smtClean="0"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/>
                          </a:rPr>
                          <m:t>𝟒𝟓</m:t>
                        </m:r>
                      </m:e>
                    </m:d>
                    <m:r>
                      <a:rPr lang="en-US" altLang="ko-KR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latin typeface="Cambria Math"/>
                          </a:rPr>
                          <m:t>𝒔𝒊𝒏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𝟒𝟔</m:t>
                            </m:r>
                          </m:e>
                        </m:d>
                        <m:r>
                          <a:rPr lang="en-US" altLang="ko-KR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𝒔𝒊𝒏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𝟒𝟓</m:t>
                            </m:r>
                          </m:e>
                        </m:d>
                      </m:num>
                      <m:den>
                        <m:r>
                          <a:rPr lang="en-US" altLang="ko-KR" sz="2400" b="1" i="1" smtClean="0">
                            <a:latin typeface="Cambria Math"/>
                          </a:rPr>
                          <m:t>𝟒𝟔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𝟒𝟓</m:t>
                        </m:r>
                      </m:den>
                    </m:f>
                    <m:r>
                      <a:rPr lang="en-US" altLang="ko-KR" sz="2400" b="1" i="1" smtClean="0">
                        <a:latin typeface="Cambria Math"/>
                      </a:rPr>
                      <m:t>(</m:t>
                    </m:r>
                    <m:r>
                      <a:rPr lang="en-US" altLang="ko-KR" sz="2400" b="1" i="1" smtClean="0">
                        <a:latin typeface="Cambria Math"/>
                      </a:rPr>
                      <m:t>𝒙</m:t>
                    </m:r>
                    <m:r>
                      <a:rPr lang="en-US" altLang="ko-KR" sz="2400" b="1" i="1" smtClean="0">
                        <a:latin typeface="Cambria Math"/>
                      </a:rPr>
                      <m:t>−</m:t>
                    </m:r>
                    <m:r>
                      <a:rPr lang="en-US" altLang="ko-KR" sz="2400" b="1" i="1" smtClean="0">
                        <a:latin typeface="Cambria Math"/>
                      </a:rPr>
                      <m:t>𝟒𝟓</m:t>
                    </m:r>
                    <m:r>
                      <a:rPr lang="en-US" altLang="ko-KR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/>
                  <a:t>sin(45.2</a:t>
                </a:r>
                <a:r>
                  <a:rPr lang="en-US" altLang="ko-KR" sz="2400" dirty="0" smtClean="0"/>
                  <a:t>)</a:t>
                </a:r>
                <a:r>
                  <a:rPr lang="ko-KR" altLang="en-US" sz="2400" dirty="0" smtClean="0"/>
                  <a:t>를 예측한다면 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𝒙</m:t>
                    </m:r>
                    <m:r>
                      <a:rPr lang="en-US" altLang="ko-KR" sz="2400" b="1" i="0" smtClean="0">
                        <a:latin typeface="Cambria Math"/>
                      </a:rPr>
                      <m:t>=</m:t>
                    </m:r>
                    <m:r>
                      <a:rPr lang="en-US" altLang="ko-KR" sz="2400" b="1" i="0" smtClean="0">
                        <a:latin typeface="Cambria Math"/>
                      </a:rPr>
                      <m:t>𝟒𝟓</m:t>
                    </m:r>
                    <m:r>
                      <a:rPr lang="en-US" altLang="ko-KR" sz="2400" b="1" i="0" smtClean="0">
                        <a:latin typeface="Cambria Math"/>
                      </a:rPr>
                      <m:t>.</m:t>
                    </m:r>
                    <m:r>
                      <a:rPr lang="en-US" altLang="ko-KR" sz="2400" b="1" i="0" smtClean="0">
                        <a:latin typeface="Cambria Math"/>
                      </a:rPr>
                      <m:t>𝟐</m:t>
                    </m:r>
                  </m:oMath>
                </a14:m>
                <a:endParaRPr lang="en-US" altLang="ko-KR" sz="2400" b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/>
                      </a:rPr>
                      <m:t>𝒚</m:t>
                    </m:r>
                    <m:r>
                      <a:rPr lang="en-US" altLang="ko-KR" sz="2400" b="1" i="1" smtClean="0">
                        <a:latin typeface="Cambria Math"/>
                      </a:rPr>
                      <m:t>=</m:t>
                    </m:r>
                    <m:r>
                      <a:rPr lang="en-US" altLang="ko-KR" sz="2400" b="1" i="1" smtClean="0"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/>
                          </a:rPr>
                          <m:t>𝟒𝟓</m:t>
                        </m:r>
                      </m:e>
                    </m:d>
                    <m:r>
                      <a:rPr lang="en-US" altLang="ko-KR" sz="2400" b="1" i="1" smtClean="0">
                        <a:latin typeface="Cambria Math"/>
                      </a:rPr>
                      <m:t>+</m:t>
                    </m:r>
                    <m:r>
                      <a:rPr lang="en-US" altLang="ko-KR" sz="2400" b="1" i="1" smtClean="0">
                        <a:latin typeface="Cambria Math"/>
                      </a:rPr>
                      <m:t>𝟎</m:t>
                    </m:r>
                    <m:r>
                      <a:rPr lang="en-US" altLang="ko-KR" sz="2400" b="1" i="1" smtClean="0">
                        <a:latin typeface="Cambria Math"/>
                      </a:rPr>
                      <m:t>.</m:t>
                    </m:r>
                    <m:r>
                      <a:rPr lang="en-US" altLang="ko-KR" sz="2400" b="1" i="1" smtClean="0">
                        <a:latin typeface="Cambria Math"/>
                      </a:rPr>
                      <m:t>𝟐</m:t>
                    </m:r>
                    <m:r>
                      <a:rPr lang="en-US" altLang="ko-KR" sz="2400" b="1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/>
                          </a:rPr>
                          <m:t>𝒔𝒊𝒏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𝟒𝟔</m:t>
                            </m:r>
                          </m:e>
                        </m:d>
                        <m:r>
                          <a:rPr lang="en-US" altLang="ko-KR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𝒔𝒊𝒏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𝟒𝟓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400" b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𝟒𝟓</m:t>
                        </m:r>
                      </m:e>
                    </m:d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𝒔𝒊𝒏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𝟒𝟔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615" b="-3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08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400" dirty="0" smtClean="0">
                    <a:latin typeface="Cambria Math"/>
                  </a:rPr>
                  <a:t>유사하게 </a:t>
                </a:r>
                <a:endParaRPr lang="en-US" altLang="ko-KR" sz="24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𝒔𝒊𝒏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𝟒𝟓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/>
                        </a:rPr>
                        <m:t>𝒔𝒊𝒏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𝟒𝟓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/>
                        </a:rPr>
                        <m:t>𝒔𝒊𝒏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𝟒𝟔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𝟎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𝟕𝟏𝟐𝟎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b="1" dirty="0" smtClean="0"/>
              </a:p>
              <a:p>
                <a:pPr marL="0" indent="0">
                  <a:buNone/>
                </a:pPr>
                <a:endParaRPr lang="en-US" altLang="ko-KR" sz="2400" b="1" i="1" dirty="0" smtClean="0">
                  <a:latin typeface="Cambria Math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70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73155"/>
              </p:ext>
            </p:extLst>
          </p:nvPr>
        </p:nvGraphicFramePr>
        <p:xfrm>
          <a:off x="2438400" y="4419600"/>
          <a:ext cx="34731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(</a:t>
                      </a:r>
                      <a:r>
                        <a:rPr lang="ko-KR" altLang="en-US" dirty="0" smtClean="0"/>
                        <a:t>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0.6947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0.7071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0.7193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0.7314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93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이와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같은 방법을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linear interpolation </a:t>
                </a:r>
              </a:p>
              <a:p>
                <a:r>
                  <a:rPr lang="en-US" altLang="ko-KR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선형 보간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400" dirty="0" smtClean="0"/>
                  <a:t>이라고 한다</a:t>
                </a:r>
                <a:endParaRPr lang="en-US" altLang="ko-KR" sz="2400" dirty="0" smtClean="0"/>
              </a:p>
              <a:p>
                <a:r>
                  <a:rPr lang="ko-KR" altLang="en-US" sz="2400" b="0" dirty="0" smtClean="0"/>
                  <a:t>주어진 값</a:t>
                </a:r>
                <a:r>
                  <a:rPr lang="en-US" altLang="ko-KR" sz="2400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/>
                      </a:rPr>
                      <m:t>𝑓</m:t>
                    </m:r>
                    <m:r>
                      <a:rPr lang="en-US" altLang="ko-KR" sz="2400" b="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0" dirty="0" smtClean="0"/>
              </a:p>
              <a:p>
                <a:r>
                  <a:rPr lang="ko-KR" altLang="en-US" sz="2400" dirty="0" smtClean="0"/>
                  <a:t>예측하고자 하는 값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𝑭</m:t>
                    </m:r>
                  </m:oMath>
                </a14:m>
                <a:endParaRPr lang="ko-KR" altLang="en-US" sz="2400" dirty="0"/>
              </a:p>
              <a:p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ko-KR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𝝀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2400" dirty="0" smtClean="0"/>
                  <a:t>가중치 합 </a:t>
                </a:r>
                <a:r>
                  <a:rPr lang="en-US" altLang="ko-KR" sz="2400" dirty="0" smtClean="0"/>
                  <a:t>= 1,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/>
                      </a:rPr>
                      <m:t>𝟎</m:t>
                    </m:r>
                    <m:r>
                      <a:rPr lang="en-US" altLang="ko-KR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ko-KR" altLang="en-US" sz="2400" b="1" i="1" smtClean="0">
                        <a:latin typeface="Cambria Math"/>
                        <a:ea typeface="Cambria Math"/>
                      </a:rPr>
                      <m:t>𝝀</m:t>
                    </m:r>
                    <m:r>
                      <a:rPr lang="ko-KR" alt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4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ko-KR" altLang="en-US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>
            <a:off x="5440250" y="2848320"/>
            <a:ext cx="3459050" cy="3247680"/>
            <a:chOff x="1828800" y="2514600"/>
            <a:chExt cx="4297764" cy="3752910"/>
          </a:xfrm>
        </p:grpSpPr>
        <p:cxnSp>
          <p:nvCxnSpPr>
            <p:cNvPr id="7" name="직선 연결선 6"/>
            <p:cNvCxnSpPr/>
            <p:nvPr/>
          </p:nvCxnSpPr>
          <p:spPr bwMode="auto">
            <a:xfrm>
              <a:off x="2286000" y="5791200"/>
              <a:ext cx="3810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 flipV="1">
              <a:off x="2557153" y="3962400"/>
              <a:ext cx="0" cy="1828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 flipV="1">
              <a:off x="5562600" y="2971800"/>
              <a:ext cx="0" cy="28194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 flipV="1">
              <a:off x="2570018" y="2976750"/>
              <a:ext cx="2992582" cy="990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57800" y="2514600"/>
                  <a:ext cx="8687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2514600"/>
                  <a:ext cx="868764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876" r="-4651" b="-203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28800" y="3313829"/>
                  <a:ext cx="8628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313829"/>
                  <a:ext cx="8628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509" r="-18421" b="-350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47475" y="5864739"/>
                  <a:ext cx="5026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475" y="5864739"/>
                  <a:ext cx="50263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311281" y="5867400"/>
                  <a:ext cx="5086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281" y="5867400"/>
                  <a:ext cx="5086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57708" y="3048000"/>
                  <a:ext cx="422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708" y="3048000"/>
                  <a:ext cx="422295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연결선 15"/>
            <p:cNvCxnSpPr/>
            <p:nvPr/>
          </p:nvCxnSpPr>
          <p:spPr bwMode="auto">
            <a:xfrm flipV="1">
              <a:off x="3794585" y="3543300"/>
              <a:ext cx="0" cy="22479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타원 16"/>
            <p:cNvSpPr/>
            <p:nvPr/>
          </p:nvSpPr>
          <p:spPr bwMode="auto">
            <a:xfrm>
              <a:off x="5448300" y="2857672"/>
              <a:ext cx="228600" cy="23815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 pitchFamily="-65" charset="2"/>
                <a:buChar char="§"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3674425" y="3417125"/>
              <a:ext cx="228600" cy="2381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 pitchFamily="-65" charset="2"/>
                <a:buChar char="§"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2442853" y="3862432"/>
              <a:ext cx="228600" cy="23815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 pitchFamily="-65" charset="2"/>
                <a:buChar char="§"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28999" y="5334000"/>
                  <a:ext cx="3926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999" y="5334000"/>
                  <a:ext cx="39260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21737" y="5345875"/>
                  <a:ext cx="8416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737" y="5345875"/>
                  <a:ext cx="841641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505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f(1)=3, f(2)=5</a:t>
            </a:r>
            <a:r>
              <a:rPr lang="ko-KR" altLang="en-US" dirty="0" smtClean="0"/>
              <a:t>일 때 </a:t>
            </a:r>
            <a:r>
              <a:rPr lang="ko-KR" altLang="en-US" dirty="0"/>
              <a:t>선형 </a:t>
            </a:r>
            <a:r>
              <a:rPr lang="ko-KR" altLang="en-US" dirty="0" err="1"/>
              <a:t>보간법으로</a:t>
            </a:r>
            <a:r>
              <a:rPr lang="ko-KR" altLang="en-US" dirty="0"/>
              <a:t> </a:t>
            </a:r>
            <a:r>
              <a:rPr lang="en-US" altLang="ko-KR" dirty="0"/>
              <a:t>f(1.2)</a:t>
            </a:r>
            <a:r>
              <a:rPr lang="ko-KR" altLang="en-US" dirty="0"/>
              <a:t>값을 예측해보자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457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color</a:t>
            </a:r>
            <a:r>
              <a:rPr lang="ko-KR" altLang="en-US" sz="2400" dirty="0" smtClean="0"/>
              <a:t>는 길이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인 벡터 형태 </a:t>
            </a:r>
            <a:r>
              <a:rPr lang="en-US" altLang="ko-KR" sz="2400" dirty="0" smtClean="0"/>
              <a:t>(red, green, blue)</a:t>
            </a:r>
            <a:r>
              <a:rPr lang="ko-KR" altLang="en-US" sz="2400" dirty="0" smtClean="0"/>
              <a:t>로 표시된다</a:t>
            </a:r>
            <a:endParaRPr lang="en-US" altLang="ko-KR" sz="2400" dirty="0" smtClean="0"/>
          </a:p>
          <a:p>
            <a:r>
              <a:rPr lang="ko-KR" altLang="en-US" sz="2400" dirty="0" smtClean="0"/>
              <a:t>각 값은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사이의 값이다</a:t>
            </a:r>
            <a:endParaRPr lang="en-US" altLang="ko-KR" sz="2400" dirty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magenta: (r, g, b)=(1.0, 0.0, 1.0)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cyan: (r, g, b)=(0.0, 1.0, 1.0)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6867525" cy="1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7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vectors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80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9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5970632" cy="415290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Problem: </a:t>
            </a:r>
            <a:r>
              <a:rPr lang="ko-KR" altLang="en-US" sz="2800" dirty="0" smtClean="0"/>
              <a:t>젤 아래의 </a:t>
            </a:r>
            <a:r>
              <a:rPr lang="en-US" altLang="ko-KR" sz="2800" dirty="0" smtClean="0"/>
              <a:t>cyan </a:t>
            </a:r>
            <a:r>
              <a:rPr lang="ko-KR" altLang="en-US" sz="2800" dirty="0" smtClean="0"/>
              <a:t>부터 젤 위의 </a:t>
            </a:r>
            <a:r>
              <a:rPr lang="en-US" altLang="ko-KR" sz="2800" dirty="0" smtClean="0"/>
              <a:t>magenta</a:t>
            </a:r>
            <a:r>
              <a:rPr lang="ko-KR" altLang="en-US" sz="2800" dirty="0" smtClean="0"/>
              <a:t>까지 아래와 같은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개의 </a:t>
            </a:r>
            <a:r>
              <a:rPr lang="en-US" altLang="ko-KR" sz="2800" dirty="0" smtClean="0"/>
              <a:t>“paint chips”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display</a:t>
            </a:r>
            <a:r>
              <a:rPr lang="ko-KR" altLang="en-US" sz="2800" dirty="0" smtClean="0"/>
              <a:t>하는 코드를 작성해 보자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중간의 색들은 모두 같은 간격 만큼 떨어져 있고 </a:t>
            </a:r>
            <a:r>
              <a:rPr lang="en-US" altLang="ko-KR" sz="2800" dirty="0" smtClean="0"/>
              <a:t>linear interpolation </a:t>
            </a:r>
            <a:r>
              <a:rPr lang="ko-KR" altLang="en-US" sz="2800" dirty="0" smtClean="0"/>
              <a:t>된 형태이다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2387935" cy="303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fill command</a:t>
            </a:r>
          </a:p>
          <a:p>
            <a:r>
              <a:rPr lang="en-US" altLang="ko-KR" sz="2800" dirty="0" smtClean="0"/>
              <a:t>Use ‘fill’ to display colored polygon</a:t>
            </a:r>
          </a:p>
          <a:p>
            <a:r>
              <a:rPr lang="en-US" altLang="ko-KR" sz="2800" dirty="0" smtClean="0"/>
              <a:t>The fill command can be used to display a tile of a particular color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12396"/>
              </p:ext>
            </p:extLst>
          </p:nvPr>
        </p:nvGraphicFramePr>
        <p:xfrm>
          <a:off x="457200" y="4038600"/>
          <a:ext cx="487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x=[0 3 3 0];</a:t>
                      </a:r>
                    </a:p>
                    <a:p>
                      <a:r>
                        <a:rPr lang="es-E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y=[0 0 1 1];</a:t>
                      </a:r>
                    </a:p>
                    <a:p>
                      <a:r>
                        <a:rPr lang="pt-BR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v=[0.0 1.0 1.0];  % r g b (cyan)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fill(x, y, v)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733800" cy="2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fill command</a:t>
            </a:r>
          </a:p>
          <a:p>
            <a:r>
              <a:rPr lang="en-US" altLang="ko-KR" sz="2400" dirty="0" smtClean="0"/>
              <a:t>Use ‘fill’ to display colored polygon (</a:t>
            </a:r>
            <a:r>
              <a:rPr lang="ko-KR" altLang="en-US" sz="2400" dirty="0" smtClean="0"/>
              <a:t>다각형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The fill command can be used to display a tile of a particular color (red: ‘r’, white: ‘w’, blue: ‘b’, green, ‘g’)</a:t>
            </a:r>
          </a:p>
          <a:p>
            <a:r>
              <a:rPr lang="en-US" altLang="ko-KR" sz="2800" dirty="0" smtClean="0"/>
              <a:t>Polygon</a:t>
            </a:r>
            <a:r>
              <a:rPr lang="ko-KR" altLang="en-US" sz="2800" dirty="0" smtClean="0"/>
              <a:t>을 이루는 </a:t>
            </a:r>
            <a:r>
              <a:rPr lang="en-US" altLang="ko-KR" sz="2800" dirty="0" smtClean="0"/>
              <a:t>vertex</a:t>
            </a:r>
            <a:r>
              <a:rPr lang="ko-KR" altLang="en-US" sz="2800" dirty="0" smtClean="0"/>
              <a:t>들의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x, y </a:t>
            </a:r>
            <a:r>
              <a:rPr lang="ko-KR" altLang="en-US" sz="2800" dirty="0" smtClean="0"/>
              <a:t>좌표들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60682"/>
              </p:ext>
            </p:extLst>
          </p:nvPr>
        </p:nvGraphicFramePr>
        <p:xfrm>
          <a:off x="1752600" y="4800600"/>
          <a:ext cx="3124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x=[0 3 1]; 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y=[0 0 2];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fill(x, y, 'r');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156" y="3586170"/>
            <a:ext cx="2922544" cy="2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세 개의 </a:t>
            </a:r>
            <a:r>
              <a:rPr lang="en-US" altLang="ko-KR" dirty="0" smtClean="0"/>
              <a:t>rectangle </a:t>
            </a:r>
            <a:r>
              <a:rPr lang="ko-KR" altLang="en-US" dirty="0" smtClean="0"/>
              <a:t>만들어봄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1366"/>
              </p:ext>
            </p:extLst>
          </p:nvPr>
        </p:nvGraphicFramePr>
        <p:xfrm>
          <a:off x="762000" y="3048000"/>
          <a:ext cx="3810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x=[0 3 3 0];</a:t>
                      </a:r>
                    </a:p>
                    <a:p>
                      <a:r>
                        <a:rPr lang="es-E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y=[0 0 1 1];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hold on;</a:t>
                      </a:r>
                    </a:p>
                    <a:p>
                      <a:r>
                        <a:rPr lang="es-E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fill(x, y, [0.0, 1.0, 1.0])</a:t>
                      </a:r>
                    </a:p>
                    <a:p>
                      <a:r>
                        <a:rPr lang="es-E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fill(x, y+1, [0.1, 0.9, 1.0])</a:t>
                      </a:r>
                    </a:p>
                    <a:p>
                      <a:r>
                        <a:rPr lang="es-E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fill(x, y+2, [0.2, 0.8, 1.0])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06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00B050"/>
                </a:solidFill>
              </a:rPr>
              <a:t>Pseudo </a:t>
            </a:r>
            <a:r>
              <a:rPr lang="ko-KR" altLang="en-US" sz="2200" dirty="0" smtClean="0">
                <a:solidFill>
                  <a:srgbClr val="00B050"/>
                </a:solidFill>
              </a:rPr>
              <a:t>코드</a:t>
            </a:r>
            <a:endParaRPr lang="en-US" altLang="ko-KR" sz="2200" dirty="0" smtClean="0">
              <a:solidFill>
                <a:srgbClr val="00B050"/>
              </a:solidFill>
            </a:endParaRPr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n=10;</a:t>
            </a:r>
          </a:p>
          <a:p>
            <a:r>
              <a:rPr lang="en-US" altLang="ko-KR" sz="2200" dirty="0"/>
              <a:t> </a:t>
            </a:r>
            <a:r>
              <a:rPr lang="ko-KR" altLang="en-US" sz="2200" dirty="0" smtClean="0"/>
              <a:t>초기화 </a:t>
            </a:r>
            <a:endParaRPr lang="en-US" altLang="ko-KR" sz="2200" dirty="0" smtClean="0"/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for j=0 : n      // </a:t>
            </a:r>
            <a:r>
              <a:rPr lang="ko-KR" altLang="en-US" sz="2200" dirty="0" smtClean="0"/>
              <a:t>총 </a:t>
            </a:r>
            <a:r>
              <a:rPr lang="en-US" altLang="ko-KR" sz="2200" dirty="0" smtClean="0"/>
              <a:t>11</a:t>
            </a:r>
            <a:r>
              <a:rPr lang="ko-KR" altLang="en-US" sz="2200" dirty="0" smtClean="0"/>
              <a:t>개 </a:t>
            </a:r>
            <a:endParaRPr lang="en-US" altLang="ko-KR" sz="2200" dirty="0" smtClean="0"/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   % (</a:t>
            </a:r>
            <a:r>
              <a:rPr lang="ko-KR" altLang="en-US" sz="2200" dirty="0" smtClean="0"/>
              <a:t>밑에서 부터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j</a:t>
            </a:r>
            <a:r>
              <a:rPr lang="ko-KR" altLang="en-US" sz="2200" dirty="0" smtClean="0"/>
              <a:t>번째 직사각형 </a:t>
            </a:r>
            <a:r>
              <a:rPr lang="en-US" altLang="ko-KR" sz="2200" dirty="0" smtClean="0"/>
              <a:t>display</a:t>
            </a:r>
          </a:p>
          <a:p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</a:rPr>
              <a:t>   j</a:t>
            </a:r>
            <a:r>
              <a:rPr lang="ko-KR" altLang="en-US" sz="2200" dirty="0" smtClean="0">
                <a:solidFill>
                  <a:srgbClr val="FF0000"/>
                </a:solidFill>
              </a:rPr>
              <a:t>번째 직사각형에 대한 </a:t>
            </a:r>
            <a:r>
              <a:rPr lang="en-US" altLang="ko-KR" sz="2200" dirty="0" err="1" smtClean="0">
                <a:solidFill>
                  <a:srgbClr val="FF0000"/>
                </a:solidFill>
              </a:rPr>
              <a:t>rgb</a:t>
            </a:r>
            <a:r>
              <a:rPr lang="ko-KR" altLang="en-US" sz="2200" dirty="0" smtClean="0">
                <a:solidFill>
                  <a:srgbClr val="FF0000"/>
                </a:solidFill>
              </a:rPr>
              <a:t>값 </a:t>
            </a:r>
            <a:r>
              <a:rPr lang="en-US" altLang="ko-KR" sz="2200" dirty="0" smtClean="0">
                <a:solidFill>
                  <a:srgbClr val="FF0000"/>
                </a:solidFill>
              </a:rPr>
              <a:t>v </a:t>
            </a:r>
            <a:r>
              <a:rPr lang="ko-KR" altLang="en-US" sz="2200" dirty="0" smtClean="0">
                <a:solidFill>
                  <a:srgbClr val="FF0000"/>
                </a:solidFill>
              </a:rPr>
              <a:t>계산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</a:rPr>
              <a:t>   j</a:t>
            </a:r>
            <a:r>
              <a:rPr lang="ko-KR" altLang="en-US" sz="2200" dirty="0" smtClean="0">
                <a:solidFill>
                  <a:srgbClr val="FF0000"/>
                </a:solidFill>
              </a:rPr>
              <a:t>번째 </a:t>
            </a:r>
            <a:r>
              <a:rPr lang="en-US" altLang="ko-KR" sz="2200" dirty="0" smtClean="0">
                <a:solidFill>
                  <a:srgbClr val="FF0000"/>
                </a:solidFill>
              </a:rPr>
              <a:t>tile</a:t>
            </a:r>
            <a:r>
              <a:rPr lang="ko-KR" altLang="en-US" sz="2200" dirty="0" smtClean="0">
                <a:solidFill>
                  <a:srgbClr val="FF0000"/>
                </a:solidFill>
              </a:rPr>
              <a:t>의 위치 </a:t>
            </a:r>
            <a:r>
              <a:rPr lang="en-US" altLang="ko-KR" sz="2200" dirty="0" smtClean="0">
                <a:solidFill>
                  <a:srgbClr val="FF0000"/>
                </a:solidFill>
              </a:rPr>
              <a:t>(x, y) </a:t>
            </a:r>
            <a:r>
              <a:rPr lang="ko-KR" altLang="en-US" sz="2200" dirty="0" smtClean="0">
                <a:solidFill>
                  <a:srgbClr val="FF0000"/>
                </a:solidFill>
              </a:rPr>
              <a:t>계산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   fill (x, y, v)</a:t>
            </a:r>
          </a:p>
          <a:p>
            <a:r>
              <a:rPr lang="en-US" altLang="ko-KR" sz="2200" dirty="0"/>
              <a:t> </a:t>
            </a:r>
            <a:r>
              <a:rPr lang="en-US" altLang="ko-KR" sz="2200" dirty="0" smtClean="0"/>
              <a:t>end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2387935" cy="303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1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>
                    <a:solidFill>
                      <a:srgbClr val="FF0000"/>
                    </a:solidFill>
                  </a:rPr>
                  <a:t>j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번째 직사각형에 대한 </a:t>
                </a:r>
                <a:r>
                  <a:rPr lang="en-US" altLang="ko-KR" sz="2400" dirty="0" err="1">
                    <a:solidFill>
                      <a:srgbClr val="FF0000"/>
                    </a:solidFill>
                  </a:rPr>
                  <a:t>rgb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값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v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계산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𝟏𝟎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정수)</m:t>
                    </m:r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j=0: cyan, j=5, 0.5*magenta+0.5*cyan, j=10</a:t>
                </a:r>
                <a:r>
                  <a:rPr lang="en-US" altLang="ko-KR" sz="2400" dirty="0"/>
                  <a:t>:</a:t>
                </a:r>
                <a:r>
                  <a:rPr lang="en-US" altLang="ko-KR" sz="2400" dirty="0" smtClean="0"/>
                  <a:t> magenta</a:t>
                </a:r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𝒎𝒂𝒈𝒆𝒏𝒕𝒂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𝒄𝒚𝒂𝒏</m:t>
                    </m:r>
                  </m:oMath>
                </a14:m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sz="2400" dirty="0"/>
                  <a:t>magenta fraction : j/10</a:t>
                </a:r>
              </a:p>
              <a:p>
                <a:r>
                  <a:rPr lang="en-US" altLang="ko-KR" sz="2400" dirty="0" smtClean="0"/>
                  <a:t>cyan </a:t>
                </a:r>
                <a:r>
                  <a:rPr lang="en-US" altLang="ko-KR" sz="2400" dirty="0"/>
                  <a:t>fraction: (1-j/10)</a:t>
                </a:r>
              </a:p>
              <a:p>
                <a:r>
                  <a:rPr lang="ko-KR" altLang="en-US" sz="2400" dirty="0" smtClean="0"/>
                  <a:t>가중치 합 </a:t>
                </a:r>
                <a:r>
                  <a:rPr lang="en-US" altLang="ko-KR" sz="2400" dirty="0" smtClean="0"/>
                  <a:t>= 1</a:t>
                </a:r>
              </a:p>
              <a:p>
                <a:endParaRPr lang="en-US" altLang="ko-KR" sz="2400" dirty="0" smtClean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59" y="2590800"/>
            <a:ext cx="2387935" cy="303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26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ko-KR" altLang="en-US" dirty="0">
                <a:solidFill>
                  <a:srgbClr val="FF0000"/>
                </a:solidFill>
              </a:rPr>
              <a:t>번째 </a:t>
            </a:r>
            <a:r>
              <a:rPr lang="en-US" altLang="ko-KR" dirty="0">
                <a:solidFill>
                  <a:srgbClr val="FF0000"/>
                </a:solidFill>
              </a:rPr>
              <a:t>tile</a:t>
            </a:r>
            <a:r>
              <a:rPr lang="ko-KR" altLang="en-US" dirty="0">
                <a:solidFill>
                  <a:srgbClr val="FF0000"/>
                </a:solidFill>
              </a:rPr>
              <a:t>의 위치 </a:t>
            </a:r>
            <a:r>
              <a:rPr lang="en-US" altLang="ko-KR" dirty="0">
                <a:solidFill>
                  <a:srgbClr val="FF0000"/>
                </a:solidFill>
              </a:rPr>
              <a:t>(x, y) </a:t>
            </a:r>
            <a:r>
              <a:rPr lang="ko-KR" altLang="en-US" dirty="0">
                <a:solidFill>
                  <a:srgbClr val="FF0000"/>
                </a:solidFill>
              </a:rPr>
              <a:t>계산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x=[ 0 3 3 0];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y=[0  0 1 1] + j;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60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앞의 </a:t>
            </a:r>
            <a:r>
              <a:rPr lang="en-US" altLang="ko-KR" dirty="0" smtClean="0"/>
              <a:t>Pseudo </a:t>
            </a:r>
            <a:r>
              <a:rPr lang="ko-KR" altLang="en-US" dirty="0" smtClean="0"/>
              <a:t>코드를 이용하여 다음 코드를 완성해 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84205"/>
              </p:ext>
            </p:extLst>
          </p:nvPr>
        </p:nvGraphicFramePr>
        <p:xfrm>
          <a:off x="1143000" y="2667000"/>
          <a:ext cx="3657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cyan=[0 1 1];</a:t>
                      </a:r>
                    </a:p>
                    <a:p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magenta=[1 0 1];</a:t>
                      </a:r>
                    </a:p>
                    <a:p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n=10;</a:t>
                      </a:r>
                    </a:p>
                    <a:p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hold on;</a:t>
                      </a:r>
                    </a:p>
                    <a:p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j=0:n</a:t>
                      </a:r>
                    </a:p>
                    <a:p>
                      <a:r>
                        <a:rPr lang="ko-KR" altLang="en-US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2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599"/>
            <a:ext cx="4917833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59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Problem: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red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으로 되어있는 </a:t>
            </a:r>
            <a:r>
              <a:rPr lang="en-US" altLang="ko-KR" dirty="0" smtClean="0"/>
              <a:t>8x8 check board</a:t>
            </a:r>
            <a:r>
              <a:rPr lang="ko-KR" altLang="en-US" dirty="0" smtClean="0"/>
              <a:t>를 만드는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작성해보자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257675" cy="319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55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Pseudo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4405"/>
              </p:ext>
            </p:extLst>
          </p:nvPr>
        </p:nvGraphicFramePr>
        <p:xfrm>
          <a:off x="1143000" y="2514600"/>
          <a:ext cx="609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red=[1 0 0];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black=[0 0 0];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n=7;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hold on;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2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=0:n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for j=0:n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?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end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ko-KR" dirty="0" smtClean="0"/>
              <a:t>x</a:t>
            </a:r>
            <a:r>
              <a:rPr lang="es-ES" altLang="ko-KR" dirty="0"/>
              <a:t>=[0 3 3 0];</a:t>
            </a:r>
          </a:p>
          <a:p>
            <a:r>
              <a:rPr lang="es-ES" altLang="ko-KR" dirty="0" smtClean="0"/>
              <a:t>y</a:t>
            </a:r>
            <a:r>
              <a:rPr lang="es-ES" altLang="ko-KR" dirty="0"/>
              <a:t>=[0 0 2 2];</a:t>
            </a:r>
          </a:p>
          <a:p>
            <a:r>
              <a:rPr lang="es-ES" altLang="ko-KR" dirty="0" smtClean="0"/>
              <a:t>fill(x</a:t>
            </a:r>
            <a:r>
              <a:rPr lang="es-ES" altLang="ko-KR" dirty="0"/>
              <a:t>, y, 'b');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74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3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Triangle mesh (</a:t>
            </a:r>
            <a:r>
              <a:rPr lang="en-US" altLang="ko-KR" sz="2400" dirty="0">
                <a:solidFill>
                  <a:srgbClr val="FF0000"/>
                </a:solidFill>
              </a:rPr>
              <a:t>Triangular </a:t>
            </a:r>
            <a:r>
              <a:rPr lang="en-US" altLang="ko-KR" sz="2400" dirty="0" smtClean="0">
                <a:solidFill>
                  <a:srgbClr val="FF0000"/>
                </a:solidFill>
              </a:rPr>
              <a:t>mesh) </a:t>
            </a:r>
            <a:r>
              <a:rPr lang="en-US" altLang="ko-KR" sz="2400" dirty="0" smtClean="0"/>
              <a:t>is </a:t>
            </a:r>
            <a:r>
              <a:rPr lang="en-US" altLang="ko-KR" sz="2400" dirty="0"/>
              <a:t>a type of polygon mesh in computer graphics. It comprises a set of triangles </a:t>
            </a:r>
            <a:r>
              <a:rPr lang="en-US" altLang="ko-KR" sz="2400" dirty="0" smtClean="0"/>
              <a:t>that </a:t>
            </a:r>
            <a:r>
              <a:rPr lang="en-US" altLang="ko-KR" sz="2400" dirty="0"/>
              <a:t>are connected by their common edges or corners.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29908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5943600"/>
            <a:ext cx="261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Triangular mesh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9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Mesh Subdivision (</a:t>
            </a:r>
            <a:r>
              <a:rPr lang="ko-KR" altLang="en-US" sz="2400" dirty="0" smtClean="0">
                <a:solidFill>
                  <a:srgbClr val="FF0000"/>
                </a:solidFill>
              </a:rPr>
              <a:t>작게 분할</a:t>
            </a:r>
            <a:r>
              <a:rPr lang="en-US" altLang="ko-KR" sz="2400" dirty="0" smtClean="0">
                <a:solidFill>
                  <a:srgbClr val="FF0000"/>
                </a:solidFill>
              </a:rPr>
              <a:t>):</a:t>
            </a:r>
            <a:r>
              <a:rPr lang="en-US" altLang="ko-KR" sz="2400" dirty="0" smtClean="0"/>
              <a:t> increase the polygon density iteratively splitting polygons.</a:t>
            </a:r>
          </a:p>
          <a:p>
            <a:r>
              <a:rPr lang="en-US" altLang="ko-KR" sz="2400" dirty="0" smtClean="0"/>
              <a:t>This process is defined </a:t>
            </a:r>
            <a:r>
              <a:rPr lang="en-US" altLang="ko-KR" sz="2400" dirty="0" smtClean="0">
                <a:solidFill>
                  <a:srgbClr val="FF0000"/>
                </a:solidFill>
              </a:rPr>
              <a:t>recursively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Subdivision process (level0, level1, level2)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78427"/>
            <a:ext cx="5575300" cy="25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2057400"/>
          </a:xfrm>
        </p:spPr>
        <p:txBody>
          <a:bodyPr/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Problem: </a:t>
            </a:r>
            <a:r>
              <a:rPr lang="en-US" altLang="ko-KR" sz="2000" dirty="0" smtClean="0"/>
              <a:t>Given a triangle T. We are instructed to carry out a subdivision process that we will refer to “Operation S”. If we apply Operation S to each of the three unshaded, corner triangles, then we obtain a level-2 partitioning. </a:t>
            </a:r>
          </a:p>
          <a:p>
            <a:r>
              <a:rPr lang="en-US" altLang="ko-KR" sz="2000" dirty="0" smtClean="0"/>
              <a:t>Write a function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MeshTriangle</a:t>
            </a:r>
            <a:r>
              <a:rPr lang="en-US" altLang="ko-KR" sz="2000" dirty="0" smtClean="0">
                <a:solidFill>
                  <a:srgbClr val="FF0000"/>
                </a:solidFill>
              </a:rPr>
              <a:t>(x, y, L)</a:t>
            </a:r>
            <a:r>
              <a:rPr lang="en-US" altLang="ko-KR" sz="2000" dirty="0" smtClean="0"/>
              <a:t> that displays a level-L subdivision of the triangle whose vertices (x1, y1), (x2, y2) and (x3, y3) are prescribed by the column 3-vectors x and y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95674"/>
              </p:ext>
            </p:extLst>
          </p:nvPr>
        </p:nvGraphicFramePr>
        <p:xfrm>
          <a:off x="1219200" y="41148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37065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Operation</a:t>
                      </a:r>
                      <a:r>
                        <a:rPr lang="en-US" altLang="ko-KR" sz="1800" baseline="0" dirty="0" smtClean="0"/>
                        <a:t> S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삼각형 </a:t>
                      </a:r>
                      <a:r>
                        <a:rPr lang="en-US" altLang="ko-KR" sz="1800" dirty="0" smtClean="0"/>
                        <a:t>T</a:t>
                      </a:r>
                      <a:r>
                        <a:rPr lang="ko-KR" altLang="en-US" sz="1800" dirty="0" smtClean="0"/>
                        <a:t>의 세 변의 중점을 연결하여 세 개의 코너 삼각형과 하나의 안쪽 삼각형을 만든다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안쪽 삼각형을 칠한다 </a:t>
                      </a:r>
                      <a:r>
                        <a:rPr lang="en-US" altLang="ko-KR" sz="1800" dirty="0" smtClean="0"/>
                        <a:t>(shade)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8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왼쪽 삼각형</a:t>
            </a:r>
            <a:r>
              <a:rPr lang="en-US" altLang="ko-KR" sz="2800" dirty="0" smtClean="0"/>
              <a:t> T, </a:t>
            </a:r>
            <a:r>
              <a:rPr lang="ko-KR" altLang="en-US" sz="2800" dirty="0" smtClean="0"/>
              <a:t>오른쪽 삼각형 </a:t>
            </a:r>
            <a:r>
              <a:rPr lang="en-US" altLang="ko-KR" sz="2800" dirty="0" smtClean="0"/>
              <a:t>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level-1 partitioning (</a:t>
            </a:r>
            <a:r>
              <a:rPr lang="ko-KR" altLang="en-US" sz="2800" dirty="0" smtClean="0"/>
              <a:t>분할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결과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 bwMode="auto">
          <a:xfrm>
            <a:off x="4832300" y="2362200"/>
            <a:ext cx="3966425" cy="2979738"/>
            <a:chOff x="1152" y="720"/>
            <a:chExt cx="4032" cy="3029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52" y="720"/>
              <a:ext cx="4039" cy="302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817" y="947"/>
              <a:ext cx="2849" cy="2469"/>
            </a:xfrm>
            <a:custGeom>
              <a:avLst/>
              <a:gdLst>
                <a:gd name="T0" fmla="*/ 0 w 2849"/>
                <a:gd name="T1" fmla="*/ 2469 h 2469"/>
                <a:gd name="T2" fmla="*/ 2849 w 2849"/>
                <a:gd name="T3" fmla="*/ 2469 h 2469"/>
                <a:gd name="T4" fmla="*/ 1425 w 2849"/>
                <a:gd name="T5" fmla="*/ 0 h 2469"/>
                <a:gd name="T6" fmla="*/ 0 w 2849"/>
                <a:gd name="T7" fmla="*/ 2469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9" h="2469">
                  <a:moveTo>
                    <a:pt x="0" y="2469"/>
                  </a:moveTo>
                  <a:lnTo>
                    <a:pt x="2849" y="2469"/>
                  </a:lnTo>
                  <a:lnTo>
                    <a:pt x="1425" y="0"/>
                  </a:lnTo>
                  <a:lnTo>
                    <a:pt x="0" y="24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529" y="2181"/>
              <a:ext cx="1425" cy="1235"/>
            </a:xfrm>
            <a:custGeom>
              <a:avLst/>
              <a:gdLst>
                <a:gd name="T0" fmla="*/ 713 w 1425"/>
                <a:gd name="T1" fmla="*/ 1235 h 1235"/>
                <a:gd name="T2" fmla="*/ 1425 w 1425"/>
                <a:gd name="T3" fmla="*/ 0 h 1235"/>
                <a:gd name="T4" fmla="*/ 0 w 1425"/>
                <a:gd name="T5" fmla="*/ 0 h 1235"/>
                <a:gd name="T6" fmla="*/ 713 w 1425"/>
                <a:gd name="T7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5" h="1235">
                  <a:moveTo>
                    <a:pt x="713" y="1235"/>
                  </a:moveTo>
                  <a:lnTo>
                    <a:pt x="1425" y="0"/>
                  </a:lnTo>
                  <a:lnTo>
                    <a:pt x="0" y="0"/>
                  </a:lnTo>
                  <a:lnTo>
                    <a:pt x="713" y="1235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529" y="2181"/>
              <a:ext cx="1425" cy="1235"/>
            </a:xfrm>
            <a:custGeom>
              <a:avLst/>
              <a:gdLst>
                <a:gd name="T0" fmla="*/ 713 w 1425"/>
                <a:gd name="T1" fmla="*/ 1235 h 1235"/>
                <a:gd name="T2" fmla="*/ 1425 w 1425"/>
                <a:gd name="T3" fmla="*/ 0 h 1235"/>
                <a:gd name="T4" fmla="*/ 0 w 1425"/>
                <a:gd name="T5" fmla="*/ 0 h 1235"/>
                <a:gd name="T6" fmla="*/ 713 w 1425"/>
                <a:gd name="T7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5" h="1235">
                  <a:moveTo>
                    <a:pt x="713" y="1235"/>
                  </a:moveTo>
                  <a:lnTo>
                    <a:pt x="1425" y="0"/>
                  </a:lnTo>
                  <a:lnTo>
                    <a:pt x="0" y="0"/>
                  </a:lnTo>
                  <a:lnTo>
                    <a:pt x="713" y="123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Group 6"/>
          <p:cNvGrpSpPr>
            <a:grpSpLocks noChangeAspect="1"/>
          </p:cNvGrpSpPr>
          <p:nvPr/>
        </p:nvGrpSpPr>
        <p:grpSpPr bwMode="auto">
          <a:xfrm>
            <a:off x="769144" y="2362200"/>
            <a:ext cx="3973311" cy="2979738"/>
            <a:chOff x="1152" y="720"/>
            <a:chExt cx="4039" cy="3029"/>
          </a:xfrm>
        </p:grpSpPr>
        <p:sp>
          <p:nvSpPr>
            <p:cNvPr id="2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152" y="720"/>
              <a:ext cx="4032" cy="302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152" y="720"/>
              <a:ext cx="4039" cy="302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817" y="947"/>
              <a:ext cx="2849" cy="2469"/>
            </a:xfrm>
            <a:custGeom>
              <a:avLst/>
              <a:gdLst>
                <a:gd name="T0" fmla="*/ 0 w 2849"/>
                <a:gd name="T1" fmla="*/ 2469 h 2469"/>
                <a:gd name="T2" fmla="*/ 2849 w 2849"/>
                <a:gd name="T3" fmla="*/ 2469 h 2469"/>
                <a:gd name="T4" fmla="*/ 1425 w 2849"/>
                <a:gd name="T5" fmla="*/ 0 h 2469"/>
                <a:gd name="T6" fmla="*/ 0 w 2849"/>
                <a:gd name="T7" fmla="*/ 2469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9" h="2469">
                  <a:moveTo>
                    <a:pt x="0" y="2469"/>
                  </a:moveTo>
                  <a:lnTo>
                    <a:pt x="2849" y="2469"/>
                  </a:lnTo>
                  <a:lnTo>
                    <a:pt x="1425" y="0"/>
                  </a:lnTo>
                  <a:lnTo>
                    <a:pt x="0" y="24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8253"/>
              </p:ext>
            </p:extLst>
          </p:nvPr>
        </p:nvGraphicFramePr>
        <p:xfrm>
          <a:off x="1784300" y="525780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37065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Operation</a:t>
                      </a:r>
                      <a:r>
                        <a:rPr lang="en-US" altLang="ko-KR" sz="1600" baseline="0" dirty="0" smtClean="0"/>
                        <a:t> S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삼각형 </a:t>
                      </a:r>
                      <a:r>
                        <a:rPr lang="en-US" altLang="ko-KR" sz="1600" dirty="0" smtClean="0"/>
                        <a:t>T</a:t>
                      </a:r>
                      <a:r>
                        <a:rPr lang="ko-KR" altLang="en-US" sz="1600" dirty="0" smtClean="0"/>
                        <a:t>의 세 변의 중점을 연결하여 세 개의 코너 삼각형과 하나의 안쪽 삼각형을 만든다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안쪽 삼각형을 칠한다 </a:t>
                      </a:r>
                      <a:r>
                        <a:rPr lang="en-US" altLang="ko-KR" sz="1600" dirty="0" smtClean="0"/>
                        <a:t>(shade)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6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906"/>
            <a:ext cx="322722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37" y="1612799"/>
            <a:ext cx="2945726" cy="19191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81" y="4038600"/>
            <a:ext cx="3116137" cy="2286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581400"/>
            <a:ext cx="3843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Level-2 partitioning of Triangle 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9885" y="3581400"/>
            <a:ext cx="3843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Level-3 partitioning of Triangle 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381690"/>
            <a:ext cx="3843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Level-4 partitioning of Triangle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9720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12222</TotalTime>
  <Words>1644</Words>
  <Application>Microsoft Office PowerPoint</Application>
  <PresentationFormat>화면 슬라이드 쇼(4:3)</PresentationFormat>
  <Paragraphs>271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ＭＳ Ｐゴシック</vt:lpstr>
      <vt:lpstr>굴림</vt:lpstr>
      <vt:lpstr>Arial</vt:lpstr>
      <vt:lpstr>Cambria Math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1184</cp:revision>
  <dcterms:created xsi:type="dcterms:W3CDTF">2007-04-05T20:26:21Z</dcterms:created>
  <dcterms:modified xsi:type="dcterms:W3CDTF">2019-05-07T05:14:55Z</dcterms:modified>
</cp:coreProperties>
</file>