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3"/>
  </p:notesMasterIdLst>
  <p:sldIdLst>
    <p:sldId id="272" r:id="rId2"/>
    <p:sldId id="359" r:id="rId3"/>
    <p:sldId id="360" r:id="rId4"/>
    <p:sldId id="361" r:id="rId5"/>
    <p:sldId id="407" r:id="rId6"/>
    <p:sldId id="408" r:id="rId7"/>
    <p:sldId id="409" r:id="rId8"/>
    <p:sldId id="410" r:id="rId9"/>
    <p:sldId id="420" r:id="rId10"/>
    <p:sldId id="421" r:id="rId11"/>
    <p:sldId id="422" r:id="rId12"/>
    <p:sldId id="424" r:id="rId13"/>
    <p:sldId id="419" r:id="rId14"/>
    <p:sldId id="390" r:id="rId15"/>
    <p:sldId id="391" r:id="rId16"/>
    <p:sldId id="411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12" r:id="rId26"/>
    <p:sldId id="413" r:id="rId27"/>
    <p:sldId id="414" r:id="rId28"/>
    <p:sldId id="415" r:id="rId29"/>
    <p:sldId id="416" r:id="rId30"/>
    <p:sldId id="417" r:id="rId31"/>
    <p:sldId id="418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034" autoAdjust="0"/>
  </p:normalViewPr>
  <p:slideViewPr>
    <p:cSldViewPr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ropbox.com/s/987wiylub9p2mpp/load_test_1.txt?dl=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n2zfmwcj6gil5vq/data1.csv?dl=0" TargetMode="External"/><Relationship Id="rId2" Type="http://schemas.openxmlformats.org/officeDocument/2006/relationships/hyperlink" Target="https://www.data.go.kr/dataset/3078089/fileData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kr.mathworks.com/help/matlab/ref/pi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pitchFamily="34" charset="-128"/>
              </a:rPr>
              <a:t>시뮬레이션 기초 및 실습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‘</a:t>
            </a:r>
            <a:r>
              <a:rPr lang="en-US" altLang="ko-KR" sz="2800" dirty="0" err="1"/>
              <a:t>fgetl</a:t>
            </a:r>
            <a:r>
              <a:rPr lang="en-US" altLang="ko-KR" sz="2800" dirty="0"/>
              <a:t>’ </a:t>
            </a:r>
            <a:r>
              <a:rPr lang="ko-KR" altLang="en-US" sz="2800" dirty="0"/>
              <a:t>함수</a:t>
            </a:r>
            <a:r>
              <a:rPr lang="en-US" altLang="ko-KR" sz="2800" dirty="0"/>
              <a:t>: read </a:t>
            </a:r>
            <a:r>
              <a:rPr lang="en-US" altLang="ko-KR" sz="2800" dirty="0">
                <a:solidFill>
                  <a:srgbClr val="FF0000"/>
                </a:solidFill>
              </a:rPr>
              <a:t>strings</a:t>
            </a:r>
            <a:r>
              <a:rPr lang="en-US" altLang="ko-KR" sz="2800" dirty="0"/>
              <a:t> (</a:t>
            </a:r>
            <a:r>
              <a:rPr lang="ko-KR" altLang="en-US" sz="2800" dirty="0"/>
              <a:t>문자 배열</a:t>
            </a:r>
            <a:r>
              <a:rPr lang="en-US" altLang="ko-KR" sz="2800" dirty="0"/>
              <a:t>) from a file one line at a time </a:t>
            </a:r>
          </a:p>
          <a:p>
            <a:r>
              <a:rPr lang="en-US" altLang="ko-KR" sz="2800" dirty="0"/>
              <a:t>loop </a:t>
            </a:r>
            <a:r>
              <a:rPr lang="ko-KR" altLang="en-US" sz="2800" dirty="0"/>
              <a:t>형태로 여러 </a:t>
            </a:r>
            <a:r>
              <a:rPr lang="en-US" altLang="ko-KR" sz="2800" dirty="0"/>
              <a:t>line</a:t>
            </a:r>
            <a:r>
              <a:rPr lang="ko-KR" altLang="en-US" sz="2800" dirty="0"/>
              <a:t>을 한꺼번에 읽을 수도 있음 또는  </a:t>
            </a:r>
            <a:r>
              <a:rPr lang="en-US" altLang="ko-KR" sz="2800" dirty="0"/>
              <a:t>end of file (</a:t>
            </a:r>
            <a:r>
              <a:rPr lang="en-US" altLang="ko-KR" sz="2800" dirty="0" err="1"/>
              <a:t>eof</a:t>
            </a:r>
            <a:r>
              <a:rPr lang="en-US" altLang="ko-KR" sz="2800" dirty="0"/>
              <a:t>)</a:t>
            </a:r>
            <a:r>
              <a:rPr lang="ko-KR" altLang="en-US" sz="2800" dirty="0"/>
              <a:t>까지 읽을 수도 있음</a:t>
            </a:r>
            <a:r>
              <a:rPr lang="en-US" altLang="ko-KR" sz="2800" dirty="0"/>
              <a:t>. </a:t>
            </a:r>
            <a:r>
              <a:rPr lang="ko-KR" altLang="en-US" sz="2800" dirty="0"/>
              <a:t>단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문자 배열로 읽음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ko-KR" altLang="en-US" sz="2800" dirty="0"/>
              <a:t>주로</a:t>
            </a:r>
            <a:r>
              <a:rPr lang="en-US" altLang="ko-KR" sz="2800" dirty="0"/>
              <a:t>, </a:t>
            </a:r>
            <a:r>
              <a:rPr lang="ko-KR" altLang="en-US" sz="2800" dirty="0"/>
              <a:t>외부 데이터 파일의 위쪽에 위치한 </a:t>
            </a:r>
            <a:r>
              <a:rPr lang="en-US" altLang="ko-KR" sz="2800" dirty="0"/>
              <a:t>header (</a:t>
            </a:r>
            <a:r>
              <a:rPr lang="ko-KR" altLang="en-US" sz="2800" dirty="0"/>
              <a:t>헤더</a:t>
            </a:r>
            <a:r>
              <a:rPr lang="en-US" altLang="ko-KR" sz="2800" dirty="0"/>
              <a:t>), </a:t>
            </a: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파일의 설명 부분</a:t>
            </a:r>
            <a:r>
              <a:rPr lang="en-US" altLang="ko-KR" sz="2800" dirty="0"/>
              <a:t> </a:t>
            </a:r>
            <a:r>
              <a:rPr lang="ko-KR" altLang="en-US" sz="2800" dirty="0"/>
              <a:t>부분을 읽을 때 유용하다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0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https</a:t>
            </a:r>
            <a:r>
              <a:rPr lang="en-US" altLang="ko-KR" sz="2000" dirty="0"/>
              <a:t>://www.dropbox.com/s/t4vmxcfd5u3c27g/test_4.txt?dl=0</a:t>
            </a:r>
          </a:p>
          <a:p>
            <a:r>
              <a:rPr lang="en-US" altLang="ko-KR" sz="2000" dirty="0"/>
              <a:t> test_4.txt </a:t>
            </a:r>
            <a:r>
              <a:rPr lang="ko-KR" altLang="en-US" sz="2000" dirty="0"/>
              <a:t>파일을 </a:t>
            </a:r>
            <a:r>
              <a:rPr lang="en-US" altLang="ko-KR" sz="2000" dirty="0" err="1" smtClean="0"/>
              <a:t>fgetl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feof</a:t>
            </a:r>
            <a:r>
              <a:rPr lang="ko-KR" altLang="en-US" sz="2000" dirty="0" smtClean="0"/>
              <a:t>함수를 </a:t>
            </a:r>
            <a:r>
              <a:rPr lang="ko-KR" altLang="en-US" sz="2000" dirty="0"/>
              <a:t>사용하여 </a:t>
            </a:r>
            <a:r>
              <a:rPr lang="ko-KR" altLang="en-US" sz="2000" dirty="0" smtClean="0"/>
              <a:t>읽고 첫번째 </a:t>
            </a:r>
            <a:r>
              <a:rPr lang="ko-KR" altLang="en-US" sz="2000" dirty="0"/>
              <a:t>열의 평균을 계산해 </a:t>
            </a:r>
            <a:r>
              <a:rPr lang="ko-KR" altLang="en-US" sz="2000" dirty="0" smtClean="0"/>
              <a:t>보았다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feof</a:t>
            </a:r>
            <a:r>
              <a:rPr lang="en-US" altLang="ko-KR" sz="2000" dirty="0" smtClean="0"/>
              <a:t>(fid) : true if end-of-file is reached, </a:t>
            </a:r>
            <a:r>
              <a:rPr lang="en-US" altLang="ko-KR" sz="2000" dirty="0" err="1" smtClean="0"/>
              <a:t>strtok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문자열 분리 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63" y="3524250"/>
            <a:ext cx="2019300" cy="15335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87012"/>
              </p:ext>
            </p:extLst>
          </p:nvPr>
        </p:nvGraphicFramePr>
        <p:xfrm>
          <a:off x="1066800" y="3158490"/>
          <a:ext cx="458506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063">
                  <a:extLst>
                    <a:ext uri="{9D8B030D-6E8A-4147-A177-3AD203B41FA5}">
                      <a16:colId xmlns:a16="http://schemas.microsoft.com/office/drawing/2014/main" val="389089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fid=</a:t>
                      </a:r>
                      <a:r>
                        <a:rPr lang="en-US" altLang="ko-KR" sz="1800" dirty="0" err="1" smtClean="0"/>
                        <a:t>fopen</a:t>
                      </a:r>
                      <a:r>
                        <a:rPr lang="en-US" altLang="ko-KR" sz="1800" dirty="0" smtClean="0"/>
                        <a:t>('test_4.txt');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err="1" smtClean="0"/>
                        <a:t>i</a:t>
                      </a:r>
                      <a:r>
                        <a:rPr lang="en-US" altLang="ko-KR" sz="1800" dirty="0" smtClean="0"/>
                        <a:t>=1;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while </a:t>
                      </a:r>
                      <a:r>
                        <a:rPr lang="en-US" altLang="ko-KR" sz="1800" dirty="0" err="1" smtClean="0">
                          <a:solidFill>
                            <a:srgbClr val="FF0000"/>
                          </a:solidFill>
                        </a:rPr>
                        <a:t>feof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(fid) == 0 </a:t>
                      </a:r>
                      <a:endParaRPr lang="en-US" altLang="ko-KR" sz="1800" b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800" dirty="0" smtClean="0"/>
                        <a:t>    a=</a:t>
                      </a:r>
                      <a:r>
                        <a:rPr lang="en-US" altLang="ko-KR" sz="1800" dirty="0" err="1" smtClean="0"/>
                        <a:t>fgetl</a:t>
                      </a:r>
                      <a:r>
                        <a:rPr lang="en-US" altLang="ko-KR" sz="1800" dirty="0" smtClean="0"/>
                        <a:t>(fid);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    [a_1, a_2]=</a:t>
                      </a:r>
                      <a:r>
                        <a:rPr lang="en-US" altLang="ko-KR" sz="1800" dirty="0" err="1" smtClean="0">
                          <a:solidFill>
                            <a:srgbClr val="FF0000"/>
                          </a:solidFill>
                        </a:rPr>
                        <a:t>strtok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(a);</a:t>
                      </a:r>
                      <a:endParaRPr lang="en-US" altLang="ko-KR" sz="1800" b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800" dirty="0" smtClean="0"/>
                        <a:t>    b(</a:t>
                      </a:r>
                      <a:r>
                        <a:rPr lang="en-US" altLang="ko-KR" sz="1800" dirty="0" err="1" smtClean="0"/>
                        <a:t>i</a:t>
                      </a:r>
                      <a:r>
                        <a:rPr lang="en-US" altLang="ko-KR" sz="1800" dirty="0" smtClean="0"/>
                        <a:t>)=str2num(a_1);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/>
                        <a:t>    </a:t>
                      </a:r>
                      <a:r>
                        <a:rPr lang="en-US" altLang="ko-KR" sz="1800" dirty="0" err="1" smtClean="0"/>
                        <a:t>i</a:t>
                      </a:r>
                      <a:r>
                        <a:rPr lang="en-US" altLang="ko-KR" sz="1800" dirty="0" smtClean="0"/>
                        <a:t>=i+1;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/>
                        <a:t>end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/>
                        <a:t>sum(b)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err="1" smtClean="0"/>
                        <a:t>fclose</a:t>
                      </a:r>
                      <a:r>
                        <a:rPr lang="en-US" altLang="ko-KR" sz="1800" dirty="0" smtClean="0"/>
                        <a:t>(fid);</a:t>
                      </a:r>
                      <a:endParaRPr lang="en-US" altLang="ko-KR" sz="1800" b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44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문자열의 분리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strtok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함수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&gt;&gt; a=‘hello there’;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&gt;&gt; [b, c]=</a:t>
            </a:r>
            <a:r>
              <a:rPr lang="en-US" altLang="ko-KR" sz="2400" dirty="0" err="1" smtClean="0"/>
              <a:t>strtok</a:t>
            </a:r>
            <a:r>
              <a:rPr lang="en-US" altLang="ko-KR" sz="2400" dirty="0" smtClean="0"/>
              <a:t>(a)</a:t>
            </a:r>
          </a:p>
          <a:p>
            <a:endParaRPr lang="en-US" altLang="ko-KR" sz="2400" dirty="0"/>
          </a:p>
          <a:p>
            <a:r>
              <a:rPr lang="en-US" altLang="ko-KR" sz="2400" dirty="0"/>
              <a:t> &gt;&gt; a=‘hello </a:t>
            </a:r>
            <a:r>
              <a:rPr lang="en-US" altLang="ko-KR" sz="2400" dirty="0" smtClean="0"/>
              <a:t>there </a:t>
            </a:r>
            <a:r>
              <a:rPr lang="en-US" altLang="ko-KR" sz="2400" dirty="0" err="1" smtClean="0"/>
              <a:t>jibum</a:t>
            </a:r>
            <a:r>
              <a:rPr lang="en-US" altLang="ko-KR" sz="2400" dirty="0" smtClean="0"/>
              <a:t>’;</a:t>
            </a:r>
            <a:endParaRPr lang="en-US" altLang="ko-KR" sz="2400" dirty="0"/>
          </a:p>
          <a:p>
            <a:r>
              <a:rPr lang="en-US" altLang="ko-KR" sz="2400" dirty="0"/>
              <a:t> &gt;&gt; [b, c]=</a:t>
            </a:r>
            <a:r>
              <a:rPr lang="en-US" altLang="ko-KR" sz="2400" dirty="0" err="1"/>
              <a:t>strtok</a:t>
            </a:r>
            <a:r>
              <a:rPr lang="en-US" altLang="ko-KR" sz="2400" dirty="0"/>
              <a:t>(a)</a:t>
            </a:r>
          </a:p>
          <a:p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textscan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이용한 데이터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9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https://www.dropbox.com/s/t4vmxcfd5u3c27g/test_4.txt?dl=0</a:t>
            </a:r>
          </a:p>
          <a:p>
            <a:r>
              <a:rPr lang="en-US" altLang="ko-KR" sz="2000" dirty="0" smtClean="0"/>
              <a:t> test_4.txt </a:t>
            </a:r>
            <a:r>
              <a:rPr lang="ko-KR" altLang="en-US" sz="2000" dirty="0" smtClean="0"/>
              <a:t>파일을 </a:t>
            </a:r>
            <a:r>
              <a:rPr lang="en-US" altLang="ko-KR" sz="2000" dirty="0" err="1" smtClean="0"/>
              <a:t>textscan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함수를 사용하여 읽고 첫번째 열의 평균을 계산해 보았다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895600"/>
            <a:ext cx="2019300" cy="15335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47490"/>
              </p:ext>
            </p:extLst>
          </p:nvPr>
        </p:nvGraphicFramePr>
        <p:xfrm>
          <a:off x="838200" y="3460931"/>
          <a:ext cx="4191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641508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5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fid=</a:t>
                      </a:r>
                      <a:r>
                        <a:rPr lang="en-US" altLang="ko-KR" sz="1800" dirty="0" err="1" smtClean="0"/>
                        <a:t>fopen</a:t>
                      </a:r>
                      <a:r>
                        <a:rPr lang="en-US" altLang="ko-KR" sz="1800" dirty="0" smtClean="0"/>
                        <a:t>('test_4.txt‘, ‘r’);</a:t>
                      </a:r>
                    </a:p>
                    <a:p>
                      <a:r>
                        <a:rPr lang="en-US" altLang="ko-KR" sz="1800" b="0" dirty="0" smtClean="0"/>
                        <a:t>% step 2: </a:t>
                      </a:r>
                      <a:r>
                        <a:rPr lang="ko-KR" altLang="en-US" sz="1800" b="0" dirty="0" smtClean="0"/>
                        <a:t>파일로부터 데이터 읽기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b="0" dirty="0" smtClean="0"/>
                        <a:t> %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기본적으로 </a:t>
                      </a:r>
                      <a:r>
                        <a:rPr lang="ko-KR" altLang="en-US" sz="1800" b="0" baseline="0" dirty="0" err="1" smtClean="0"/>
                        <a:t>열단위로</a:t>
                      </a:r>
                      <a:r>
                        <a:rPr lang="ko-KR" altLang="en-US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읽음 </a:t>
                      </a:r>
                      <a:endParaRPr lang="en-US" altLang="ko-KR" sz="1800" b="0" baseline="0" dirty="0" smtClean="0"/>
                    </a:p>
                    <a:p>
                      <a:r>
                        <a:rPr lang="en-US" altLang="ko-KR" sz="1800" b="0" baseline="0" dirty="0" smtClean="0"/>
                        <a:t>% 1</a:t>
                      </a:r>
                      <a:r>
                        <a:rPr lang="ko-KR" altLang="en-US" sz="1800" b="0" baseline="0" dirty="0" smtClean="0"/>
                        <a:t>열</a:t>
                      </a:r>
                      <a:r>
                        <a:rPr lang="en-US" altLang="ko-KR" sz="1800" b="0" baseline="0" dirty="0" smtClean="0"/>
                        <a:t>: </a:t>
                      </a:r>
                      <a:r>
                        <a:rPr lang="ko-KR" altLang="en-US" sz="1800" b="0" baseline="0" dirty="0" smtClean="0"/>
                        <a:t>정수형</a:t>
                      </a:r>
                      <a:r>
                        <a:rPr lang="en-US" altLang="ko-KR" sz="1800" b="0" baseline="0" dirty="0" smtClean="0"/>
                        <a:t>, 2</a:t>
                      </a:r>
                      <a:r>
                        <a:rPr lang="ko-KR" altLang="en-US" sz="1800" b="0" baseline="0" dirty="0" smtClean="0"/>
                        <a:t>열</a:t>
                      </a:r>
                      <a:r>
                        <a:rPr lang="en-US" altLang="ko-KR" sz="1800" b="0" baseline="0" dirty="0" smtClean="0"/>
                        <a:t>: </a:t>
                      </a:r>
                      <a:r>
                        <a:rPr lang="ko-KR" altLang="en-US" sz="1800" b="0" baseline="0" dirty="0" smtClean="0"/>
                        <a:t>문자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A=</a:t>
                      </a:r>
                      <a:r>
                        <a:rPr lang="en-US" altLang="ko-KR" sz="1800" dirty="0" err="1" smtClean="0">
                          <a:solidFill>
                            <a:srgbClr val="FF0000"/>
                          </a:solidFill>
                        </a:rPr>
                        <a:t>textscan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</a:rPr>
                        <a:t>(fid, ＇%d %c＇); </a:t>
                      </a:r>
                      <a:endParaRPr lang="en-US" altLang="ko-KR" sz="1800" b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800" dirty="0" smtClean="0"/>
                        <a:t>mean(A{1,1})</a:t>
                      </a:r>
                      <a:endParaRPr lang="en-US" altLang="ko-KR" sz="1800" b="0" dirty="0" smtClean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fclose</a:t>
                      </a:r>
                      <a:r>
                        <a:rPr lang="en-US" altLang="ko-KR" sz="1800" dirty="0" smtClean="0"/>
                        <a:t>(fid);</a:t>
                      </a:r>
                      <a:endParaRPr lang="en-US" altLang="ko-KR" sz="18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827447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257800" y="4828631"/>
            <a:ext cx="3809999" cy="163121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 smtClean="0"/>
              <a:t>많이 사용되는 포맷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‘%f‘: </a:t>
            </a:r>
            <a:r>
              <a:rPr lang="ko-KR" altLang="en-US" dirty="0" err="1" smtClean="0">
                <a:solidFill>
                  <a:srgbClr val="FF0000"/>
                </a:solidFill>
              </a:rPr>
              <a:t>실수형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부동소수점 숫자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‘%d’: </a:t>
            </a:r>
            <a:r>
              <a:rPr lang="ko-KR" altLang="en-US" dirty="0" smtClean="0">
                <a:solidFill>
                  <a:srgbClr val="FF0000"/>
                </a:solidFill>
              </a:rPr>
              <a:t>정수형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‘%c’: </a:t>
            </a:r>
            <a:r>
              <a:rPr lang="ko-KR" altLang="en-US" dirty="0" smtClean="0">
                <a:solidFill>
                  <a:srgbClr val="FF0000"/>
                </a:solidFill>
              </a:rPr>
              <a:t>문자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‘%s’: </a:t>
            </a:r>
            <a:r>
              <a:rPr lang="ko-KR" altLang="en-US" dirty="0" smtClean="0">
                <a:solidFill>
                  <a:srgbClr val="FF0000"/>
                </a:solidFill>
              </a:rPr>
              <a:t>문자열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116" y="2895600"/>
            <a:ext cx="1276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다음과 </a:t>
            </a:r>
            <a:r>
              <a:rPr lang="ko-KR" altLang="en-US" sz="2000" dirty="0"/>
              <a:t>같은 </a:t>
            </a:r>
            <a:r>
              <a:rPr lang="en-US" altLang="ko-KR" sz="2000" dirty="0"/>
              <a:t>‘scan1.dat’</a:t>
            </a:r>
            <a:r>
              <a:rPr lang="ko-KR" altLang="en-US" sz="2000" dirty="0"/>
              <a:t>파일을 </a:t>
            </a:r>
            <a:r>
              <a:rPr lang="en-US" altLang="ko-KR" sz="2000" dirty="0" err="1"/>
              <a:t>textread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읽어서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세번째 열의 평균값과 네 번째 열의 평균값을 각각 구해보자</a:t>
            </a:r>
            <a:endParaRPr lang="en-US" altLang="ko-KR" sz="2000" dirty="0" smtClean="0"/>
          </a:p>
          <a:p>
            <a:r>
              <a:rPr lang="en-US" altLang="ko-KR" sz="2000" dirty="0"/>
              <a:t>https://www.dropbox.com/s/pyad6bz9xvskgcu/scan1.dat?dl=0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432435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924300"/>
            <a:ext cx="1714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많은 데이터 파일의 경우 처음 몇 줄에는 </a:t>
            </a:r>
            <a:r>
              <a:rPr lang="en-US" altLang="ko-KR" sz="2000" dirty="0" smtClean="0"/>
              <a:t>‘header’</a:t>
            </a:r>
            <a:r>
              <a:rPr lang="ko-KR" altLang="en-US" sz="2000" dirty="0" smtClean="0"/>
              <a:t>라는 설명이 오는 경우가 많다 </a:t>
            </a:r>
            <a:endParaRPr lang="en-US" altLang="ko-KR" sz="2000" dirty="0" smtClean="0"/>
          </a:p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www.dropbox.com/s/987wiylub9p2mpp/load_test_1.txt?dl=0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load_test_1.txt </a:t>
            </a:r>
            <a:r>
              <a:rPr lang="ko-KR" altLang="en-US" sz="2000" dirty="0" smtClean="0"/>
              <a:t>파일을 읽은 후 첫 줄을 </a:t>
            </a:r>
            <a:r>
              <a:rPr lang="en-US" altLang="ko-KR" sz="2000" dirty="0" smtClean="0"/>
              <a:t>header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skip</a:t>
            </a:r>
            <a:r>
              <a:rPr lang="ko-KR" altLang="en-US" sz="2000" dirty="0" smtClean="0"/>
              <a:t>하고 두번째 줄부터 읽어 보았다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열의 평균값 계산해 보았다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5" y="3933825"/>
            <a:ext cx="2276475" cy="216217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21176"/>
              </p:ext>
            </p:extLst>
          </p:nvPr>
        </p:nvGraphicFramePr>
        <p:xfrm>
          <a:off x="457200" y="3886200"/>
          <a:ext cx="5029199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199">
                  <a:extLst>
                    <a:ext uri="{9D8B030D-6E8A-4147-A177-3AD203B41FA5}">
                      <a16:colId xmlns:a16="http://schemas.microsoft.com/office/drawing/2014/main" val="320200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7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fid =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('load_test_1.txt', 'r');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header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줄이므로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정하고 첫 줄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skip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textscan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fid,'%d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%f %f', '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headerLines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', 1);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mean(A{1,2})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(fid);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9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공공 데이터 활용 예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8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대중교통 이용자 유형별 이용 인원 </a:t>
            </a:r>
            <a:r>
              <a:rPr lang="en-US" altLang="ko-KR" sz="2000" dirty="0" smtClean="0"/>
              <a:t>(2014)</a:t>
            </a:r>
          </a:p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www.data.go.kr/dataset/3078089/fileData.do</a:t>
            </a:r>
            <a:endParaRPr lang="en-US" altLang="ko-KR" sz="2000" dirty="0" smtClean="0"/>
          </a:p>
          <a:p>
            <a:r>
              <a:rPr lang="ko-KR" altLang="en-US" sz="2000" dirty="0" smtClean="0"/>
              <a:t>다운로드 </a:t>
            </a:r>
            <a:r>
              <a:rPr lang="en-US" altLang="ko-KR" sz="2000" dirty="0" smtClean="0"/>
              <a:t>(data1.csv)</a:t>
            </a:r>
          </a:p>
          <a:p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smtClean="0">
                <a:hlinkClick r:id="rId3"/>
              </a:rPr>
              <a:t>www.dropbox.com/s/n2zfmwcj6gil5vq/data1.csv?dl=0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주의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구분자는</a:t>
            </a:r>
            <a:r>
              <a:rPr lang="ko-KR" altLang="en-US" sz="2000" dirty="0" smtClean="0"/>
              <a:t> 콤마 </a:t>
            </a:r>
            <a:r>
              <a:rPr lang="en-US" altLang="ko-KR" sz="2000" dirty="0" smtClean="0"/>
              <a:t>(,)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657600"/>
            <a:ext cx="331470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1447800"/>
            <a:ext cx="8258175" cy="41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에서의 파일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Matlab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데이터 읽어보기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버튼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을 사용하지 않고 파일 입출력 </a:t>
            </a:r>
            <a:r>
              <a:rPr lang="ko-KR" altLang="en-US" sz="2000" dirty="0" err="1" smtClean="0"/>
              <a:t>함수들만을</a:t>
            </a:r>
            <a:r>
              <a:rPr lang="ko-KR" altLang="en-US" sz="2000" dirty="0" smtClean="0"/>
              <a:t> 사용하여 </a:t>
            </a:r>
            <a:r>
              <a:rPr lang="en-US" altLang="ko-KR" sz="2000" dirty="0" smtClean="0"/>
              <a:t>‘data1.csv’ </a:t>
            </a:r>
            <a:r>
              <a:rPr lang="ko-KR" altLang="en-US" sz="2000" dirty="0" smtClean="0"/>
              <a:t>파일을 읽어서 셀 배열로 저장해보자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전체 지역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 </a:t>
            </a:r>
            <a:r>
              <a:rPr lang="en-US" altLang="ko-KR" sz="2000" dirty="0" smtClean="0"/>
              <a:t>17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의 어린이 대중 교통 이용자 수 평균을 구해 보자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전체 지역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 </a:t>
            </a:r>
            <a:r>
              <a:rPr lang="en-US" altLang="ko-KR" sz="2000" dirty="0" smtClean="0"/>
              <a:t>17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중 어린이의 대중 교통 이용자 수가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명 이상인 곳은 총 몇 곳인지 출력해보자</a:t>
            </a:r>
            <a:r>
              <a:rPr lang="en-US" altLang="ko-KR" sz="200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3038475" cy="66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73" y="5943600"/>
            <a:ext cx="1962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전체 지역 중에 </a:t>
            </a:r>
            <a:r>
              <a:rPr lang="ko-KR" altLang="en-US" dirty="0"/>
              <a:t>어린이의 대중 교통 이용자 수가 </a:t>
            </a:r>
            <a:r>
              <a:rPr lang="en-US" altLang="ko-KR" dirty="0" smtClean="0"/>
              <a:t>800</a:t>
            </a:r>
            <a:r>
              <a:rPr lang="ko-KR" altLang="en-US" dirty="0" smtClean="0"/>
              <a:t>명 미만이 지역과 그 이용자 수를 표시해 보자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48049"/>
            <a:ext cx="2438400" cy="29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‘pie’ </a:t>
            </a:r>
            <a:r>
              <a:rPr lang="ko-KR" altLang="en-US" dirty="0" smtClean="0"/>
              <a:t>차트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원형 차트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시각화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https://kr.mathworks.com/help/matlab/ref/pie.html</a:t>
            </a:r>
            <a:endParaRPr lang="en-US" altLang="ko-KR" dirty="0"/>
          </a:p>
          <a:p>
            <a:r>
              <a:rPr lang="pt-BR" altLang="ko-KR" b="0" dirty="0"/>
              <a:t>A=[1 2 3 4];</a:t>
            </a:r>
          </a:p>
          <a:p>
            <a:r>
              <a:rPr lang="en-US" altLang="ko-KR" b="0" dirty="0"/>
              <a:t>pie(A)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200400"/>
            <a:ext cx="2994888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A=[1 2 3 4];</a:t>
            </a:r>
          </a:p>
          <a:p>
            <a:r>
              <a:rPr lang="en-US" altLang="ko-KR" dirty="0"/>
              <a:t>labels={'</a:t>
            </a:r>
            <a:r>
              <a:rPr lang="ko-KR" altLang="en-US" dirty="0"/>
              <a:t>서울</a:t>
            </a:r>
            <a:r>
              <a:rPr lang="en-US" altLang="ko-KR" dirty="0"/>
              <a:t>', '</a:t>
            </a:r>
            <a:r>
              <a:rPr lang="ko-KR" altLang="en-US" dirty="0"/>
              <a:t>인천</a:t>
            </a:r>
            <a:r>
              <a:rPr lang="en-US" altLang="ko-KR" dirty="0"/>
              <a:t>', '</a:t>
            </a:r>
            <a:r>
              <a:rPr lang="ko-KR" altLang="en-US" dirty="0"/>
              <a:t>경기</a:t>
            </a:r>
            <a:r>
              <a:rPr lang="en-US" altLang="ko-KR" dirty="0"/>
              <a:t>', '</a:t>
            </a:r>
            <a:r>
              <a:rPr lang="ko-KR" altLang="en-US" dirty="0"/>
              <a:t>대구</a:t>
            </a:r>
            <a:r>
              <a:rPr lang="en-US" altLang="ko-KR" dirty="0"/>
              <a:t>'};</a:t>
            </a:r>
          </a:p>
          <a:p>
            <a:r>
              <a:rPr lang="en-US" altLang="ko-KR" dirty="0"/>
              <a:t>pie(A, labels)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310" y="2590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전체 지역에서의 청소년들의 대중 교통 이용 비율을 </a:t>
            </a:r>
            <a:r>
              <a:rPr lang="en-US" altLang="ko-KR" dirty="0" smtClean="0"/>
              <a:t>pie chart </a:t>
            </a:r>
            <a:r>
              <a:rPr lang="ko-KR" altLang="en-US" dirty="0" smtClean="0"/>
              <a:t>로 표현해 보자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514600"/>
            <a:ext cx="5439001" cy="4082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3153509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pie(double(child), s)</a:t>
            </a:r>
          </a:p>
        </p:txBody>
      </p:sp>
    </p:spTree>
    <p:extLst>
      <p:ext uri="{BB962C8B-B14F-4D97-AF65-F5344CB8AC3E}">
        <p14:creationId xmlns:p14="http://schemas.microsoft.com/office/powerpoint/2010/main" val="26414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en-US" altLang="ko-KR" dirty="0" err="1" smtClean="0"/>
              <a:t>fprintf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함수를 이용한 파일 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9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서식 입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출력 함수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fprintf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데이터를 사용자가 지정한 방식으로 파일에 쓴다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fprintf</a:t>
            </a:r>
            <a:r>
              <a:rPr lang="en-US" altLang="ko-KR" sz="2000" dirty="0" smtClean="0">
                <a:solidFill>
                  <a:srgbClr val="FF0000"/>
                </a:solidFill>
              </a:rPr>
              <a:t>(fid, ‘format’, ‘w’)</a:t>
            </a:r>
          </a:p>
          <a:p>
            <a:r>
              <a:rPr lang="en-US" altLang="ko-KR" sz="2000" dirty="0"/>
              <a:t>https://kr.mathworks.com/help/matlab/ref/fprintf.html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자주 사용되는 </a:t>
            </a:r>
            <a:r>
              <a:rPr lang="en-US" altLang="ko-KR" sz="2000" dirty="0" smtClean="0"/>
              <a:t>format </a:t>
            </a:r>
            <a:r>
              <a:rPr lang="ko-KR" altLang="en-US" sz="2000" dirty="0" smtClean="0"/>
              <a:t>들 </a:t>
            </a:r>
            <a:endParaRPr lang="en-US" altLang="ko-KR" sz="2000" dirty="0" smtClean="0"/>
          </a:p>
          <a:p>
            <a:r>
              <a:rPr lang="en-US" altLang="ko-KR" sz="2000" dirty="0" smtClean="0"/>
              <a:t> %d: </a:t>
            </a:r>
            <a:r>
              <a:rPr lang="ko-KR" altLang="en-US" sz="2000" dirty="0" smtClean="0"/>
              <a:t>정수형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부호 있는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%f: </a:t>
            </a:r>
            <a:r>
              <a:rPr lang="ko-KR" altLang="en-US" sz="2000" dirty="0" err="1" smtClean="0"/>
              <a:t>실수</a:t>
            </a:r>
            <a:r>
              <a:rPr lang="ko-KR" altLang="en-US" sz="2000" dirty="0" err="1" smtClean="0"/>
              <a:t>형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%c: </a:t>
            </a:r>
            <a:r>
              <a:rPr lang="ko-KR" altLang="en-US" sz="2000" dirty="0" smtClean="0"/>
              <a:t>단일 문자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%s: </a:t>
            </a:r>
            <a:r>
              <a:rPr lang="ko-KR" altLang="en-US" sz="2000" dirty="0" smtClean="0"/>
              <a:t>문자형 벡터 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4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% </a:t>
            </a:r>
            <a:r>
              <a:rPr lang="ko-KR" altLang="en-US" sz="2400" dirty="0" smtClean="0">
                <a:solidFill>
                  <a:srgbClr val="FF0000"/>
                </a:solidFill>
              </a:rPr>
              <a:t>아래 코드를 실행하고 </a:t>
            </a:r>
            <a:r>
              <a:rPr lang="en-US" altLang="ko-KR" sz="2400" dirty="0" smtClean="0">
                <a:solidFill>
                  <a:srgbClr val="FF0000"/>
                </a:solidFill>
              </a:rPr>
              <a:t>test_1.txt </a:t>
            </a:r>
            <a:r>
              <a:rPr lang="ko-KR" altLang="en-US" sz="2400" dirty="0" smtClean="0">
                <a:solidFill>
                  <a:srgbClr val="FF0000"/>
                </a:solidFill>
              </a:rPr>
              <a:t>파일을 열어보자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% </a:t>
            </a:r>
            <a:r>
              <a:rPr lang="ko-KR" altLang="en-US" sz="2400" dirty="0" smtClean="0">
                <a:solidFill>
                  <a:srgbClr val="FF0000"/>
                </a:solidFill>
              </a:rPr>
              <a:t>현재 폴더에 있는 </a:t>
            </a:r>
            <a:r>
              <a:rPr lang="en-US" altLang="ko-KR" sz="2400" dirty="0" smtClean="0">
                <a:solidFill>
                  <a:srgbClr val="FF0000"/>
                </a:solidFill>
              </a:rPr>
              <a:t>test_1.txt </a:t>
            </a:r>
            <a:r>
              <a:rPr lang="ko-KR" altLang="en-US" sz="2400" dirty="0" smtClean="0">
                <a:solidFill>
                  <a:srgbClr val="FF0000"/>
                </a:solidFill>
              </a:rPr>
              <a:t>파일 더블클릭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% </a:t>
            </a:r>
            <a:r>
              <a:rPr lang="ko-KR" altLang="en-US" sz="24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2400" dirty="0" smtClean="0">
                <a:solidFill>
                  <a:srgbClr val="FF0000"/>
                </a:solidFill>
              </a:rPr>
              <a:t>type test_1.txt 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a=1;</a:t>
            </a:r>
          </a:p>
          <a:p>
            <a:r>
              <a:rPr lang="en-US" altLang="ko-KR" sz="2400" dirty="0" smtClean="0"/>
              <a:t>b=2;</a:t>
            </a:r>
          </a:p>
          <a:p>
            <a:r>
              <a:rPr lang="en-US" altLang="ko-KR" sz="2400" dirty="0" smtClean="0"/>
              <a:t>c=3;</a:t>
            </a:r>
          </a:p>
          <a:p>
            <a:r>
              <a:rPr lang="en-US" altLang="ko-KR" sz="2400" dirty="0" smtClean="0"/>
              <a:t>fid=</a:t>
            </a:r>
            <a:r>
              <a:rPr lang="en-US" altLang="ko-KR" sz="2400" dirty="0" err="1" smtClean="0"/>
              <a:t>fopen</a:t>
            </a:r>
            <a:r>
              <a:rPr lang="en-US" altLang="ko-KR" sz="2400" dirty="0"/>
              <a:t>('test_1.txt', 'w'); </a:t>
            </a:r>
            <a:endParaRPr lang="en-US" altLang="ko-KR" sz="2400" dirty="0" smtClean="0"/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fprintf</a:t>
            </a:r>
            <a:r>
              <a:rPr lang="en-US" altLang="ko-KR" sz="2400" dirty="0" smtClean="0">
                <a:solidFill>
                  <a:srgbClr val="FF0000"/>
                </a:solidFill>
              </a:rPr>
              <a:t>(fid</a:t>
            </a:r>
            <a:r>
              <a:rPr lang="en-US" altLang="ko-KR" sz="2400" dirty="0">
                <a:solidFill>
                  <a:srgbClr val="FF0000"/>
                </a:solidFill>
              </a:rPr>
              <a:t>, '%d %d %d', a, b, c);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err="1" smtClean="0"/>
              <a:t>fclose</a:t>
            </a:r>
            <a:r>
              <a:rPr lang="en-US" altLang="ko-KR" sz="2400" dirty="0" smtClean="0"/>
              <a:t>(fid</a:t>
            </a:r>
            <a:r>
              <a:rPr lang="en-US" altLang="ko-KR" sz="2400" dirty="0"/>
              <a:t>);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714625"/>
            <a:ext cx="22651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% for </a:t>
            </a:r>
            <a:r>
              <a:rPr lang="ko-KR" altLang="en-US" sz="2400" dirty="0" smtClean="0"/>
              <a:t>루프를 이용한 파일 저장 </a:t>
            </a:r>
            <a:endParaRPr lang="en-US" altLang="ko-KR" sz="2400" dirty="0" smtClean="0"/>
          </a:p>
          <a:p>
            <a:r>
              <a:rPr lang="en-US" altLang="ko-KR" sz="2400" dirty="0">
                <a:solidFill>
                  <a:srgbClr val="FF0000"/>
                </a:solidFill>
              </a:rPr>
              <a:t>% </a:t>
            </a:r>
            <a:r>
              <a:rPr lang="en-US" altLang="ko-KR" sz="2400" dirty="0" smtClean="0">
                <a:solidFill>
                  <a:srgbClr val="FF0000"/>
                </a:solidFill>
              </a:rPr>
              <a:t>&gt;&gt; type test_2.txt 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fid = </a:t>
            </a:r>
            <a:r>
              <a:rPr lang="en-US" altLang="ko-KR" sz="2400" dirty="0" err="1" smtClean="0"/>
              <a:t>fopen</a:t>
            </a:r>
            <a:r>
              <a:rPr lang="en-US" altLang="ko-KR" sz="2400" dirty="0" smtClean="0"/>
              <a:t>(‘test_2.txt’, ‘w’);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for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=1:3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fprintf</a:t>
            </a:r>
            <a:r>
              <a:rPr lang="en-US" altLang="ko-KR" sz="2400" dirty="0" smtClean="0"/>
              <a:t>(fid, ‘%d</a:t>
            </a:r>
            <a:r>
              <a:rPr lang="en-US" altLang="ko-KR" sz="2400" dirty="0" smtClean="0">
                <a:solidFill>
                  <a:srgbClr val="FF0000"/>
                </a:solidFill>
              </a:rPr>
              <a:t>\n</a:t>
            </a:r>
            <a:r>
              <a:rPr lang="en-US" altLang="ko-KR" sz="2400" dirty="0" smtClean="0"/>
              <a:t>’,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);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end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fclose</a:t>
            </a:r>
            <a:r>
              <a:rPr lang="en-US" altLang="ko-KR" sz="2400" dirty="0" smtClean="0"/>
              <a:t>(fid);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9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r>
              <a:rPr lang="ko-KR" altLang="en-US" sz="2400" dirty="0" smtClean="0">
                <a:solidFill>
                  <a:srgbClr val="FF0000"/>
                </a:solidFill>
              </a:rPr>
              <a:t>차원 행렬을 파일에 저장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Each column from the matrix will be written as a separate line in the file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96326"/>
              </p:ext>
            </p:extLst>
          </p:nvPr>
        </p:nvGraphicFramePr>
        <p:xfrm>
          <a:off x="990600" y="3048000"/>
          <a:ext cx="4191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3127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fi-FI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mat=[20 14 19 12;8 12 17 5];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fid=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('randmat.txt', 'w');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(fid, '%d %d\n', mat);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(fid);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2257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099435"/>
            <a:ext cx="2190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텍스트 파일 </a:t>
            </a:r>
            <a:r>
              <a:rPr lang="en-US" altLang="ko-KR" sz="2400" dirty="0" smtClean="0">
                <a:solidFill>
                  <a:srgbClr val="FF0000"/>
                </a:solidFill>
              </a:rPr>
              <a:t>(text file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r>
              <a:rPr lang="en-US" altLang="ko-KR" sz="2400" dirty="0" smtClean="0">
                <a:solidFill>
                  <a:srgbClr val="FF0000"/>
                </a:solidFill>
              </a:rPr>
              <a:t>: </a:t>
            </a:r>
            <a:r>
              <a:rPr lang="ko-KR" altLang="en-US" sz="2400" dirty="0" smtClean="0"/>
              <a:t>글자들이 </a:t>
            </a:r>
            <a:r>
              <a:rPr lang="ko-KR" altLang="en-US" sz="2400" dirty="0" smtClean="0"/>
              <a:t>적혀있는 컴퓨터 파일로 </a:t>
            </a:r>
            <a:r>
              <a:rPr lang="en-US" altLang="ko-KR" sz="2400" dirty="0" smtClean="0"/>
              <a:t>line </a:t>
            </a:r>
            <a:r>
              <a:rPr lang="ko-KR" altLang="en-US" sz="2400" dirty="0" smtClean="0"/>
              <a:t>별로 어떠한 </a:t>
            </a:r>
            <a:r>
              <a:rPr lang="ko-KR" altLang="en-US" sz="2400" dirty="0"/>
              <a:t>일정한 형태를 </a:t>
            </a:r>
            <a:r>
              <a:rPr lang="ko-KR" altLang="en-US" sz="2400" dirty="0" smtClean="0"/>
              <a:t>띄며 데이터 혹은 정보를 저장하고 있는 파일로 사람이 눈으로 직접 내용을 읽을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텍스트 파일은 아스키 </a:t>
            </a:r>
            <a:r>
              <a:rPr lang="en-US" altLang="ko-KR" sz="2400" dirty="0" smtClean="0"/>
              <a:t>(ASCII)</a:t>
            </a:r>
            <a:r>
              <a:rPr lang="ko-KR" altLang="en-US" sz="2400" dirty="0" err="1" smtClean="0"/>
              <a:t>파일이라고도</a:t>
            </a:r>
            <a:r>
              <a:rPr lang="ko-KR" altLang="en-US" sz="2400" dirty="0" smtClean="0"/>
              <a:t>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대부분의 텍스트 파일이 </a:t>
            </a:r>
            <a:r>
              <a:rPr lang="en-US" altLang="ko-KR" sz="2400" dirty="0" smtClean="0"/>
              <a:t>ASCII </a:t>
            </a:r>
            <a:r>
              <a:rPr lang="ko-KR" altLang="en-US" sz="2400" dirty="0" smtClean="0"/>
              <a:t>코드로 글자들을 나타내기 때문이다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대표적인 </a:t>
            </a:r>
            <a:r>
              <a:rPr lang="ko-KR" altLang="en-US" sz="2400" dirty="0" err="1" smtClean="0"/>
              <a:t>확장자로는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.txt, .csv, .</a:t>
            </a:r>
            <a:r>
              <a:rPr lang="en-US" altLang="ko-KR" sz="2400" dirty="0" err="1" smtClean="0"/>
              <a:t>dat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등이 있다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바이너리 </a:t>
            </a:r>
            <a:r>
              <a:rPr lang="en-US" altLang="ko-KR" sz="2400" dirty="0" smtClean="0">
                <a:solidFill>
                  <a:srgbClr val="FF0000"/>
                </a:solidFill>
              </a:rPr>
              <a:t>(binary, </a:t>
            </a:r>
            <a:r>
              <a:rPr lang="ko-KR" altLang="en-US" sz="2400" dirty="0" smtClean="0">
                <a:solidFill>
                  <a:srgbClr val="FF0000"/>
                </a:solidFill>
              </a:rPr>
              <a:t>이진</a:t>
            </a:r>
            <a:r>
              <a:rPr lang="en-US" altLang="ko-KR" sz="2400" dirty="0" smtClean="0">
                <a:solidFill>
                  <a:srgbClr val="FF0000"/>
                </a:solidFill>
              </a:rPr>
              <a:t>) </a:t>
            </a:r>
            <a:r>
              <a:rPr lang="ko-KR" altLang="en-US" sz="2400" dirty="0" smtClean="0">
                <a:solidFill>
                  <a:srgbClr val="FF0000"/>
                </a:solidFill>
              </a:rPr>
              <a:t>파일</a:t>
            </a:r>
            <a:r>
              <a:rPr lang="en-US" altLang="ko-KR" sz="2400" dirty="0" smtClean="0">
                <a:solidFill>
                  <a:srgbClr val="FF0000"/>
                </a:solidFill>
              </a:rPr>
              <a:t>: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‘0’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‘1’</a:t>
            </a:r>
            <a:r>
              <a:rPr lang="ko-KR" altLang="en-US" sz="2400" dirty="0" smtClean="0"/>
              <a:t>을 이용한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진수 데이터 만으로 이루어진 파일로 대표적인 </a:t>
            </a:r>
            <a:r>
              <a:rPr lang="ko-KR" altLang="en-US" sz="2400" dirty="0" err="1" smtClean="0"/>
              <a:t>확장자로는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.exe, .</a:t>
            </a:r>
            <a:r>
              <a:rPr lang="en-US" altLang="ko-KR" sz="2400" dirty="0" err="1" smtClean="0"/>
              <a:t>dll</a:t>
            </a:r>
            <a:r>
              <a:rPr lang="ko-KR" altLang="en-US" sz="2400" dirty="0" smtClean="0"/>
              <a:t>등이 있다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1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00B050"/>
                </a:solidFill>
              </a:rPr>
              <a:t>Problem: </a:t>
            </a:r>
            <a:r>
              <a:rPr lang="en-US" altLang="ko-KR" sz="2400" dirty="0" smtClean="0"/>
              <a:t>‘statePop.txt’ </a:t>
            </a:r>
            <a:r>
              <a:rPr lang="ko-KR" altLang="en-US" sz="2400" dirty="0" smtClean="0"/>
              <a:t>파일은 각 </a:t>
            </a:r>
            <a:r>
              <a:rPr lang="en-US" altLang="ko-KR" sz="2400" dirty="0" smtClean="0"/>
              <a:t>state</a:t>
            </a:r>
            <a:r>
              <a:rPr lang="ko-KR" altLang="en-US" sz="2400" dirty="0" smtClean="0"/>
              <a:t>의 인구를 나타낸다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가장 작은 인구가 있는 </a:t>
            </a:r>
            <a:r>
              <a:rPr lang="en-US" altLang="ko-KR" sz="2400" dirty="0" smtClean="0"/>
              <a:t>state</a:t>
            </a:r>
            <a:r>
              <a:rPr lang="ko-KR" altLang="en-US" sz="2400" dirty="0" smtClean="0"/>
              <a:t>부터 가장 큰 </a:t>
            </a:r>
            <a:r>
              <a:rPr lang="en-US" altLang="ko-KR" sz="2400" dirty="0" smtClean="0"/>
              <a:t>state</a:t>
            </a:r>
            <a:r>
              <a:rPr lang="ko-KR" altLang="en-US" sz="2400" dirty="0" smtClean="0"/>
              <a:t>가 있는 주까지 정렬을 해서 </a:t>
            </a:r>
            <a:r>
              <a:rPr lang="en-US" altLang="ko-KR" sz="2400" dirty="0" smtClean="0"/>
              <a:t>‘</a:t>
            </a:r>
            <a:r>
              <a:rPr lang="en-US" altLang="ko-KR" sz="2400" dirty="0"/>
              <a:t>statepopsort.txt’</a:t>
            </a:r>
            <a:r>
              <a:rPr lang="ko-KR" altLang="en-US" sz="2400" dirty="0" smtClean="0"/>
              <a:t>파일에 저장해 보자</a:t>
            </a:r>
            <a:endParaRPr lang="en-US" altLang="ko-KR" sz="2400" dirty="0" smtClean="0"/>
          </a:p>
          <a:p>
            <a:r>
              <a:rPr lang="en-US" altLang="ko-KR" sz="2400" dirty="0"/>
              <a:t>https://www.dropbox.com/s/myz428wjxl20gxm/statepop.txt?dl=0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97" y="4267200"/>
            <a:ext cx="2087952" cy="2114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230688"/>
            <a:ext cx="1747837" cy="21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Built-in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‘sort’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368735"/>
            <a:ext cx="6562725" cy="38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공공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포털에는 많은 데이터가 공개되어있다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데이터는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포맷이나 엑셀 기반의 포맷으로 되어 있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r>
              <a:rPr lang="en-US" altLang="ko-KR" dirty="0"/>
              <a:t>https://www.data.go.kr/dataset/15003169/fileData.do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2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입출력을 위한 </a:t>
            </a:r>
            <a:r>
              <a:rPr lang="en-US" altLang="ko-KR" dirty="0" smtClean="0"/>
              <a:t>3-step</a:t>
            </a:r>
          </a:p>
          <a:p>
            <a:r>
              <a:rPr lang="en-US" altLang="ko-KR" dirty="0" smtClean="0"/>
              <a:t>1. (Create and ) open a file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파일로 부터 데이터 읽기 또는 데이터 쓰기</a:t>
            </a:r>
            <a:endParaRPr lang="en-US" altLang="ko-KR" dirty="0" smtClean="0"/>
          </a:p>
          <a:p>
            <a:r>
              <a:rPr lang="en-US" altLang="ko-KR" dirty="0" smtClean="0"/>
              <a:t>3. Close the file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3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Open a file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fid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fopen</a:t>
            </a:r>
            <a:r>
              <a:rPr lang="en-US" altLang="ko-KR" dirty="0" smtClean="0"/>
              <a:t>(‘aa.txt’, ‘r’)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3294063"/>
            <a:ext cx="7010400" cy="132343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 </a:t>
            </a:r>
            <a:r>
              <a:rPr lang="ko-KR" altLang="en-US" dirty="0" err="1">
                <a:solidFill>
                  <a:srgbClr val="FF0000"/>
                </a:solidFill>
              </a:rPr>
              <a:t>식별자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(file ID): fid</a:t>
            </a:r>
          </a:p>
          <a:p>
            <a:r>
              <a:rPr lang="ko-KR" altLang="en-US" dirty="0"/>
              <a:t>파일을 열 때 할당되는 숫자로서 해당 파일의 읽기</a:t>
            </a:r>
            <a:r>
              <a:rPr lang="en-US" altLang="ko-KR" dirty="0"/>
              <a:t>, </a:t>
            </a:r>
            <a:r>
              <a:rPr lang="ko-KR" altLang="en-US" dirty="0" err="1"/>
              <a:t>쓰기등에</a:t>
            </a:r>
            <a:r>
              <a:rPr lang="ko-KR" altLang="en-US" dirty="0"/>
              <a:t> 사용되며 파일 </a:t>
            </a:r>
            <a:r>
              <a:rPr lang="ko-KR" altLang="en-US" dirty="0" err="1"/>
              <a:t>식별자는</a:t>
            </a:r>
            <a:r>
              <a:rPr lang="ko-KR" altLang="en-US" dirty="0"/>
              <a:t> 양의 정수이다</a:t>
            </a:r>
            <a:endParaRPr lang="en-US" altLang="ko-KR" dirty="0"/>
          </a:p>
          <a:p>
            <a:r>
              <a:rPr lang="ko-KR" altLang="en-US" dirty="0"/>
              <a:t>파일을 여는데 실패한다면 </a:t>
            </a:r>
            <a:r>
              <a:rPr lang="en-US" altLang="ko-KR" dirty="0"/>
              <a:t>-1</a:t>
            </a:r>
            <a:r>
              <a:rPr lang="ko-KR" altLang="en-US" dirty="0"/>
              <a:t>값을 </a:t>
            </a:r>
            <a:r>
              <a:rPr lang="en-US" altLang="ko-KR" dirty="0"/>
              <a:t>return </a:t>
            </a:r>
            <a:r>
              <a:rPr lang="ko-KR" altLang="en-US" dirty="0"/>
              <a:t>해 준다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0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fid=</a:t>
            </a:r>
            <a:r>
              <a:rPr lang="en-US" altLang="ko-KR" dirty="0" err="1" smtClean="0">
                <a:solidFill>
                  <a:srgbClr val="FF0000"/>
                </a:solidFill>
              </a:rPr>
              <a:t>fopen</a:t>
            </a:r>
            <a:r>
              <a:rPr lang="en-US" altLang="ko-KR" dirty="0" smtClean="0">
                <a:solidFill>
                  <a:srgbClr val="FF0000"/>
                </a:solidFill>
              </a:rPr>
              <a:t>(‘aa.txt’, ‘r’)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3294063"/>
            <a:ext cx="7010400" cy="255454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/>
              <a:t>파일을 여는 함수</a:t>
            </a:r>
            <a:r>
              <a:rPr lang="en-US" altLang="ko-KR" dirty="0"/>
              <a:t>: </a:t>
            </a:r>
            <a:r>
              <a:rPr lang="en-US" altLang="ko-KR" dirty="0" err="1"/>
              <a:t>fopen</a:t>
            </a:r>
            <a:endParaRPr lang="en-US" altLang="ko-KR" dirty="0"/>
          </a:p>
          <a:p>
            <a:r>
              <a:rPr lang="ko-KR" altLang="en-US" dirty="0"/>
              <a:t>사용법</a:t>
            </a:r>
            <a:r>
              <a:rPr lang="en-US" altLang="ko-KR" dirty="0"/>
              <a:t>:  </a:t>
            </a:r>
            <a:r>
              <a:rPr lang="en-US" altLang="ko-KR" dirty="0">
                <a:solidFill>
                  <a:srgbClr val="FF0000"/>
                </a:solidFill>
              </a:rPr>
              <a:t>fid = </a:t>
            </a:r>
            <a:r>
              <a:rPr lang="en-US" altLang="ko-KR" dirty="0" err="1">
                <a:solidFill>
                  <a:srgbClr val="FF0000"/>
                </a:solidFill>
              </a:rPr>
              <a:t>fopen</a:t>
            </a:r>
            <a:r>
              <a:rPr lang="en-US" altLang="ko-KR" dirty="0">
                <a:solidFill>
                  <a:srgbClr val="FF0000"/>
                </a:solidFill>
              </a:rPr>
              <a:t> ( </a:t>
            </a:r>
            <a:r>
              <a:rPr lang="ko-KR" altLang="en-US" dirty="0" smtClean="0">
                <a:solidFill>
                  <a:srgbClr val="FF0000"/>
                </a:solidFill>
              </a:rPr>
              <a:t>파일 이름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파일 허용 문자열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파일 허용 문자열 </a:t>
            </a:r>
            <a:endParaRPr lang="en-US" altLang="ko-KR" dirty="0"/>
          </a:p>
          <a:p>
            <a:r>
              <a:rPr lang="en-US" altLang="ko-KR" dirty="0"/>
              <a:t> ‘r’: </a:t>
            </a:r>
            <a:r>
              <a:rPr lang="ko-KR" altLang="en-US" dirty="0"/>
              <a:t>읽기  </a:t>
            </a:r>
            <a:r>
              <a:rPr lang="en-US" altLang="ko-KR" dirty="0"/>
              <a:t>(reading): </a:t>
            </a:r>
            <a:r>
              <a:rPr lang="ko-KR" altLang="en-US" dirty="0"/>
              <a:t>기존 파일을 읽기 전용으로 연다 </a:t>
            </a:r>
            <a:endParaRPr lang="en-US" altLang="ko-KR" dirty="0"/>
          </a:p>
          <a:p>
            <a:r>
              <a:rPr lang="en-US" altLang="ko-KR" dirty="0"/>
              <a:t> ‘w’: </a:t>
            </a:r>
            <a:r>
              <a:rPr lang="ko-KR" altLang="en-US" dirty="0"/>
              <a:t>쓰기 </a:t>
            </a:r>
            <a:r>
              <a:rPr lang="en-US" altLang="ko-KR" dirty="0"/>
              <a:t>(writing): </a:t>
            </a:r>
            <a:r>
              <a:rPr lang="ko-KR" altLang="en-US" dirty="0"/>
              <a:t>기존 파일의 내용을 삭제하거나 새로운 파일을 만들어 쓰기 전용으로 연다</a:t>
            </a:r>
            <a:endParaRPr lang="en-US" altLang="ko-KR" dirty="0"/>
          </a:p>
          <a:p>
            <a:r>
              <a:rPr lang="en-US" altLang="ko-KR" dirty="0"/>
              <a:t> ‘a’: appending : </a:t>
            </a:r>
            <a:r>
              <a:rPr lang="ko-KR" altLang="en-US" dirty="0"/>
              <a:t>기존 파일이나 새로운 파일을 쓰기 전용으로 연 후 파일 끝에 데이터를 추가한다 </a:t>
            </a:r>
          </a:p>
        </p:txBody>
      </p:sp>
    </p:spTree>
    <p:extLst>
      <p:ext uri="{BB962C8B-B14F-4D97-AF65-F5344CB8AC3E}">
        <p14:creationId xmlns:p14="http://schemas.microsoft.com/office/powerpoint/2010/main" val="23485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2. </a:t>
            </a:r>
            <a:r>
              <a:rPr lang="ko-KR" altLang="en-US" sz="2400" dirty="0" smtClean="0">
                <a:solidFill>
                  <a:srgbClr val="FF0000"/>
                </a:solidFill>
              </a:rPr>
              <a:t>파일로부터 데이터 읽기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명령어를 이용하여 파일로부터 </a:t>
            </a:r>
            <a:r>
              <a:rPr lang="ko-KR" altLang="en-US" sz="2400" dirty="0" smtClean="0"/>
              <a:t>데이터를 읽기 위해서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fscanf</a:t>
            </a:r>
            <a:r>
              <a:rPr lang="en-US" altLang="ko-KR" sz="2400" dirty="0" smtClean="0"/>
              <a:t>’, ‘</a:t>
            </a:r>
            <a:r>
              <a:rPr lang="en-US" altLang="ko-KR" sz="2400" dirty="0" err="1" smtClean="0"/>
              <a:t>fgetl</a:t>
            </a:r>
            <a:r>
              <a:rPr lang="en-US" altLang="ko-KR" sz="2400" dirty="0" smtClean="0"/>
              <a:t>’, ‘</a:t>
            </a:r>
            <a:r>
              <a:rPr lang="en-US" altLang="ko-KR" sz="2400" dirty="0" err="1" smtClean="0"/>
              <a:t>textscan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등 </a:t>
            </a:r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에는 많은 </a:t>
            </a:r>
            <a:r>
              <a:rPr lang="en-US" altLang="ko-KR" sz="2400" dirty="0" smtClean="0"/>
              <a:t>built-in </a:t>
            </a:r>
            <a:r>
              <a:rPr lang="ko-KR" altLang="en-US" sz="2400" dirty="0" smtClean="0"/>
              <a:t>함수가 </a:t>
            </a:r>
            <a:r>
              <a:rPr lang="ko-KR" altLang="en-US" sz="2400" dirty="0" smtClean="0"/>
              <a:t>있음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3</a:t>
            </a:r>
            <a:r>
              <a:rPr lang="en-US" altLang="ko-KR" sz="2400" dirty="0" smtClean="0">
                <a:solidFill>
                  <a:srgbClr val="FF0000"/>
                </a:solidFill>
              </a:rPr>
              <a:t>. close the file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err="1" smtClean="0"/>
              <a:t>fclose</a:t>
            </a:r>
            <a:r>
              <a:rPr lang="en-US" altLang="ko-KR" sz="2400" dirty="0" smtClean="0"/>
              <a:t>(fid);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1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fgetl</a:t>
            </a:r>
            <a:r>
              <a:rPr lang="en-US" altLang="ko-KR" dirty="0"/>
              <a:t> </a:t>
            </a:r>
            <a:r>
              <a:rPr lang="ko-KR" altLang="en-US" dirty="0" smtClean="0"/>
              <a:t>함수를 이용한 데이터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6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9914</TotalTime>
  <Words>1159</Words>
  <Application>Microsoft Office PowerPoint</Application>
  <PresentationFormat>화면 슬라이드 쇼(4:3)</PresentationFormat>
  <Paragraphs>185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MS PGothic</vt:lpstr>
      <vt:lpstr>굴림</vt:lpstr>
      <vt:lpstr>Arial</vt:lpstr>
      <vt:lpstr>Courier New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김지범</cp:lastModifiedBy>
  <cp:revision>1109</cp:revision>
  <dcterms:created xsi:type="dcterms:W3CDTF">2007-04-05T20:26:21Z</dcterms:created>
  <dcterms:modified xsi:type="dcterms:W3CDTF">2019-04-15T05:45:16Z</dcterms:modified>
</cp:coreProperties>
</file>