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29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01"/>
    <a:srgbClr val="005AB3"/>
    <a:srgbClr val="004080"/>
    <a:srgbClr val="808080"/>
    <a:srgbClr val="66CCFF"/>
    <a:srgbClr val="CCC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84034" autoAdjust="0"/>
  </p:normalViewPr>
  <p:slideViewPr>
    <p:cSldViewPr>
      <p:cViewPr varScale="1">
        <p:scale>
          <a:sx n="114" d="100"/>
          <a:sy n="114" d="100"/>
        </p:scale>
        <p:origin x="135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34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3-25T07:00:09.6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4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79773" units="1/cm"/>
          <inkml:channelProperty channel="Y" name="resolution" value="55.81395" units="1/cm"/>
          <inkml:channelProperty channel="T" name="resolution" value="1" units="1/dev"/>
        </inkml:channelProperties>
      </inkml:inkSource>
      <inkml:timestamp xml:id="ts1" timeString="2019-03-25T07:00:17.643"/>
    </inkml:context>
  </inkml:definitions>
  <inkml:trace contextRef="#ctx0" brushRef="#br0">10848 1376 0,'-388'0'32,"776"0"-32,-882 0 0,476 0 0,-123 70 15,18 19 1,70 34 0,71-17-1,70 17 1,70-52-1,37-53 1,34-124 15,-106-35-31,-52-106 32,-89 70-17,-70 36 1,0 71-1,17 52 1</inkml:trace>
  <inkml:trace contextRef="#ctx0" brushRef="#br0" timeOffset="235.449">11095 1041 0,'0'17'16,"0"1"-16,-35 123 15,35 124 17,0-71-17,0-36 1,17-87-1,1-71 1,17 0 0</inkml:trace>
  <inkml:trace contextRef="#ctx0" brushRef="#br0" timeOffset="722.734">11324 1182 0,'0'0'0,"18"-18"0,35-17 15,35 35 1,-18 18 0,-17 52-1,-35-17 17,-53 0-17,-36 35 1,-17-35-1,17 35 1,54-35 0,52 18-1,124-1 1,-18-52 0,-35-18-1,-53-53 1,-36-18-1,-70-52 1,-35 35 0,53 70-1,53 18 32,-1 0-47,89 0 16,0-35-1,0 0 1</inkml:trace>
  <inkml:trace contextRef="#ctx0" brushRef="#br0" timeOffset="917.704">12118 1199 0,'0'18'46,"0"0"-46,0 70 16,0 0 0,-18-70-1,-17 88-15,-18 52 16,35-140 0</inkml:trace>
  <inkml:trace contextRef="#ctx0" brushRef="#br0" timeOffset="1118.893">11765 1905 0,'-17'18'0,"34"-36"0,-52 36 0,35-1 15,-18 1-15,1 70 16,34-35 0,89-35-1,70-18 1,-34-53-1,-54 0 1</inkml:trace>
  <inkml:trace contextRef="#ctx0" brushRef="#br0" timeOffset="1853.034">12965 1623 0,'0'17'15,"0"-34"-15,17 17 47,-17-18-47,88-88 16,71-88 0,-88 88-1,-18 36 1,-36 70-1,1 0 1,-18 141 0,0 18-1,0-18 1,0-53 0,0-70-1,18-18 16</inkml:trace>
  <inkml:trace contextRef="#ctx0" brushRef="#br0" timeOffset="2052.047">13864 1217 0,'0'0'0,"0"18"15,-17 52 1,-19 54 0,36-107-16,-35 72 15,35-36 1,0-36 0</inkml:trace>
  <inkml:trace contextRef="#ctx0" brushRef="#br0" timeOffset="2285.844">13935 1252 0,'0'18'31,"0"0"-16,0-1-15,0 54 16,17-18 0,1-18-1,-18-17 1</inkml:trace>
  <inkml:trace contextRef="#ctx0" brushRef="#br0" timeOffset="2586.711">14129 1111 0,'0'-17'0,"0"34"0,0-52 16,0 17 0,17 18-16,36-17 15,0 17 1,35 0-1,-35 17 1,-17 36 0,-36 18-1,0-1 1,-18 1 0,-35-36-1,0 18 1,18-53-1</inkml:trace>
  <inkml:trace contextRef="#ctx0" brushRef="#br0" timeOffset="2753.344">14005 1446 0,'18'0'0,"35"0"15,70 0 1,1 0 0,-107 0-1</inkml:trace>
  <inkml:trace contextRef="#ctx0" brushRef="#br0" timeOffset="3121.48">13758 1729 0,'0'-18'31,"36"18"-31,52-18 15,88 1 1,-52 17 0,-54 0-1,-52 0 1,-53 17 15,-1 19-15,-34 17-1,52-53 1,-17 35 0</inkml:trace>
  <inkml:trace contextRef="#ctx0" brushRef="#br0" timeOffset="3287.538">14393 1711 0,'-17'0'31,"17"18"-31,-36 35 16,-52 17-1,-18-17 1,-35-18 0</inkml:trace>
  <inkml:trace contextRef="#ctx0" brushRef="#br0" timeOffset="3525.311">14023 1958 0,'141'0'16,"-282"0"-16,300 0 0,-106 0 15,0 0 1,-36 0 0,-34 35-1,-54 36 1,36-18-1,52-36 17,19-17-32,87 0 15,-35-35 1</inkml:trace>
  <inkml:trace contextRef="#ctx0" brushRef="#br0" timeOffset="4237.775">14728 1252 0,'0'-17'0,"36"-1"31,-19 18-31,72 18 16,-1 17-1,-53 18 1,-35 0 0,-53-18-1,-70 53 1,17 18 15,35 0-15,54-53-1,17 17 1,70-17 0,18-17-1,1-36 1,16 0-1,1-53 1,-53 17 0</inkml:trace>
  <inkml:trace contextRef="#ctx0" brushRef="#br0" timeOffset="4388.626">15134 1640 0,'18'0'47,"-1"0"-31,-17-17-16,71-18 15,-36-1-15</inkml:trace>
  <inkml:trace contextRef="#ctx0" brushRef="#br0" timeOffset="4555.603">15452 1393 0,'-18'36'15,"-17"70"1,-1 17 0,36-52-1,0-36 1,18-35 0,35-35-1</inkml:trace>
  <inkml:trace contextRef="#ctx0" brushRef="#br0" timeOffset="4740.127">15699 1341 0,'-36'141'32,"36"-106"-32,-35 53 15,35 18 1,0-71-1,18-35 1,35 0 0</inkml:trace>
  <inkml:trace contextRef="#ctx0" brushRef="#br0" timeOffset="5071.841">16016 1393 0,'-18'0'16,"36"0"-16,-53 0 0,0 0 15,-54 89 1,19 17 0,52-18-1,89 0 1,87-70-1,-16-36 1,-72-35 0,-52-18-1,-36-17 1,-35 18 0,18 52-1</inkml:trace>
  <inkml:trace contextRef="#ctx0" brushRef="#br0" timeOffset="5288.895">16351 1288 0,'0'0'0,"18"35"16,-18 88-1,0 19 1,0-1 0,0-71-1,0-35 1</inkml:trace>
  <inkml:trace contextRef="#ctx0" brushRef="#br0" timeOffset="5791.184">16633 1693 0,'0'0'15,"0"-17"-15,18-54 16,17 1 15,-17-1-15,17 36-1,1-1 1,-19 19 0,1 17 15,17 35-15,-35 0-16,0 36 15,0 17 1,18 18-1,-18-35 1,0-54 0,17-17 15,19 0-15</inkml:trace>
  <inkml:trace contextRef="#ctx0" brushRef="#br0" timeOffset="5939.62">17022 1446 0,'17'-17'0,"1"17"16,52-18 0,-17 18-1,-17 0-15</inkml:trace>
  <inkml:trace contextRef="#ctx0" brushRef="#br0" timeOffset="6156.315">17163 1570 0,'0'0'16,"0"18"15,17-18-15,19 0-16,34 0 15,1-18 1,-54-17-16</inkml:trace>
  <inkml:trace contextRef="#ctx0" brushRef="#br0" timeOffset="6323.585">17427 1446 0,'0'18'16,"-17"53"0,17-54-16,-18 36 15,0 53 17,-17-71-32,0 18 15,-18-35 1</inkml:trace>
  <inkml:trace contextRef="#ctx0" brushRef="#br0" timeOffset="6583.454">17022 1834 0,'-18'36'16,"36"-72"-16,-36 89 0,-17-35 0,17 53 15,0 34 1,18-34-1,159-36 1,53-35 0,-71 0-1,-71-17 1,-52-1 0</inkml:trace>
  <inkml:trace contextRef="#ctx1" brushRef="#br0">18150 1623 0,'0'0'0,"0"0"0,0 0 0,0 0 0,0 0 0,0 0 0,0 0 0,0 0 0,106-71 0,-35 18 15,-1 18 1,-17 0-16,0 17 16,-18 18-16,1 0 15,-36 0-15,0 0 16,0 0-1,0 0-15,0 18 16,0-18-16,0 0 16,0 17-16,0-17 15,0 106 1,0-88-16,0 70 16,0 36-16,0-36 15,0-88-15</inkml:trace>
  <inkml:trace contextRef="#ctx1" brushRef="#br0" timeOffset="484.536">18221 1887 0,'0'0'0,"0"0"0,0 0 16,0 0-1,0 0-15,0 0 16,0 0-16,-18 0 16,18 18-16,18 0 15,-18-1 1,-18-17-16,36 106 16,-36-35-16,1-1 15,-19-34-15,1-1 16,-18 0-1,0-17-15,0-1 16,18-17-16,0 0 16,35 0-16,0 0 15,0 0 1,0 0-16,0 0 16,35 0-16,36-35 15,17 17 1,18-17-16,0 18 15,-1-19-15,36 19 16,-35-1-16,0 18 16,0-18-1,-18-17-15,-17 17 16,17-17-16,-18 17 16,-70 18-16</inkml:trace>
  <inkml:trace contextRef="#ctx1" brushRef="#br0" timeOffset="745.307">19385 1588 0,'0'0'16,"0"0"-16,0 0 15,0 0-15,0 0 16,0 0-16,0 17 16,-17 1-1,17-1-15,-53 142 16,-18-35-16,36-1 16,-18-17-16,53-106 15</inkml:trace>
  <inkml:trace contextRef="#ctx1" brushRef="#br0" timeOffset="961.292">19068 1799 0,'0'0'0,"0"0"15,0 0-15,0 0 16,0 18-1,17-18-15,1 0 16,123 0-16,-17-35 16,-1 17-1,-17 0-15,-106 18 16</inkml:trace>
  <inkml:trace contextRef="#ctx1" brushRef="#br0" timeOffset="1392.615">19667 1376 0,'0'0'0,"0"0"16,0 0-16,0 0 15,0-18-15,18 18 16,0 18-1,123-18-15,-18 0 16,-17-18-16,-18 18 16,-17-17-16,-36 34 15,-17 1-15,-18-18 16,0 0 0,0 53-16,-18 0 15,-35 17-15,-17-17 16,-1 18-16,1 17 15,-19-35 1,19 0-16,17 0 16,0 0-16,18-36 15,17 1 1,0-1-16,18 19 16,18-36-16,0 0 15,17 0-15,0-18 16,-35 18-1</inkml:trace>
  <inkml:trace contextRef="#ctx1" brushRef="#br0" timeOffset="1617.465">20108 1693 0,'0'0'0,"0"0"15,0 0-15,0 0 16,0 0-16,0 0 16,0 0-16,0 0 15,0 0 1,18 18-16,-18-18 16,88 53-16,-88-53 15</inkml:trace>
  <inkml:trace contextRef="#ctx1" brushRef="#br0" timeOffset="1835.703">20302 1640 0,'0'0'0,"0"0"16,0 0-16,0 0 16,0 0-1,0 0-15,0 0 16,0 0-16,212-17 15,-159 17-15,-18-18 16,36 18 0,-1-53-16,19 18 15,-19 0-15,-70 35 16</inkml:trace>
  <inkml:trace contextRef="#ctx1" brushRef="#br0" timeOffset="2023.122">21043 1341 0,'0'0'0,"0"0"0,0 0 16,0 0 0,0 0-16,0 0 15,0 0-15,0 17 16,-17-17-16,-36 106 16,0 0-1,0 0-15,18-36 16,-1-52-16,36-18 15</inkml:trace>
  <inkml:trace contextRef="#ctx1" brushRef="#br0" timeOffset="2422.525">20338 2028 0,'0'0'0,"0"0"15,0 0-15,0 0 16,0 0-1,0 0-15,0 0 16,0 18-16,-18-18 16,36 18-16,-18-18 15,0 17 1,0 1-16,17-18 16,71 35-16,1-17 15,-19-53 1,-17 17-16,0 0 15,-18 1-15,1-1 16,-19 18-16,-17-18 16,-17 18-1,17 0-15,0 0 16,-18 0-16,18 0 16,-18 0-16,-52 18 15,17 0 1,53-18-16,-18 0 15,-17 17-15,0-17 16,35 0-16</inkml:trace>
  <inkml:trace contextRef="#ctx1" brushRef="#br0" timeOffset="2945.992">21519 1535 0,'0'0'0,"0"0"0,0 0 16,0 0-1,0 0-15,0 0 16,0 0-16,-17 17 15,-1-34-15,18 17 16,0 17 0,-70 54-16,34-36 15,1 0-15,17-17 16,18 0-16,18-18 16,35 17-1,18-17-15,-1-17 16,1-19-16,-1 1 15,1-18-15,-18 0 16,17 0 0,-17 18-16,-18 0 15,-17-1-15,-18 36 16,0 0-16,0 0 16,0 0-1,-18 0-15,18 0 16,-17 0-16,17 0 15,-18 0 1,1 0-16,-1 0 16,-70 18-16,88-18 15</inkml:trace>
  <inkml:trace contextRef="#ctx1" brushRef="#br0" timeOffset="3249.486">21026 1976 0,'0'0'16,"0"0"-16,0 0 15,0 0-15,105-36 16,1 19-16,18-36 15,-18 17 1,17 19-16,-17-1 16,-18-17-16,-17 17 15,-1 1-15,-35 17 16,1-18 0,-19 53-16,-17 1 15,0-36-15</inkml:trace>
  <inkml:trace contextRef="#ctx1" brushRef="#br0" timeOffset="3708.508">21149 2134 0,'0'0'0,"0"0"15,0 0-15,0 0 16,0-17-16,18 17 15,70-18-15,0 18 16,0 0 0,0 0-16,1-18 15,-36 18-15,-18 0 16,-18 18-16,1 0 16,-18-1-1,-35 1-15,-18 35 16,-35 0-16,17 0 15,-35 0 1,36 0-16,-1-18 16,18 0-16,36-35 15,-1 0-15,18 18 16,0 17 0,35-35-16,36 18 15,17-54-15,18 19 16,0-19-16,-18 1 15,18-35 1,-18 52-16,18 0 16,-18-17-16,-17 35 15,-71 0-15</inkml:trace>
  <inkml:trace contextRef="#ctx1" brushRef="#br0" timeOffset="8156.503">14940 2417 0,'0'0'15,"0"0"-15,0 0 16,0 0-16,0 0 15,0 0-15</inkml:trace>
  <inkml:trace contextRef="#ctx0" brushRef="#br0" timeOffset="34478.32">10566 3351 0,'0'-17'16,"0"-1"-16,0-17 16,35-106-1,18-53 1,-35 106 0,-18 52-1,17 36 16,-17 18-15,35 88-16,-17 0 16,17 35 15,1-36-15,-19-52-1,1-35 1</inkml:trace>
  <inkml:trace contextRef="#ctx0" brushRef="#br0" timeOffset="34751.631">10460 3669 0,'18'0'63,"-1"0"-63,1-18 0,35 18 16,105-17-1,-16 17 1,-54-18-1,-35 18 1,-18 0 0</inkml:trace>
  <inkml:trace contextRef="#ctx0" brushRef="#br0" timeOffset="34988.872">11289 2893 0,'0'0'0,"0"17"15,0 1-15,0 0 16,-18 52 0,18 18-1,0 1 1,0-36-1,0-36 17</inkml:trace>
  <inkml:trace contextRef="#ctx0" brushRef="#br0" timeOffset="35353.032">11289 3034 0,'0'-18'0,"0"1"0,35-1 16,0 18-1,-17 0 1,53 0 0,34 0-1,-34 0 1,-18 35-1,-35-35 1,-18 18 0,0 0-1,0 17 1,-18 0 0,-17 18-1,-1 0 1,19-35-1,-1-1 1</inkml:trace>
  <inkml:trace contextRef="#ctx0" brushRef="#br0" timeOffset="35549.306">11377 3351 0,'-18'0'15,"36"0"17,17 0-17,-17 0-15,53 0 16,-1 0 0,-52 0-1</inkml:trace>
  <inkml:trace contextRef="#ctx0" brushRef="#br0" timeOffset="35938.286">11183 3545 0,'0'0'0,"18"0"47,-1 0-47,142-35 16,-124 35-16,54 0 15,-1 0 1,-53 0 0,-35 35 15,0-17-31,0 35 15,-18 18 17,18-36-17,0 0 1,0-17 0,53-18-1,-17 0-15</inkml:trace>
  <inkml:trace contextRef="#ctx0" brushRef="#br0" timeOffset="36142.429">11994 3052 0,'18'0'31,"-36"0"-31,54 0 0,-1 0 0,71 0 15,-53 0 17,-36 0-17,1 0 1</inkml:trace>
  <inkml:trace contextRef="#ctx0" brushRef="#br0" timeOffset="36436.553">12012 3052 0,'0'17'15,"-18"1"-15,1 17 16,-1 36 0,18-18-1,53-247-15,-88 405 16,35-193-16,106-1 15,17 19 1,-17-19 15,-35-17-15,-19 0 0,1 0-1,-17 0-15</inkml:trace>
  <inkml:trace contextRef="#ctx0" brushRef="#br0" timeOffset="36653.932">12788 3069 0,'0'0'16,"0"18"-1,0-1-15,0 1 0,0 70 16,0 0-1,-35 18 17,0-17-17,-18-19 1</inkml:trace>
  <inkml:trace contextRef="#ctx0" brushRef="#br0" timeOffset="36994.149">12471 3616 0,'-88'0'16,"35"18"-1,17-1-15,213-52 0,-389 141 16,212-36 0,71 19-1,70-19 16,35-52-15,-52-54 0,-54-34-1,-35-54 1,-35 19 0,-35 16-1,-35 37 1,-1 34-1,-17 0 1,53 18 0</inkml:trace>
  <inkml:trace contextRef="#ctx0" brushRef="#br0" timeOffset="37801.801">13741 3034 0,'0'0'15,"-71"0"16,54 0-31,-54 18 0,-70 34 32,70 37-17,71 16 1,36 19 0,105-53-1,70-71 1,-34-36-1,-107-87 1,-70 35 0,-35-36-1,-36 36 1,1 53 0</inkml:trace>
  <inkml:trace contextRef="#ctx0" brushRef="#br0" timeOffset="38088.496">14058 2875 0,'0'35'16,"0"1"-16,0 87 15,0-17 1,0 0 0,18-53-1,-18-18 1,17-35 0,19 18 15,-19-18-16</inkml:trace>
  <inkml:trace contextRef="#ctx0" brushRef="#br0" timeOffset="38471.977">14358 2840 0,'124'-35'31,"-89"35"-31,18 17 16,-265 1-16,424-18 0,-195 53 16,1 17-1,-36-52 1,1 35 0,-36-18-1,0 18 16,18 0-31,17 18 32,18-36-17,53 0 1,17-17 0,19-1-1,-36-17 1,-1-17-1,-16-19 1</inkml:trace>
  <inkml:trace contextRef="#ctx0" brushRef="#br0" timeOffset="38705.288">14852 2928 0,'0'18'15,"0"17"-15,0 0 16,0 53 0,-18 36-1,18-36 1,-17-35 0,17-35-1</inkml:trace>
  <inkml:trace contextRef="#ctx0" brushRef="#br0" timeOffset="38872.617">14852 3104 0,'53'-35'31,"-106"70"-31,124-70 0,-19 35 16,1 18-1,-53-1 1,36 1 0,-1 17-16</inkml:trace>
  <inkml:trace contextRef="#ctx0" brushRef="#br0" timeOffset="39241.525">15169 2946 0,'18'-18'0,"35"18"15,53 35 16,-36 1-15,1 17 0,-36-18-1,-17 35 1,0 19 0,-1-1-1,-17 18 1,0-71-1</inkml:trace>
  <inkml:trace contextRef="#ctx0" brushRef="#br0" timeOffset="39654.924">15487 3316 0,'-106'247'62,"88"-229"-62,142-283 0,-248 547 0,107-282 16,-36 18 0,-18-18-1,18-35 1,36 17-1,17 0 1,17 18 0,125 18-1,16 17 1,-52 1 0,-53-19 15,-35 1-16,17-18 1,-53 0 47</inkml:trace>
  <inkml:trace contextRef="#ctx0" brushRef="#br0" timeOffset="40057.553">16598 2787 0,'0'18'32,"0"-1"-32,0 19 0,18 69 15,17-34 1,-17-36 15</inkml:trace>
  <inkml:trace contextRef="#ctx0" brushRef="#br0" timeOffset="40540.589">16369 3069 0,'-18'0'15,"36"0"17,88 0-17,88 53 1,-106-35-1,-70-1 1,-36 1 15,-70 0-15,70-18-16,-70 53 16,-18-1 15,71 1-16,17 36 1,53-19 0,89-17-1,17-53 1,-35 0 0,-36-70-1,-52-1 1,-18 0-1,-35 1 1,17 70 0,18-18-1</inkml:trace>
  <inkml:trace contextRef="#ctx0" brushRef="#br0" timeOffset="40790.719">17057 3069 0,'0'18'32,"0"17"-17,0 18 1,0-35-16,35-1 15,18 19 1,18-36 0,-1 17-1</inkml:trace>
  <inkml:trace contextRef="#ctx0" brushRef="#br0" timeOffset="41041.648">17004 3475 0,'-71'141'47,"71"-123"-47,71-177 0,-124 318 0,71-106 16,35-36-1,35-17 1,53 0 0,-53-17-1,-35-36 1,-35 53 0</inkml:trace>
  <inkml:trace contextRef="#ctx0" brushRef="#br0" timeOffset="41442.15">17463 3228 0,'299'0'62,"-598"0"-46,581 0 15,-318 0-15,-16 0-1,-37 53 1,89-36 0,-88 89-16,53 18 31,35-18-16,88-53 1,-17-36 0,52-17-1,-17 0 1,-36 0 0,-52-17-1,17-1 1</inkml:trace>
  <inkml:trace contextRef="#ctx0" brushRef="#br0" timeOffset="41709.822">18186 3193 0,'0'0'15,"0"17"1,0 71-1,0 36 1,0-89-16,0 53 16,0-17-1,0-18 1,17-53 31,-17-18-47,0 1 15</inkml:trace>
  <inkml:trace contextRef="#ctx0" brushRef="#br0" timeOffset="41875.197">18274 3404 0,'176'36'78,"-140"-36"-78,-1-18 32,-282 0-32,511 36 0</inkml:trace>
  <inkml:trace contextRef="#ctx0" brushRef="#br0" timeOffset="42076.991">18556 3263 0,'0'124'47,"0"-71"-31,0 35-16,18 18 15,-1-1 17,19-52-17,-1-35 1,-141-565-16,230 1094 0,-89-547 0</inkml:trace>
  <inkml:trace contextRef="#ctx0" brushRef="#br0" timeOffset="42225.619">18997 3704 0,'18'53'63,"-1"-18"-63,-17-17 0,0 88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3-25T06:48:38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16104 4727 0,'18'0'16,"-18"18"-16,53 0 16,-35-1-16,87 71 15,107 1 1,-18-72-1,-88-17 1</inkml:trace>
  <inkml:trace contextRef="#ctx0" brushRef="#br0" timeOffset="399.803">15981 5133 0,'17'0'62,"1"0"-46,0 0-16,88-18 16,158 1-1,-87-19 1,-160 36-16,107-17 15,-89 17 1</inkml:trace>
  <inkml:trace contextRef="#ctx0" brushRef="#br0" timeOffset="864.305">16651 4339 0,'18'18'15,"-18"-1"-15,53 54 16,-36-53-16,72 70 16,52 18-1,0-36 1,-71-34-1,-52-19 1,-18 1 15,18 52-15,-18 36 0,-53 0-1,-53 35 1,35-70-1,18-1 1,36-34 0,-1-19-1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3-25T06:48:47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18045 4410 0,'0'17'31,"0"1"-31,0 53 16,-18-19-1,18 37 1,-18-19 0,18-34-16,-17 34 15,17 1 1,0-54 0,0 1-1,17 0 16,1-18-15,17 0 0,-17 0-1,35-18 1,-18-17 0,-17 35 15,-1 0-16,-17-18 17,18 18-1,-18-18-31,18 1 16,-1-1-1,-17 0 1,0 1-16</inkml:trace>
  <inkml:trace contextRef="#ctx0" brushRef="#br0" timeOffset="249.892">18274 4445 0,'0'18'31,"0"17"-15,0 35-1,0-52-15,0 35 16,0 0 0,0-35-1,-18-1 1</inkml:trace>
  <inkml:trace contextRef="#ctx0" brushRef="#br0" timeOffset="532.075">18115 4674 0,'18'0'62,"-1"0"-46</inkml:trace>
  <inkml:trace contextRef="#ctx0" brushRef="#br0" timeOffset="830.451">18538 4516 0,'0'17'16,"0"36"-1,0-35-15,0 70 16,0-17-1,0-1 1,0-52 15,0-1-15</inkml:trace>
  <inkml:trace contextRef="#ctx0" brushRef="#br0" timeOffset="1033.964">18609 4727 0,'18'0'32,"-1"0"-32,19 0 15,17 0 1,17 0-1,-52 0 1</inkml:trace>
  <inkml:trace contextRef="#ctx0" brushRef="#br0" timeOffset="1450.321">18415 4974 0,'0'18'31,"-18"-1"-15,18 19-16,0-19 16,-17 54-1,17-36 1,0 0 0,35-35 15,18 0-16,-35 0-15,34 0 16,-16 0 0,-19 0 15,1 0-31</inkml:trace>
  <inkml:trace contextRef="#ctx0" brushRef="#br0" timeOffset="1883.915">19085 4551 0,'0'17'32,"0"1"-32,-35 53 15,0 52 1,-18-35 0,35-17-1,1-36 1,34-17 15,1-18-15,17 0-1,53-18 1,36 1 0,-71-1-1,-18 0 1,-17 1-1,-18-1-15</inkml:trace>
  <inkml:trace contextRef="#ctx0" brushRef="#br0" timeOffset="2118.34">19368 4621 0,'0'18'31,"-18"0"-31,18 17 0,-18-17 16,1 52-1,-19-17 1,19-18 0,-1 1-1,0-36 1</inkml:trace>
  <inkml:trace contextRef="#ctx0" brushRef="#br0" timeOffset="2320.245">19032 4868 0,'18'0'62,"0"0"-62,87 0 31,-34-17-15,-53 17-16,-1 0 16</inkml:trace>
  <inkml:trace contextRef="#ctx0" brushRef="#br0" timeOffset="2535.103">19209 4974 0,'-18'0'0,"18"35"15,-35 1 1,0-1 15,-18 0-15,35-35-16</inkml:trace>
  <inkml:trace contextRef="#ctx0" brushRef="#br0" timeOffset="2735.676">18821 5168 0,'17'0'31,"36"0"-15,-35 0-16,105-17 15,18-1 1,-35 18 0,-88 0-1</inkml:trace>
  <inkml:trace contextRef="#ctx0" brushRef="#br0" timeOffset="3100.725">18944 5362 0,'18'0'47,"35"-35"-31,-36 35-16,124-35 16,-52 35-1,-54 0 1,-35 35 31,0 36-32,0-54-15,0 18 16,0 1 0</inkml:trace>
  <inkml:trace contextRef="#ctx0" brushRef="#br0" timeOffset="4885.289">19526 4551 0,'0'17'47,"0"36"-31,0-17-16,0 34 16,0-17-1</inkml:trace>
  <inkml:trace contextRef="#ctx0" brushRef="#br0" timeOffset="5337.302">19562 4410 0,'17'0'31,"-17"17"-15,18-17-16,52 53 15,-17-35-15,35 0 16,89-18 15,-107 0-31,-52 0 16,-18 17 31,0 18-32,-35 36 1,35-53-16,-35 35 16,17-18-1,18-17 1</inkml:trace>
  <inkml:trace contextRef="#ctx0" brushRef="#br0" timeOffset="5622">19632 4763 0,'18'0'31,"-1"0"-15,1 0-1,0 0-15,87 0 16,-34 0 0,0 0-1</inkml:trace>
  <inkml:trace contextRef="#ctx0" brushRef="#br0" timeOffset="6004.632">19385 4921 0,'18'0'15,"-18"18"-15,53-18 16,70 0 0,71 0-1,0-53 1,-70 35-1,-124 36 48,0 0-63,0-1 16,0 1-1,0 17 1,0-17-16,-18-1 15,0-17-15</inkml:trace>
  <inkml:trace contextRef="#ctx0" brushRef="#br0" timeOffset="6305.699">19738 5080 0,'0'18'31,"0"-1"-15,0 1-16,0 0 0,0 17 15,0-18 1,35 1 15,71 0-15,18-1-1,-19-17 1,-52-17 0,0-36-1</inkml:trace>
  <inkml:trace contextRef="#ctx0" brushRef="#br0" timeOffset="6705.113">20602 4604 0,'-35'0'0,"70"0"0,-88 0 0,-53 17 31,54 19-15,16 17-1,36-18 1,18 0 0,70-17-1,18-18 1,0-35 0,-36-18-1,-52 17 1,-18 19-1,0-19 1,-18 19 0,1-1-1,-1 18 17,0 0-32</inkml:trace>
  <inkml:trace contextRef="#ctx0" brushRef="#br0" timeOffset="6958.481">20320 4868 0,'0'18'31,"18"-18"-31,52 18 15,-35-18-15,124 0 16,-35 17 0,-36-17-1,-70 0 17</inkml:trace>
  <inkml:trace contextRef="#ctx0" brushRef="#br0" timeOffset="7406.003">20373 5186 0,'35'0'16,"71"-18"-1,-88 18-15,88 0 16,-18 0 0,-88 18 15,0 17 0,-18-35-31,-35 71 16,18-1-1,17-34 1,36-36 15,17 0-15,0 0-16,36 0 16,17-18-1,-35 18 1,-35 0-1,17-18 1</inkml:trace>
  <inkml:trace contextRef="#ctx0" brushRef="#br0" timeOffset="8340.387">21537 4604 0,'-18'0'31,"1"17"-15,-18 19 0,-1 34-1,36-52-15,-17 35 16,17 0 0,17 0-1,36-36 1,18 1-1,17-18 17,0-18-17,-17-35 1,-54 18 0,-17 17-1,0-34 1,-35 16-1,0 1 1,-18 17 0,0 18-1,35 0 1</inkml:trace>
  <inkml:trace contextRef="#ctx0" brushRef="#br0" timeOffset="8596.373">21978 4604 0,'0'17'0,"0"1"16,0 0-16,0 52 15,0 1 1,0-1 0,0-34-1,0-19 1</inkml:trace>
  <inkml:trace contextRef="#ctx0" brushRef="#br0" timeOffset="8794.155">21996 4833 0,'17'0'15,"1"0"1,0 0-16,35 0 15,-1 0 1,-16 0 0</inkml:trace>
  <inkml:trace contextRef="#ctx0" brushRef="#br0" timeOffset="9222.91">21625 5203 0,'18'0'16,"0"0"-1,-1 53 1,18 0 0,-35-35-1,36 0 1,52 17 15,0-35-31,0 0 31,-70 0-15,0 0 0</inkml:trace>
  <inkml:trace contextRef="#ctx0" brushRef="#br0" timeOffset="9957.972">22366 5080 0,'0'-18'63,"18"-17"-48,-1 17-15,1-52 16,17 17 0,-17 35-1,-18 1 1,18 70 15,-18-36-15,35 71-1,-17-17 1,-18-53 0,17-18 15,18-18-16,18-53 1,-17 19 0,-36 34-16,35 0 15,-17 18 17,-1 0-17,-17 18 1,18 17-1,-1-17 1,1-1 15,-18 1-15</inkml:trace>
  <inkml:trace contextRef="#ctx0" brushRef="#br0" timeOffset="10142.66">22842 5009 0,'18'0'15,"0"0"1,17 0 0,35-17-1,-17 17 1,-35 0-16,17 0 15,-17-18 1</inkml:trace>
  <inkml:trace contextRef="#ctx0" brushRef="#br0" timeOffset="10359.02">23160 4904 0,'0'17'31,"0"19"-15,0 16 0,0 1-1,0 0 1,0-17 0,-18-1-1,1-18 1</inkml:trace>
  <inkml:trace contextRef="#ctx0" brushRef="#br0" timeOffset="10899.022">22754 5415 0,'0'-17'47,"53"-19"-31,18-17 0,-54 53-16,54-35 15,-36 35 1,-35 18 15,0-1-15,18 19-1,-18-19 1,17-17 15,1 0-15,35 0-1,-35 0-15,52-35 16,-17 35 0,-35 0-1,-1 0 1,-17 18 0,36 17-1,-19-17 16,-17-1 1</inkml:trace>
  <inkml:trace contextRef="#ctx0" brushRef="#br0" timeOffset="11410.758">23442 4833 0,'18'0'31,"-1"0"-15,1 0-16,70 0 15,-35 18 1,-35-18-16,-1 0 31</inkml:trace>
  <inkml:trace contextRef="#ctx0" brushRef="#br0" timeOffset="11812.069">23566 4851 0,'-18'0'16,"0"0"-16,1 53 16,17-36-1,0 36-15,-18 35 31,18-35-15,0 0 0,0-35-1,0-1 1,35-17 0,36 0-1,-1 0 1,-17 0-1,-17 0 1,-19 0 15,1 0-15</inkml:trace>
  <inkml:trace contextRef="#ctx0" brushRef="#br0" timeOffset="12142.681">23989 4710 0,'0'17'15,"0"54"1,18-1-1,-18-52-15,0 123 16,17-17 0,1-36-1,-1-35 1,-17-18 0,0-53 46</inkml:trace>
  <inkml:trace contextRef="#ctx0" brushRef="#br0" timeOffset="12345.121">24059 5027 0,'18'0'16,"0"-18"-1,17 18 1,36 0 0,-1 0-1,-17 0 1,-35 0-16,17 0 16,18 0-1</inkml:trace>
  <inkml:trace contextRef="#ctx0" brushRef="#br0" timeOffset="12527.982">24518 5256 0,'0'36'15,"0"-72"-15,0 89 0,0 0 16,0 0-1,0-18 1,0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12B0CF90-0E48-469A-BE1D-D3B3FC73F6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6697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>
              <a:latin typeface="Arial" panose="020B0604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02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42542-A1F8-4AE6-9A55-6E4195160FAB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48309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03635A-7035-4B39-AE58-7467F8424880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13763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87564-6666-43A4-9EC1-3F0706196952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65744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D72981-8ED1-428F-A050-27E7B1930C39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19662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D25D6-72FC-4B0B-AE26-C1746006A6B9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83757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92EA1-C69E-433C-8ACF-6592EC5D29AA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76014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165EC6-9107-485A-8E98-A958BC196B1C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18348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165EC6-9107-485A-8E98-A958BC196B1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6031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66800" y="2481263"/>
            <a:ext cx="8077200" cy="18573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§"/>
              <a:defRPr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70104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4713A2B4-5D5F-4A66-A3C5-46C1F1C581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88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23B1D935-1DB5-49E0-82B7-1CDE451DBE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E9A1A874-96FC-4760-90C1-AC4816D2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92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978D8FE9-C6B4-485D-8C4A-C84573A85B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396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BBCB2FB3-9838-496A-9129-246092C165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454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F71D2D9-4E56-4D13-8B0E-A7D7993C39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99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FDAD328F-3937-4435-84EC-1AC1038A12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95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40843FF-408D-4112-86A2-960C448E8C1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2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8201AD68-D791-4C0C-B21C-FBCF807EA5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4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04362DC1-1139-4DE0-9F58-6B0AF944EB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78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AD82B8D2-4F77-423D-BE78-868929DCBC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592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 bwMode="auto"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i="1"/>
            </a:lvl1pPr>
          </a:lstStyle>
          <a:p>
            <a:r>
              <a:rPr lang="en-US" altLang="ko-KR"/>
              <a:t>Slide </a:t>
            </a:r>
            <a:fld id="{EB8FF482-F141-4B55-A7B9-590435D102B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pitchFamily="-65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ＭＳ Ｐゴシック" pitchFamily="-65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 pitchFamily="-65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004080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SzPct val="6500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/>
              <a:t>Slide </a:t>
            </a:r>
            <a:fld id="{CF11C8B8-1724-4BEF-906C-8EA48E94F6E6}" type="slidenum">
              <a:rPr lang="en-US" altLang="ko-KR" sz="2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2000" b="0"/>
          </a:p>
        </p:txBody>
      </p:sp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295400"/>
            <a:ext cx="7010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ＭＳ Ｐゴシック" pitchFamily="34" charset="-128"/>
              </a:rPr>
              <a:t>시뮬레이션 기초 및 실습</a:t>
            </a:r>
            <a:endParaRPr lang="ko-KR" altLang="ko-KR" dirty="0">
              <a:ea typeface="ＭＳ Ｐゴシック" pitchFamily="34" charset="-128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>
                <a:ea typeface="ＭＳ Ｐゴシック" pitchFamily="34" charset="-128"/>
              </a:rPr>
              <a:t>Prof. Jibum Kim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Department of Computer Science &amp; Engineering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 Incheon National University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2667000" cy="1981200"/>
          </a:xfrm>
          <a:solidFill>
            <a:srgbClr val="EAEAEA"/>
          </a:solidFill>
        </p:spPr>
        <p:txBody>
          <a:bodyPr/>
          <a:lstStyle/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a = 1</a:t>
            </a: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b = f( )</a:t>
            </a: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c = 3</a:t>
            </a: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3657600" y="1143000"/>
            <a:ext cx="4876800" cy="155416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3200" b="1">
                <a:latin typeface="Courier New" panose="02070309020205020404" pitchFamily="49" charset="0"/>
                <a:ea typeface="굴림" panose="020B0600000101010101" pitchFamily="50" charset="-127"/>
              </a:rPr>
              <a:t>  function y = f( )</a:t>
            </a:r>
          </a:p>
          <a:p>
            <a:r>
              <a:rPr lang="en-US" altLang="ko-KR" sz="3200" b="1">
                <a:latin typeface="Courier New" panose="02070309020205020404" pitchFamily="49" charset="0"/>
                <a:ea typeface="굴림" panose="020B0600000101010101" pitchFamily="50" charset="-127"/>
              </a:rPr>
              <a:t>  z = 2*x</a:t>
            </a:r>
          </a:p>
          <a:p>
            <a:r>
              <a:rPr lang="en-US" altLang="ko-KR" sz="3200" b="1">
                <a:latin typeface="Courier New" panose="02070309020205020404" pitchFamily="49" charset="0"/>
                <a:ea typeface="굴림" panose="020B0600000101010101" pitchFamily="50" charset="-127"/>
              </a:rPr>
              <a:t>  y = z+1</a:t>
            </a:r>
          </a:p>
        </p:txBody>
      </p:sp>
      <p:grpSp>
        <p:nvGrpSpPr>
          <p:cNvPr id="156676" name="Group 4"/>
          <p:cNvGrpSpPr>
            <a:grpSpLocks/>
          </p:cNvGrpSpPr>
          <p:nvPr/>
        </p:nvGrpSpPr>
        <p:grpSpPr bwMode="auto">
          <a:xfrm>
            <a:off x="304800" y="3886200"/>
            <a:ext cx="1381125" cy="579438"/>
            <a:chOff x="192" y="2448"/>
            <a:chExt cx="870" cy="365"/>
          </a:xfrm>
        </p:grpSpPr>
        <p:sp>
          <p:nvSpPr>
            <p:cNvPr id="156677" name="Text Box 5"/>
            <p:cNvSpPr txBox="1">
              <a:spLocks noChangeArrowheads="1"/>
            </p:cNvSpPr>
            <p:nvPr/>
          </p:nvSpPr>
          <p:spPr bwMode="auto">
            <a:xfrm>
              <a:off x="662" y="2448"/>
              <a:ext cx="400" cy="36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>
                  <a:ea typeface="굴림" panose="020B0600000101010101" pitchFamily="50" charset="-127"/>
                </a:rPr>
                <a:t> 1 </a:t>
              </a:r>
            </a:p>
          </p:txBody>
        </p:sp>
        <p:sp>
          <p:nvSpPr>
            <p:cNvPr id="156678" name="Text Box 6"/>
            <p:cNvSpPr txBox="1">
              <a:spLocks noChangeArrowheads="1"/>
            </p:cNvSpPr>
            <p:nvPr/>
          </p:nvSpPr>
          <p:spPr bwMode="auto">
            <a:xfrm>
              <a:off x="192" y="2448"/>
              <a:ext cx="4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 b="1">
                  <a:latin typeface="Courier New" panose="02070309020205020404" pitchFamily="49" charset="0"/>
                  <a:ea typeface="굴림" panose="020B0600000101010101" pitchFamily="50" charset="-127"/>
                </a:rPr>
                <a:t>a:</a:t>
              </a:r>
            </a:p>
          </p:txBody>
        </p:sp>
      </p:grp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5257800" y="3733800"/>
            <a:ext cx="654050" cy="579438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ea typeface="굴림" panose="020B0600000101010101" pitchFamily="50" charset="-127"/>
              </a:rPr>
              <a:t> </a:t>
            </a:r>
            <a:r>
              <a:rPr lang="en-US" altLang="ko-KR" sz="3200" b="1">
                <a:latin typeface="Courier New" panose="02070309020205020404" pitchFamily="49" charset="0"/>
                <a:ea typeface="굴림" panose="020B0600000101010101" pitchFamily="50" charset="-127"/>
              </a:rPr>
              <a:t>2</a:t>
            </a:r>
            <a:r>
              <a:rPr lang="en-US" altLang="ko-KR" sz="3200"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4508500" y="3763963"/>
            <a:ext cx="673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 b="1">
                <a:latin typeface="Courier New" panose="02070309020205020404" pitchFamily="49" charset="0"/>
                <a:ea typeface="굴림" panose="020B0600000101010101" pitchFamily="50" charset="-127"/>
              </a:rPr>
              <a:t>x:</a:t>
            </a:r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228600" y="3581400"/>
            <a:ext cx="25908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4343400" y="3581400"/>
            <a:ext cx="2590800" cy="3124200"/>
          </a:xfrm>
          <a:prstGeom prst="rect">
            <a:avLst/>
          </a:prstGeom>
          <a:noFill/>
          <a:ln w="762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6683" name="Oval 11"/>
          <p:cNvSpPr>
            <a:spLocks noChangeArrowheads="1"/>
          </p:cNvSpPr>
          <p:nvPr/>
        </p:nvSpPr>
        <p:spPr bwMode="auto">
          <a:xfrm>
            <a:off x="381000" y="1828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6684" name="Oval 12"/>
          <p:cNvSpPr>
            <a:spLocks noChangeArrowheads="1"/>
          </p:cNvSpPr>
          <p:nvPr/>
        </p:nvSpPr>
        <p:spPr bwMode="auto">
          <a:xfrm>
            <a:off x="3886200" y="12954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890588" y="182563"/>
            <a:ext cx="6030912" cy="57943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mic Sans MS" panose="030F0702030302020204" pitchFamily="66" charset="0"/>
                <a:ea typeface="굴림" panose="020B0600000101010101" pitchFamily="50" charset="-127"/>
              </a:rPr>
              <a:t>Control passes to the function.</a:t>
            </a:r>
          </a:p>
        </p:txBody>
      </p:sp>
      <p:sp>
        <p:nvSpPr>
          <p:cNvPr id="156686" name="Text Box 14"/>
          <p:cNvSpPr txBox="1">
            <a:spLocks noChangeArrowheads="1"/>
          </p:cNvSpPr>
          <p:nvPr/>
        </p:nvSpPr>
        <p:spPr bwMode="auto">
          <a:xfrm>
            <a:off x="7315200" y="3643313"/>
            <a:ext cx="1792288" cy="25288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mic Sans MS" panose="030F0702030302020204" pitchFamily="66" charset="0"/>
                <a:ea typeface="굴림" panose="020B0600000101010101" pitchFamily="50" charset="-127"/>
              </a:rPr>
              <a:t>The </a:t>
            </a:r>
          </a:p>
          <a:p>
            <a:r>
              <a:rPr lang="en-US" altLang="ko-KR" sz="3200">
                <a:latin typeface="Comic Sans MS" panose="030F0702030302020204" pitchFamily="66" charset="0"/>
                <a:ea typeface="굴림" panose="020B0600000101010101" pitchFamily="50" charset="-127"/>
              </a:rPr>
              <a:t>input</a:t>
            </a:r>
          </a:p>
          <a:p>
            <a:r>
              <a:rPr lang="en-US" altLang="ko-KR" sz="3200">
                <a:latin typeface="Comic Sans MS" panose="030F0702030302020204" pitchFamily="66" charset="0"/>
                <a:ea typeface="굴림" panose="020B0600000101010101" pitchFamily="50" charset="-127"/>
              </a:rPr>
              <a:t>value is </a:t>
            </a:r>
          </a:p>
          <a:p>
            <a:r>
              <a:rPr lang="en-US" altLang="ko-KR" sz="3200">
                <a:latin typeface="Comic Sans MS" panose="030F0702030302020204" pitchFamily="66" charset="0"/>
                <a:ea typeface="굴림" panose="020B0600000101010101" pitchFamily="50" charset="-127"/>
              </a:rPr>
              <a:t>assigned</a:t>
            </a:r>
          </a:p>
          <a:p>
            <a:r>
              <a:rPr lang="en-US" altLang="ko-KR" sz="3200">
                <a:latin typeface="Comic Sans MS" panose="030F0702030302020204" pitchFamily="66" charset="0"/>
                <a:ea typeface="굴림" panose="020B0600000101010101" pitchFamily="50" charset="-127"/>
              </a:rPr>
              <a:t>to x</a:t>
            </a:r>
          </a:p>
        </p:txBody>
      </p:sp>
      <p:sp>
        <p:nvSpPr>
          <p:cNvPr id="156689" name="Text Box 17"/>
          <p:cNvSpPr txBox="1">
            <a:spLocks noChangeArrowheads="1"/>
          </p:cNvSpPr>
          <p:nvPr/>
        </p:nvSpPr>
        <p:spPr bwMode="auto">
          <a:xfrm>
            <a:off x="2238375" y="1630363"/>
            <a:ext cx="428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 b="1">
                <a:latin typeface="Courier New" panose="02070309020205020404" pitchFamily="49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56690" name="Text Box 18"/>
          <p:cNvSpPr txBox="1">
            <a:spLocks noChangeArrowheads="1"/>
          </p:cNvSpPr>
          <p:nvPr/>
        </p:nvSpPr>
        <p:spPr bwMode="auto">
          <a:xfrm>
            <a:off x="7772400" y="1143000"/>
            <a:ext cx="428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 b="1">
                <a:latin typeface="Courier New" panose="02070309020205020404" pitchFamily="49" charset="0"/>
                <a:ea typeface="굴림" panose="020B0600000101010101" pitchFamily="50" charset="-127"/>
              </a:rPr>
              <a:t>x</a:t>
            </a:r>
          </a:p>
        </p:txBody>
      </p:sp>
      <p:cxnSp>
        <p:nvCxnSpPr>
          <p:cNvPr id="156691" name="AutoShape 19"/>
          <p:cNvCxnSpPr>
            <a:cxnSpLocks noChangeShapeType="1"/>
          </p:cNvCxnSpPr>
          <p:nvPr/>
        </p:nvCxnSpPr>
        <p:spPr bwMode="auto">
          <a:xfrm rot="5400000" flipH="1" flipV="1">
            <a:off x="4961731" y="-846931"/>
            <a:ext cx="487363" cy="5534025"/>
          </a:xfrm>
          <a:prstGeom prst="curvedConnector3">
            <a:avLst>
              <a:gd name="adj1" fmla="val -187949"/>
            </a:avLst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0262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2667000" cy="1981200"/>
          </a:xfrm>
          <a:solidFill>
            <a:srgbClr val="EAEAEA"/>
          </a:solidFill>
        </p:spPr>
        <p:txBody>
          <a:bodyPr/>
          <a:lstStyle/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a = 1</a:t>
            </a: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b = f(2)</a:t>
            </a: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c = 3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3657600" y="1143000"/>
            <a:ext cx="4876800" cy="155416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3200" b="1">
                <a:latin typeface="Courier New" panose="02070309020205020404" pitchFamily="49" charset="0"/>
                <a:ea typeface="굴림" panose="020B0600000101010101" pitchFamily="50" charset="-127"/>
              </a:rPr>
              <a:t>  function y = f(x)</a:t>
            </a:r>
          </a:p>
          <a:p>
            <a:r>
              <a:rPr lang="en-US" altLang="ko-KR" sz="3200" b="1">
                <a:latin typeface="Courier New" panose="02070309020205020404" pitchFamily="49" charset="0"/>
                <a:ea typeface="굴림" panose="020B0600000101010101" pitchFamily="50" charset="-127"/>
              </a:rPr>
              <a:t>  z = 2*x</a:t>
            </a:r>
          </a:p>
          <a:p>
            <a:r>
              <a:rPr lang="en-US" altLang="ko-KR" sz="3200" b="1">
                <a:latin typeface="Courier New" panose="02070309020205020404" pitchFamily="49" charset="0"/>
                <a:ea typeface="굴림" panose="020B0600000101010101" pitchFamily="50" charset="-127"/>
              </a:rPr>
              <a:t>  y = z+1</a:t>
            </a:r>
          </a:p>
        </p:txBody>
      </p:sp>
      <p:grpSp>
        <p:nvGrpSpPr>
          <p:cNvPr id="64522" name="Group 10"/>
          <p:cNvGrpSpPr>
            <a:grpSpLocks/>
          </p:cNvGrpSpPr>
          <p:nvPr/>
        </p:nvGrpSpPr>
        <p:grpSpPr bwMode="auto">
          <a:xfrm>
            <a:off x="304800" y="3886200"/>
            <a:ext cx="1381125" cy="579438"/>
            <a:chOff x="192" y="2448"/>
            <a:chExt cx="870" cy="365"/>
          </a:xfrm>
        </p:grpSpPr>
        <p:sp>
          <p:nvSpPr>
            <p:cNvPr id="64523" name="Text Box 11"/>
            <p:cNvSpPr txBox="1">
              <a:spLocks noChangeArrowheads="1"/>
            </p:cNvSpPr>
            <p:nvPr/>
          </p:nvSpPr>
          <p:spPr bwMode="auto">
            <a:xfrm>
              <a:off x="662" y="2448"/>
              <a:ext cx="400" cy="36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>
                  <a:ea typeface="굴림" panose="020B0600000101010101" pitchFamily="50" charset="-127"/>
                </a:rPr>
                <a:t> 1 </a:t>
              </a:r>
            </a:p>
          </p:txBody>
        </p:sp>
        <p:sp>
          <p:nvSpPr>
            <p:cNvPr id="64524" name="Text Box 12"/>
            <p:cNvSpPr txBox="1">
              <a:spLocks noChangeArrowheads="1"/>
            </p:cNvSpPr>
            <p:nvPr/>
          </p:nvSpPr>
          <p:spPr bwMode="auto">
            <a:xfrm>
              <a:off x="192" y="2448"/>
              <a:ext cx="4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 b="1">
                  <a:latin typeface="Courier New" panose="02070309020205020404" pitchFamily="49" charset="0"/>
                  <a:ea typeface="굴림" panose="020B0600000101010101" pitchFamily="50" charset="-127"/>
                </a:rPr>
                <a:t>a:</a:t>
              </a:r>
            </a:p>
          </p:txBody>
        </p:sp>
      </p:grpSp>
      <p:grpSp>
        <p:nvGrpSpPr>
          <p:cNvPr id="64525" name="Group 13"/>
          <p:cNvGrpSpPr>
            <a:grpSpLocks/>
          </p:cNvGrpSpPr>
          <p:nvPr/>
        </p:nvGrpSpPr>
        <p:grpSpPr bwMode="auto">
          <a:xfrm>
            <a:off x="4508500" y="3840163"/>
            <a:ext cx="1384300" cy="625475"/>
            <a:chOff x="2840" y="2419"/>
            <a:chExt cx="872" cy="394"/>
          </a:xfrm>
        </p:grpSpPr>
        <p:sp>
          <p:nvSpPr>
            <p:cNvPr id="64526" name="Text Box 14"/>
            <p:cNvSpPr txBox="1">
              <a:spLocks noChangeArrowheads="1"/>
            </p:cNvSpPr>
            <p:nvPr/>
          </p:nvSpPr>
          <p:spPr bwMode="auto">
            <a:xfrm>
              <a:off x="3312" y="2448"/>
              <a:ext cx="400" cy="365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>
                  <a:ea typeface="굴림" panose="020B0600000101010101" pitchFamily="50" charset="-127"/>
                </a:rPr>
                <a:t>2  </a:t>
              </a:r>
            </a:p>
          </p:txBody>
        </p:sp>
        <p:sp>
          <p:nvSpPr>
            <p:cNvPr id="64527" name="Text Box 15"/>
            <p:cNvSpPr txBox="1">
              <a:spLocks noChangeArrowheads="1"/>
            </p:cNvSpPr>
            <p:nvPr/>
          </p:nvSpPr>
          <p:spPr bwMode="auto">
            <a:xfrm>
              <a:off x="2840" y="2419"/>
              <a:ext cx="4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 b="1">
                  <a:latin typeface="Courier New" panose="02070309020205020404" pitchFamily="49" charset="0"/>
                  <a:ea typeface="굴림" panose="020B0600000101010101" pitchFamily="50" charset="-127"/>
                </a:rPr>
                <a:t>x:</a:t>
              </a:r>
            </a:p>
          </p:txBody>
        </p:sp>
      </p:grpSp>
      <p:grpSp>
        <p:nvGrpSpPr>
          <p:cNvPr id="64528" name="Group 16"/>
          <p:cNvGrpSpPr>
            <a:grpSpLocks/>
          </p:cNvGrpSpPr>
          <p:nvPr/>
        </p:nvGrpSpPr>
        <p:grpSpPr bwMode="auto">
          <a:xfrm>
            <a:off x="4432300" y="4953000"/>
            <a:ext cx="1460500" cy="579438"/>
            <a:chOff x="2792" y="3120"/>
            <a:chExt cx="920" cy="365"/>
          </a:xfrm>
        </p:grpSpPr>
        <p:sp>
          <p:nvSpPr>
            <p:cNvPr id="64529" name="Text Box 17"/>
            <p:cNvSpPr txBox="1">
              <a:spLocks noChangeArrowheads="1"/>
            </p:cNvSpPr>
            <p:nvPr/>
          </p:nvSpPr>
          <p:spPr bwMode="auto">
            <a:xfrm>
              <a:off x="3312" y="3120"/>
              <a:ext cx="400" cy="365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>
                  <a:ea typeface="굴림" panose="020B0600000101010101" pitchFamily="50" charset="-127"/>
                </a:rPr>
                <a:t>4  </a:t>
              </a:r>
            </a:p>
          </p:txBody>
        </p:sp>
        <p:sp>
          <p:nvSpPr>
            <p:cNvPr id="64530" name="Text Box 18"/>
            <p:cNvSpPr txBox="1">
              <a:spLocks noChangeArrowheads="1"/>
            </p:cNvSpPr>
            <p:nvPr/>
          </p:nvSpPr>
          <p:spPr bwMode="auto">
            <a:xfrm>
              <a:off x="2792" y="3120"/>
              <a:ext cx="4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 b="1">
                  <a:latin typeface="Courier New" panose="02070309020205020404" pitchFamily="49" charset="0"/>
                  <a:ea typeface="굴림" panose="020B0600000101010101" pitchFamily="50" charset="-127"/>
                </a:rPr>
                <a:t>z:</a:t>
              </a:r>
            </a:p>
          </p:txBody>
        </p:sp>
      </p:grpSp>
      <p:sp>
        <p:nvSpPr>
          <p:cNvPr id="64534" name="Rectangle 22"/>
          <p:cNvSpPr>
            <a:spLocks noChangeArrowheads="1"/>
          </p:cNvSpPr>
          <p:nvPr/>
        </p:nvSpPr>
        <p:spPr bwMode="auto">
          <a:xfrm>
            <a:off x="228600" y="3581400"/>
            <a:ext cx="25908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35" name="Rectangle 23"/>
          <p:cNvSpPr>
            <a:spLocks noChangeArrowheads="1"/>
          </p:cNvSpPr>
          <p:nvPr/>
        </p:nvSpPr>
        <p:spPr bwMode="auto">
          <a:xfrm>
            <a:off x="4343400" y="3581400"/>
            <a:ext cx="2590800" cy="3124200"/>
          </a:xfrm>
          <a:prstGeom prst="rect">
            <a:avLst/>
          </a:prstGeom>
          <a:noFill/>
          <a:ln w="762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36" name="Oval 24"/>
          <p:cNvSpPr>
            <a:spLocks noChangeArrowheads="1"/>
          </p:cNvSpPr>
          <p:nvPr/>
        </p:nvSpPr>
        <p:spPr bwMode="auto">
          <a:xfrm>
            <a:off x="381000" y="1828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37" name="Oval 25"/>
          <p:cNvSpPr>
            <a:spLocks noChangeArrowheads="1"/>
          </p:cNvSpPr>
          <p:nvPr/>
        </p:nvSpPr>
        <p:spPr bwMode="auto">
          <a:xfrm>
            <a:off x="3886200" y="18288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952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2667000" cy="1981200"/>
          </a:xfrm>
          <a:solidFill>
            <a:srgbClr val="EAEAEA"/>
          </a:solidFill>
        </p:spPr>
        <p:txBody>
          <a:bodyPr/>
          <a:lstStyle/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a = 1</a:t>
            </a: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b = f(2)</a:t>
            </a: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c = 3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657600" y="1143000"/>
            <a:ext cx="4876800" cy="155416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3200" b="1">
                <a:latin typeface="Courier New" panose="02070309020205020404" pitchFamily="49" charset="0"/>
                <a:ea typeface="굴림" panose="020B0600000101010101" pitchFamily="50" charset="-127"/>
              </a:rPr>
              <a:t>  function y = f(x)</a:t>
            </a:r>
          </a:p>
          <a:p>
            <a:r>
              <a:rPr lang="en-US" altLang="ko-KR" sz="3200" b="1">
                <a:latin typeface="Courier New" panose="02070309020205020404" pitchFamily="49" charset="0"/>
                <a:ea typeface="굴림" panose="020B0600000101010101" pitchFamily="50" charset="-127"/>
              </a:rPr>
              <a:t>  z = 2*x</a:t>
            </a:r>
          </a:p>
          <a:p>
            <a:r>
              <a:rPr lang="en-US" altLang="ko-KR" sz="3200" b="1">
                <a:latin typeface="Courier New" panose="02070309020205020404" pitchFamily="49" charset="0"/>
                <a:ea typeface="굴림" panose="020B0600000101010101" pitchFamily="50" charset="-127"/>
              </a:rPr>
              <a:t>  y = z+1</a:t>
            </a:r>
          </a:p>
        </p:txBody>
      </p:sp>
      <p:grpSp>
        <p:nvGrpSpPr>
          <p:cNvPr id="66570" name="Group 10"/>
          <p:cNvGrpSpPr>
            <a:grpSpLocks/>
          </p:cNvGrpSpPr>
          <p:nvPr/>
        </p:nvGrpSpPr>
        <p:grpSpPr bwMode="auto">
          <a:xfrm>
            <a:off x="304800" y="3886200"/>
            <a:ext cx="1493838" cy="579438"/>
            <a:chOff x="192" y="2448"/>
            <a:chExt cx="941" cy="365"/>
          </a:xfrm>
        </p:grpSpPr>
        <p:sp>
          <p:nvSpPr>
            <p:cNvPr id="66571" name="Text Box 11"/>
            <p:cNvSpPr txBox="1">
              <a:spLocks noChangeArrowheads="1"/>
            </p:cNvSpPr>
            <p:nvPr/>
          </p:nvSpPr>
          <p:spPr bwMode="auto">
            <a:xfrm>
              <a:off x="662" y="2448"/>
              <a:ext cx="471" cy="36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>
                  <a:ea typeface="굴림" panose="020B0600000101010101" pitchFamily="50" charset="-127"/>
                </a:rPr>
                <a:t>  1 </a:t>
              </a:r>
            </a:p>
          </p:txBody>
        </p:sp>
        <p:sp>
          <p:nvSpPr>
            <p:cNvPr id="66572" name="Text Box 12"/>
            <p:cNvSpPr txBox="1">
              <a:spLocks noChangeArrowheads="1"/>
            </p:cNvSpPr>
            <p:nvPr/>
          </p:nvSpPr>
          <p:spPr bwMode="auto">
            <a:xfrm>
              <a:off x="192" y="2448"/>
              <a:ext cx="4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 b="1">
                  <a:latin typeface="Courier New" panose="02070309020205020404" pitchFamily="49" charset="0"/>
                  <a:ea typeface="굴림" panose="020B0600000101010101" pitchFamily="50" charset="-127"/>
                </a:rPr>
                <a:t>a:</a:t>
              </a:r>
            </a:p>
          </p:txBody>
        </p:sp>
      </p:grpSp>
      <p:grpSp>
        <p:nvGrpSpPr>
          <p:cNvPr id="66573" name="Group 13"/>
          <p:cNvGrpSpPr>
            <a:grpSpLocks/>
          </p:cNvGrpSpPr>
          <p:nvPr/>
        </p:nvGrpSpPr>
        <p:grpSpPr bwMode="auto">
          <a:xfrm>
            <a:off x="4508500" y="3840163"/>
            <a:ext cx="1384300" cy="625475"/>
            <a:chOff x="2840" y="2419"/>
            <a:chExt cx="872" cy="394"/>
          </a:xfrm>
        </p:grpSpPr>
        <p:sp>
          <p:nvSpPr>
            <p:cNvPr id="66574" name="Text Box 14"/>
            <p:cNvSpPr txBox="1">
              <a:spLocks noChangeArrowheads="1"/>
            </p:cNvSpPr>
            <p:nvPr/>
          </p:nvSpPr>
          <p:spPr bwMode="auto">
            <a:xfrm>
              <a:off x="3312" y="2448"/>
              <a:ext cx="400" cy="365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>
                  <a:ea typeface="굴림" panose="020B0600000101010101" pitchFamily="50" charset="-127"/>
                </a:rPr>
                <a:t> 2 </a:t>
              </a:r>
            </a:p>
          </p:txBody>
        </p:sp>
        <p:sp>
          <p:nvSpPr>
            <p:cNvPr id="66575" name="Text Box 15"/>
            <p:cNvSpPr txBox="1">
              <a:spLocks noChangeArrowheads="1"/>
            </p:cNvSpPr>
            <p:nvPr/>
          </p:nvSpPr>
          <p:spPr bwMode="auto">
            <a:xfrm>
              <a:off x="2840" y="2419"/>
              <a:ext cx="4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 b="1">
                  <a:latin typeface="Courier New" panose="02070309020205020404" pitchFamily="49" charset="0"/>
                  <a:ea typeface="굴림" panose="020B0600000101010101" pitchFamily="50" charset="-127"/>
                </a:rPr>
                <a:t>x:</a:t>
              </a:r>
            </a:p>
          </p:txBody>
        </p:sp>
      </p:grpSp>
      <p:grpSp>
        <p:nvGrpSpPr>
          <p:cNvPr id="66576" name="Group 16"/>
          <p:cNvGrpSpPr>
            <a:grpSpLocks/>
          </p:cNvGrpSpPr>
          <p:nvPr/>
        </p:nvGrpSpPr>
        <p:grpSpPr bwMode="auto">
          <a:xfrm>
            <a:off x="4432300" y="4953000"/>
            <a:ext cx="1347788" cy="579438"/>
            <a:chOff x="2792" y="3120"/>
            <a:chExt cx="849" cy="365"/>
          </a:xfrm>
        </p:grpSpPr>
        <p:sp>
          <p:nvSpPr>
            <p:cNvPr id="66577" name="Text Box 17"/>
            <p:cNvSpPr txBox="1">
              <a:spLocks noChangeArrowheads="1"/>
            </p:cNvSpPr>
            <p:nvPr/>
          </p:nvSpPr>
          <p:spPr bwMode="auto">
            <a:xfrm>
              <a:off x="3312" y="3120"/>
              <a:ext cx="329" cy="365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>
                  <a:ea typeface="굴림" panose="020B0600000101010101" pitchFamily="50" charset="-127"/>
                </a:rPr>
                <a:t> 4</a:t>
              </a:r>
            </a:p>
          </p:txBody>
        </p:sp>
        <p:sp>
          <p:nvSpPr>
            <p:cNvPr id="66578" name="Text Box 18"/>
            <p:cNvSpPr txBox="1">
              <a:spLocks noChangeArrowheads="1"/>
            </p:cNvSpPr>
            <p:nvPr/>
          </p:nvSpPr>
          <p:spPr bwMode="auto">
            <a:xfrm>
              <a:off x="2792" y="3120"/>
              <a:ext cx="4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 b="1">
                  <a:latin typeface="Courier New" panose="02070309020205020404" pitchFamily="49" charset="0"/>
                  <a:ea typeface="굴림" panose="020B0600000101010101" pitchFamily="50" charset="-127"/>
                </a:rPr>
                <a:t>z:</a:t>
              </a:r>
            </a:p>
          </p:txBody>
        </p:sp>
      </p:grpSp>
      <p:grpSp>
        <p:nvGrpSpPr>
          <p:cNvPr id="66579" name="Group 19"/>
          <p:cNvGrpSpPr>
            <a:grpSpLocks/>
          </p:cNvGrpSpPr>
          <p:nvPr/>
        </p:nvGrpSpPr>
        <p:grpSpPr bwMode="auto">
          <a:xfrm>
            <a:off x="4508500" y="5943600"/>
            <a:ext cx="1384300" cy="609600"/>
            <a:chOff x="2840" y="3744"/>
            <a:chExt cx="872" cy="384"/>
          </a:xfrm>
        </p:grpSpPr>
        <p:sp>
          <p:nvSpPr>
            <p:cNvPr id="66580" name="Text Box 20"/>
            <p:cNvSpPr txBox="1">
              <a:spLocks noChangeArrowheads="1"/>
            </p:cNvSpPr>
            <p:nvPr/>
          </p:nvSpPr>
          <p:spPr bwMode="auto">
            <a:xfrm>
              <a:off x="3312" y="3763"/>
              <a:ext cx="400" cy="365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>
                  <a:ea typeface="굴림" panose="020B0600000101010101" pitchFamily="50" charset="-127"/>
                </a:rPr>
                <a:t> 5 </a:t>
              </a:r>
            </a:p>
          </p:txBody>
        </p:sp>
        <p:sp>
          <p:nvSpPr>
            <p:cNvPr id="66581" name="Text Box 21"/>
            <p:cNvSpPr txBox="1">
              <a:spLocks noChangeArrowheads="1"/>
            </p:cNvSpPr>
            <p:nvPr/>
          </p:nvSpPr>
          <p:spPr bwMode="auto">
            <a:xfrm>
              <a:off x="2840" y="3744"/>
              <a:ext cx="4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 b="1">
                  <a:latin typeface="Courier New" panose="02070309020205020404" pitchFamily="49" charset="0"/>
                  <a:ea typeface="굴림" panose="020B0600000101010101" pitchFamily="50" charset="-127"/>
                </a:rPr>
                <a:t>y:</a:t>
              </a:r>
            </a:p>
          </p:txBody>
        </p:sp>
      </p:grpSp>
      <p:sp>
        <p:nvSpPr>
          <p:cNvPr id="66582" name="Rectangle 22"/>
          <p:cNvSpPr>
            <a:spLocks noChangeArrowheads="1"/>
          </p:cNvSpPr>
          <p:nvPr/>
        </p:nvSpPr>
        <p:spPr bwMode="auto">
          <a:xfrm>
            <a:off x="228600" y="3581400"/>
            <a:ext cx="25908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4343400" y="3581400"/>
            <a:ext cx="2590800" cy="3124200"/>
          </a:xfrm>
          <a:prstGeom prst="rect">
            <a:avLst/>
          </a:prstGeom>
          <a:noFill/>
          <a:ln w="762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84" name="Oval 24"/>
          <p:cNvSpPr>
            <a:spLocks noChangeArrowheads="1"/>
          </p:cNvSpPr>
          <p:nvPr/>
        </p:nvSpPr>
        <p:spPr bwMode="auto">
          <a:xfrm>
            <a:off x="381000" y="1828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85" name="Oval 25"/>
          <p:cNvSpPr>
            <a:spLocks noChangeArrowheads="1"/>
          </p:cNvSpPr>
          <p:nvPr/>
        </p:nvSpPr>
        <p:spPr bwMode="auto">
          <a:xfrm>
            <a:off x="3810000" y="2286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7086600" y="3733800"/>
            <a:ext cx="1941513" cy="25288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mic Sans MS" panose="030F0702030302020204" pitchFamily="66" charset="0"/>
                <a:ea typeface="굴림" panose="020B0600000101010101" pitchFamily="50" charset="-127"/>
              </a:rPr>
              <a:t>The</a:t>
            </a:r>
          </a:p>
          <a:p>
            <a:r>
              <a:rPr lang="en-US" altLang="ko-KR" sz="3200">
                <a:latin typeface="Comic Sans MS" panose="030F0702030302020204" pitchFamily="66" charset="0"/>
                <a:ea typeface="굴림" panose="020B0600000101010101" pitchFamily="50" charset="-127"/>
              </a:rPr>
              <a:t>last</a:t>
            </a:r>
          </a:p>
          <a:p>
            <a:r>
              <a:rPr lang="en-US" altLang="ko-KR" sz="3200">
                <a:latin typeface="Comic Sans MS" panose="030F0702030302020204" pitchFamily="66" charset="0"/>
                <a:ea typeface="굴림" panose="020B0600000101010101" pitchFamily="50" charset="-127"/>
              </a:rPr>
              <a:t>command</a:t>
            </a:r>
          </a:p>
          <a:p>
            <a:r>
              <a:rPr lang="en-US" altLang="ko-KR" sz="3200">
                <a:latin typeface="Comic Sans MS" panose="030F0702030302020204" pitchFamily="66" charset="0"/>
                <a:ea typeface="굴림" panose="020B0600000101010101" pitchFamily="50" charset="-127"/>
              </a:rPr>
              <a:t>is </a:t>
            </a:r>
          </a:p>
          <a:p>
            <a:r>
              <a:rPr lang="en-US" altLang="ko-KR" sz="3200">
                <a:latin typeface="Comic Sans MS" panose="030F0702030302020204" pitchFamily="66" charset="0"/>
                <a:ea typeface="굴림" panose="020B0600000101010101" pitchFamily="50" charset="-127"/>
              </a:rPr>
              <a:t>executed</a:t>
            </a:r>
          </a:p>
        </p:txBody>
      </p:sp>
    </p:spTree>
    <p:extLst>
      <p:ext uri="{BB962C8B-B14F-4D97-AF65-F5344CB8AC3E}">
        <p14:creationId xmlns:p14="http://schemas.microsoft.com/office/powerpoint/2010/main" val="2443981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2667000" cy="1981200"/>
          </a:xfrm>
          <a:solidFill>
            <a:srgbClr val="EAEAEA"/>
          </a:solidFill>
        </p:spPr>
        <p:txBody>
          <a:bodyPr/>
          <a:lstStyle/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a = 1</a:t>
            </a: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b = f(2)</a:t>
            </a: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c = 3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3657600" y="1143000"/>
            <a:ext cx="4876800" cy="155416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3200" b="1">
                <a:latin typeface="Courier New" panose="02070309020205020404" pitchFamily="49" charset="0"/>
                <a:ea typeface="굴림" panose="020B0600000101010101" pitchFamily="50" charset="-127"/>
              </a:rPr>
              <a:t>  function y = f(x)</a:t>
            </a:r>
          </a:p>
          <a:p>
            <a:r>
              <a:rPr lang="en-US" altLang="ko-KR" sz="3200" b="1">
                <a:latin typeface="Courier New" panose="02070309020205020404" pitchFamily="49" charset="0"/>
                <a:ea typeface="굴림" panose="020B0600000101010101" pitchFamily="50" charset="-127"/>
              </a:rPr>
              <a:t>  z = 2*x</a:t>
            </a:r>
          </a:p>
          <a:p>
            <a:r>
              <a:rPr lang="en-US" altLang="ko-KR" sz="3200" b="1">
                <a:latin typeface="Courier New" panose="02070309020205020404" pitchFamily="49" charset="0"/>
                <a:ea typeface="굴림" panose="020B0600000101010101" pitchFamily="50" charset="-127"/>
              </a:rPr>
              <a:t>  y = z+1</a:t>
            </a:r>
          </a:p>
        </p:txBody>
      </p:sp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304800" y="4953000"/>
            <a:ext cx="1509713" cy="609600"/>
            <a:chOff x="192" y="3120"/>
            <a:chExt cx="951" cy="384"/>
          </a:xfrm>
        </p:grpSpPr>
        <p:sp>
          <p:nvSpPr>
            <p:cNvPr id="68616" name="Text Box 8"/>
            <p:cNvSpPr txBox="1">
              <a:spLocks noChangeArrowheads="1"/>
            </p:cNvSpPr>
            <p:nvPr/>
          </p:nvSpPr>
          <p:spPr bwMode="auto">
            <a:xfrm>
              <a:off x="672" y="3120"/>
              <a:ext cx="471" cy="36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>
                  <a:ea typeface="굴림" panose="020B0600000101010101" pitchFamily="50" charset="-127"/>
                </a:rPr>
                <a:t> 5  </a:t>
              </a:r>
            </a:p>
          </p:txBody>
        </p:sp>
        <p:sp>
          <p:nvSpPr>
            <p:cNvPr id="68617" name="Text Box 9"/>
            <p:cNvSpPr txBox="1">
              <a:spLocks noChangeArrowheads="1"/>
            </p:cNvSpPr>
            <p:nvPr/>
          </p:nvSpPr>
          <p:spPr bwMode="auto">
            <a:xfrm>
              <a:off x="192" y="3139"/>
              <a:ext cx="4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 b="1">
                  <a:latin typeface="Courier New" panose="02070309020205020404" pitchFamily="49" charset="0"/>
                  <a:ea typeface="굴림" panose="020B0600000101010101" pitchFamily="50" charset="-127"/>
                </a:rPr>
                <a:t>b:</a:t>
              </a:r>
            </a:p>
          </p:txBody>
        </p:sp>
      </p:grpSp>
      <p:grpSp>
        <p:nvGrpSpPr>
          <p:cNvPr id="68618" name="Group 10"/>
          <p:cNvGrpSpPr>
            <a:grpSpLocks/>
          </p:cNvGrpSpPr>
          <p:nvPr/>
        </p:nvGrpSpPr>
        <p:grpSpPr bwMode="auto">
          <a:xfrm>
            <a:off x="304800" y="3886200"/>
            <a:ext cx="1381125" cy="579438"/>
            <a:chOff x="192" y="2448"/>
            <a:chExt cx="870" cy="365"/>
          </a:xfrm>
        </p:grpSpPr>
        <p:sp>
          <p:nvSpPr>
            <p:cNvPr id="68619" name="Text Box 11"/>
            <p:cNvSpPr txBox="1">
              <a:spLocks noChangeArrowheads="1"/>
            </p:cNvSpPr>
            <p:nvPr/>
          </p:nvSpPr>
          <p:spPr bwMode="auto">
            <a:xfrm>
              <a:off x="662" y="2448"/>
              <a:ext cx="400" cy="36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>
                  <a:ea typeface="굴림" panose="020B0600000101010101" pitchFamily="50" charset="-127"/>
                </a:rPr>
                <a:t> 1 </a:t>
              </a:r>
            </a:p>
          </p:txBody>
        </p:sp>
        <p:sp>
          <p:nvSpPr>
            <p:cNvPr id="68620" name="Text Box 12"/>
            <p:cNvSpPr txBox="1">
              <a:spLocks noChangeArrowheads="1"/>
            </p:cNvSpPr>
            <p:nvPr/>
          </p:nvSpPr>
          <p:spPr bwMode="auto">
            <a:xfrm>
              <a:off x="192" y="2448"/>
              <a:ext cx="4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 b="1">
                  <a:latin typeface="Courier New" panose="02070309020205020404" pitchFamily="49" charset="0"/>
                  <a:ea typeface="굴림" panose="020B0600000101010101" pitchFamily="50" charset="-127"/>
                </a:rPr>
                <a:t>a:</a:t>
              </a:r>
            </a:p>
          </p:txBody>
        </p:sp>
      </p:grpSp>
      <p:sp>
        <p:nvSpPr>
          <p:cNvPr id="68630" name="Rectangle 22"/>
          <p:cNvSpPr>
            <a:spLocks noChangeArrowheads="1"/>
          </p:cNvSpPr>
          <p:nvPr/>
        </p:nvSpPr>
        <p:spPr bwMode="auto">
          <a:xfrm>
            <a:off x="228600" y="3581400"/>
            <a:ext cx="2590800" cy="2819400"/>
          </a:xfrm>
          <a:prstGeom prst="rect">
            <a:avLst/>
          </a:prstGeom>
          <a:noFill/>
          <a:ln w="762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32" name="Oval 24"/>
          <p:cNvSpPr>
            <a:spLocks noChangeArrowheads="1"/>
          </p:cNvSpPr>
          <p:nvPr/>
        </p:nvSpPr>
        <p:spPr bwMode="auto">
          <a:xfrm>
            <a:off x="457200" y="18288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457200" y="182563"/>
            <a:ext cx="8223250" cy="57943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mic Sans MS" panose="030F0702030302020204" pitchFamily="66" charset="0"/>
                <a:ea typeface="굴림" panose="020B0600000101010101" pitchFamily="50" charset="-127"/>
              </a:rPr>
              <a:t>Control passes back to the calling program</a:t>
            </a:r>
          </a:p>
        </p:txBody>
      </p:sp>
      <p:sp>
        <p:nvSpPr>
          <p:cNvPr id="68634" name="Text Box 26"/>
          <p:cNvSpPr txBox="1">
            <a:spLocks noChangeArrowheads="1"/>
          </p:cNvSpPr>
          <p:nvPr/>
        </p:nvSpPr>
        <p:spPr bwMode="auto">
          <a:xfrm>
            <a:off x="4495800" y="2971800"/>
            <a:ext cx="3657600" cy="224676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dirty="0">
                <a:latin typeface="Comic Sans MS" panose="030F0702030302020204" pitchFamily="66" charset="0"/>
                <a:ea typeface="굴림" panose="020B0600000101010101" pitchFamily="50" charset="-127"/>
              </a:rPr>
              <a:t>After the</a:t>
            </a:r>
          </a:p>
          <a:p>
            <a:r>
              <a:rPr lang="en-US" altLang="ko-KR" dirty="0">
                <a:latin typeface="Comic Sans MS" panose="030F0702030302020204" pitchFamily="66" charset="0"/>
                <a:ea typeface="굴림" panose="020B0600000101010101" pitchFamily="50" charset="-127"/>
              </a:rPr>
              <a:t>the value is</a:t>
            </a:r>
          </a:p>
          <a:p>
            <a:r>
              <a:rPr lang="en-US" altLang="ko-KR" dirty="0">
                <a:latin typeface="Comic Sans MS" panose="030F0702030302020204" pitchFamily="66" charset="0"/>
                <a:ea typeface="굴림" panose="020B0600000101010101" pitchFamily="50" charset="-127"/>
              </a:rPr>
              <a:t>passed back, </a:t>
            </a:r>
          </a:p>
          <a:p>
            <a:r>
              <a:rPr lang="en-US" altLang="ko-KR" dirty="0">
                <a:latin typeface="Comic Sans MS" panose="030F0702030302020204" pitchFamily="66" charset="0"/>
                <a:ea typeface="굴림" panose="020B0600000101010101" pitchFamily="50" charset="-127"/>
              </a:rPr>
              <a:t>the call to the function ends and the local variables</a:t>
            </a:r>
          </a:p>
          <a:p>
            <a:r>
              <a:rPr lang="en-US" altLang="ko-KR" dirty="0">
                <a:latin typeface="Comic Sans MS" panose="030F0702030302020204" pitchFamily="66" charset="0"/>
                <a:ea typeface="굴림" panose="020B0600000101010101" pitchFamily="50" charset="-127"/>
              </a:rPr>
              <a:t>disappear.</a:t>
            </a:r>
          </a:p>
          <a:p>
            <a:r>
              <a:rPr lang="en-US" altLang="ko-KR" dirty="0">
                <a:latin typeface="Comic Sans MS" panose="030F0702030302020204" pitchFamily="66" charset="0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Comic Sans MS" panose="030F0702030302020204" pitchFamily="66" charset="0"/>
                <a:ea typeface="굴림" panose="020B0600000101010101" pitchFamily="50" charset="-127"/>
              </a:rPr>
              <a:t>지역 변수는 사라짐</a:t>
            </a:r>
            <a:r>
              <a:rPr lang="en-US" altLang="ko-KR" dirty="0">
                <a:latin typeface="Comic Sans MS" panose="030F0702030302020204" pitchFamily="66" charset="0"/>
                <a:ea typeface="굴림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2747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2667000" cy="1981200"/>
          </a:xfrm>
          <a:solidFill>
            <a:srgbClr val="EAEAEA"/>
          </a:solidFill>
        </p:spPr>
        <p:txBody>
          <a:bodyPr/>
          <a:lstStyle/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a = 1</a:t>
            </a: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b = f(2)</a:t>
            </a: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c = 3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3657600" y="1143000"/>
            <a:ext cx="4876800" cy="155416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3200" b="1">
                <a:latin typeface="Courier New" panose="02070309020205020404" pitchFamily="49" charset="0"/>
                <a:ea typeface="굴림" panose="020B0600000101010101" pitchFamily="50" charset="-127"/>
              </a:rPr>
              <a:t>  function y = f(x)</a:t>
            </a:r>
          </a:p>
          <a:p>
            <a:r>
              <a:rPr lang="en-US" altLang="ko-KR" sz="3200" b="1">
                <a:latin typeface="Courier New" panose="02070309020205020404" pitchFamily="49" charset="0"/>
                <a:ea typeface="굴림" panose="020B0600000101010101" pitchFamily="50" charset="-127"/>
              </a:rPr>
              <a:t>  z = 2*x</a:t>
            </a:r>
          </a:p>
          <a:p>
            <a:r>
              <a:rPr lang="en-US" altLang="ko-KR" sz="3200" b="1">
                <a:latin typeface="Courier New" panose="02070309020205020404" pitchFamily="49" charset="0"/>
                <a:ea typeface="굴림" panose="020B0600000101010101" pitchFamily="50" charset="-127"/>
              </a:rPr>
              <a:t>  y = z+1</a:t>
            </a:r>
          </a:p>
        </p:txBody>
      </p:sp>
      <p:grpSp>
        <p:nvGrpSpPr>
          <p:cNvPr id="74756" name="Group 4"/>
          <p:cNvGrpSpPr>
            <a:grpSpLocks/>
          </p:cNvGrpSpPr>
          <p:nvPr/>
        </p:nvGrpSpPr>
        <p:grpSpPr bwMode="auto">
          <a:xfrm>
            <a:off x="304800" y="4953000"/>
            <a:ext cx="1509713" cy="609600"/>
            <a:chOff x="192" y="3120"/>
            <a:chExt cx="951" cy="384"/>
          </a:xfrm>
        </p:grpSpPr>
        <p:sp>
          <p:nvSpPr>
            <p:cNvPr id="74757" name="Text Box 5"/>
            <p:cNvSpPr txBox="1">
              <a:spLocks noChangeArrowheads="1"/>
            </p:cNvSpPr>
            <p:nvPr/>
          </p:nvSpPr>
          <p:spPr bwMode="auto">
            <a:xfrm>
              <a:off x="672" y="3120"/>
              <a:ext cx="471" cy="36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>
                  <a:ea typeface="굴림" panose="020B0600000101010101" pitchFamily="50" charset="-127"/>
                </a:rPr>
                <a:t> 5  </a:t>
              </a:r>
            </a:p>
          </p:txBody>
        </p:sp>
        <p:sp>
          <p:nvSpPr>
            <p:cNvPr id="74758" name="Text Box 6"/>
            <p:cNvSpPr txBox="1">
              <a:spLocks noChangeArrowheads="1"/>
            </p:cNvSpPr>
            <p:nvPr/>
          </p:nvSpPr>
          <p:spPr bwMode="auto">
            <a:xfrm>
              <a:off x="192" y="3139"/>
              <a:ext cx="4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 b="1">
                  <a:latin typeface="Courier New" panose="02070309020205020404" pitchFamily="49" charset="0"/>
                  <a:ea typeface="굴림" panose="020B0600000101010101" pitchFamily="50" charset="-127"/>
                </a:rPr>
                <a:t>b:</a:t>
              </a:r>
            </a:p>
          </p:txBody>
        </p:sp>
      </p:grpSp>
      <p:grpSp>
        <p:nvGrpSpPr>
          <p:cNvPr id="74759" name="Group 7"/>
          <p:cNvGrpSpPr>
            <a:grpSpLocks/>
          </p:cNvGrpSpPr>
          <p:nvPr/>
        </p:nvGrpSpPr>
        <p:grpSpPr bwMode="auto">
          <a:xfrm>
            <a:off x="304800" y="3886200"/>
            <a:ext cx="1381125" cy="579438"/>
            <a:chOff x="192" y="2448"/>
            <a:chExt cx="870" cy="365"/>
          </a:xfrm>
        </p:grpSpPr>
        <p:sp>
          <p:nvSpPr>
            <p:cNvPr id="74760" name="Text Box 8"/>
            <p:cNvSpPr txBox="1">
              <a:spLocks noChangeArrowheads="1"/>
            </p:cNvSpPr>
            <p:nvPr/>
          </p:nvSpPr>
          <p:spPr bwMode="auto">
            <a:xfrm>
              <a:off x="662" y="2448"/>
              <a:ext cx="400" cy="36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>
                  <a:ea typeface="굴림" panose="020B0600000101010101" pitchFamily="50" charset="-127"/>
                </a:rPr>
                <a:t> 1 </a:t>
              </a:r>
            </a:p>
          </p:txBody>
        </p:sp>
        <p:sp>
          <p:nvSpPr>
            <p:cNvPr id="74761" name="Text Box 9"/>
            <p:cNvSpPr txBox="1">
              <a:spLocks noChangeArrowheads="1"/>
            </p:cNvSpPr>
            <p:nvPr/>
          </p:nvSpPr>
          <p:spPr bwMode="auto">
            <a:xfrm>
              <a:off x="192" y="2448"/>
              <a:ext cx="4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 b="1">
                  <a:latin typeface="Courier New" panose="02070309020205020404" pitchFamily="49" charset="0"/>
                  <a:ea typeface="굴림" panose="020B0600000101010101" pitchFamily="50" charset="-127"/>
                </a:rPr>
                <a:t>a:</a:t>
              </a:r>
            </a:p>
          </p:txBody>
        </p:sp>
      </p:grp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228600" y="3581400"/>
            <a:ext cx="2590800" cy="2895600"/>
          </a:xfrm>
          <a:prstGeom prst="rect">
            <a:avLst/>
          </a:prstGeom>
          <a:noFill/>
          <a:ln w="762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63" name="Oval 11"/>
          <p:cNvSpPr>
            <a:spLocks noChangeArrowheads="1"/>
          </p:cNvSpPr>
          <p:nvPr/>
        </p:nvSpPr>
        <p:spPr bwMode="auto">
          <a:xfrm>
            <a:off x="457200" y="23622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4764" name="Group 12"/>
          <p:cNvGrpSpPr>
            <a:grpSpLocks/>
          </p:cNvGrpSpPr>
          <p:nvPr/>
        </p:nvGrpSpPr>
        <p:grpSpPr bwMode="auto">
          <a:xfrm>
            <a:off x="304800" y="5943600"/>
            <a:ext cx="1397000" cy="609600"/>
            <a:chOff x="192" y="3744"/>
            <a:chExt cx="880" cy="384"/>
          </a:xfrm>
        </p:grpSpPr>
        <p:sp>
          <p:nvSpPr>
            <p:cNvPr id="74765" name="Text Box 13"/>
            <p:cNvSpPr txBox="1">
              <a:spLocks noChangeArrowheads="1"/>
            </p:cNvSpPr>
            <p:nvPr/>
          </p:nvSpPr>
          <p:spPr bwMode="auto">
            <a:xfrm>
              <a:off x="672" y="3763"/>
              <a:ext cx="400" cy="36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>
                  <a:ea typeface="굴림" panose="020B0600000101010101" pitchFamily="50" charset="-127"/>
                </a:rPr>
                <a:t> 3 </a:t>
              </a:r>
            </a:p>
          </p:txBody>
        </p:sp>
        <p:sp>
          <p:nvSpPr>
            <p:cNvPr id="74766" name="Text Box 14"/>
            <p:cNvSpPr txBox="1">
              <a:spLocks noChangeArrowheads="1"/>
            </p:cNvSpPr>
            <p:nvPr/>
          </p:nvSpPr>
          <p:spPr bwMode="auto">
            <a:xfrm>
              <a:off x="192" y="3744"/>
              <a:ext cx="4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 b="1">
                  <a:latin typeface="Courier New" panose="02070309020205020404" pitchFamily="49" charset="0"/>
                  <a:ea typeface="굴림" panose="020B0600000101010101" pitchFamily="50" charset="-127"/>
                </a:rPr>
                <a:t>c: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923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2667000" cy="1981200"/>
          </a:xfrm>
          <a:solidFill>
            <a:srgbClr val="EAEAEA"/>
          </a:solidFill>
        </p:spPr>
        <p:txBody>
          <a:bodyPr/>
          <a:lstStyle/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a = 1</a:t>
            </a: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b = f(2)</a:t>
            </a: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c = 3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3657600" y="1143000"/>
            <a:ext cx="4876800" cy="155416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3200" b="1">
                <a:latin typeface="Courier New" panose="02070309020205020404" pitchFamily="49" charset="0"/>
                <a:ea typeface="굴림" panose="020B0600000101010101" pitchFamily="50" charset="-127"/>
              </a:rPr>
              <a:t>  function y = f(x)</a:t>
            </a:r>
          </a:p>
          <a:p>
            <a:r>
              <a:rPr lang="en-US" altLang="ko-KR" sz="3200" b="1">
                <a:latin typeface="Courier New" panose="02070309020205020404" pitchFamily="49" charset="0"/>
                <a:ea typeface="굴림" panose="020B0600000101010101" pitchFamily="50" charset="-127"/>
              </a:rPr>
              <a:t>  z = 2*x</a:t>
            </a:r>
          </a:p>
          <a:p>
            <a:r>
              <a:rPr lang="en-US" altLang="ko-KR" sz="3200" b="1">
                <a:latin typeface="Courier New" panose="02070309020205020404" pitchFamily="49" charset="0"/>
                <a:ea typeface="굴림" panose="020B0600000101010101" pitchFamily="50" charset="-127"/>
              </a:rPr>
              <a:t>  y = z+1</a:t>
            </a:r>
          </a:p>
        </p:txBody>
      </p:sp>
      <p:grpSp>
        <p:nvGrpSpPr>
          <p:cNvPr id="74756" name="Group 4"/>
          <p:cNvGrpSpPr>
            <a:grpSpLocks/>
          </p:cNvGrpSpPr>
          <p:nvPr/>
        </p:nvGrpSpPr>
        <p:grpSpPr bwMode="auto">
          <a:xfrm>
            <a:off x="304800" y="4953000"/>
            <a:ext cx="1509713" cy="609600"/>
            <a:chOff x="192" y="3120"/>
            <a:chExt cx="951" cy="384"/>
          </a:xfrm>
        </p:grpSpPr>
        <p:sp>
          <p:nvSpPr>
            <p:cNvPr id="74757" name="Text Box 5"/>
            <p:cNvSpPr txBox="1">
              <a:spLocks noChangeArrowheads="1"/>
            </p:cNvSpPr>
            <p:nvPr/>
          </p:nvSpPr>
          <p:spPr bwMode="auto">
            <a:xfrm>
              <a:off x="672" y="3120"/>
              <a:ext cx="471" cy="36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>
                  <a:ea typeface="굴림" panose="020B0600000101010101" pitchFamily="50" charset="-127"/>
                </a:rPr>
                <a:t> 5  </a:t>
              </a:r>
            </a:p>
          </p:txBody>
        </p:sp>
        <p:sp>
          <p:nvSpPr>
            <p:cNvPr id="74758" name="Text Box 6"/>
            <p:cNvSpPr txBox="1">
              <a:spLocks noChangeArrowheads="1"/>
            </p:cNvSpPr>
            <p:nvPr/>
          </p:nvSpPr>
          <p:spPr bwMode="auto">
            <a:xfrm>
              <a:off x="192" y="3139"/>
              <a:ext cx="4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 b="1">
                  <a:latin typeface="Courier New" panose="02070309020205020404" pitchFamily="49" charset="0"/>
                  <a:ea typeface="굴림" panose="020B0600000101010101" pitchFamily="50" charset="-127"/>
                </a:rPr>
                <a:t>b:</a:t>
              </a:r>
            </a:p>
          </p:txBody>
        </p:sp>
      </p:grpSp>
      <p:grpSp>
        <p:nvGrpSpPr>
          <p:cNvPr id="74759" name="Group 7"/>
          <p:cNvGrpSpPr>
            <a:grpSpLocks/>
          </p:cNvGrpSpPr>
          <p:nvPr/>
        </p:nvGrpSpPr>
        <p:grpSpPr bwMode="auto">
          <a:xfrm>
            <a:off x="304800" y="3886200"/>
            <a:ext cx="1381125" cy="579438"/>
            <a:chOff x="192" y="2448"/>
            <a:chExt cx="870" cy="365"/>
          </a:xfrm>
        </p:grpSpPr>
        <p:sp>
          <p:nvSpPr>
            <p:cNvPr id="74760" name="Text Box 8"/>
            <p:cNvSpPr txBox="1">
              <a:spLocks noChangeArrowheads="1"/>
            </p:cNvSpPr>
            <p:nvPr/>
          </p:nvSpPr>
          <p:spPr bwMode="auto">
            <a:xfrm>
              <a:off x="662" y="2448"/>
              <a:ext cx="400" cy="36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>
                  <a:ea typeface="굴림" panose="020B0600000101010101" pitchFamily="50" charset="-127"/>
                </a:rPr>
                <a:t> 1 </a:t>
              </a:r>
            </a:p>
          </p:txBody>
        </p:sp>
        <p:sp>
          <p:nvSpPr>
            <p:cNvPr id="74761" name="Text Box 9"/>
            <p:cNvSpPr txBox="1">
              <a:spLocks noChangeArrowheads="1"/>
            </p:cNvSpPr>
            <p:nvPr/>
          </p:nvSpPr>
          <p:spPr bwMode="auto">
            <a:xfrm>
              <a:off x="192" y="2448"/>
              <a:ext cx="4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 b="1">
                  <a:latin typeface="Courier New" panose="02070309020205020404" pitchFamily="49" charset="0"/>
                  <a:ea typeface="굴림" panose="020B0600000101010101" pitchFamily="50" charset="-127"/>
                </a:rPr>
                <a:t>a:</a:t>
              </a:r>
            </a:p>
          </p:txBody>
        </p:sp>
      </p:grp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228600" y="3581400"/>
            <a:ext cx="2590800" cy="2895600"/>
          </a:xfrm>
          <a:prstGeom prst="rect">
            <a:avLst/>
          </a:prstGeom>
          <a:noFill/>
          <a:ln w="762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763" name="Oval 11"/>
          <p:cNvSpPr>
            <a:spLocks noChangeArrowheads="1"/>
          </p:cNvSpPr>
          <p:nvPr/>
        </p:nvSpPr>
        <p:spPr bwMode="auto">
          <a:xfrm>
            <a:off x="457200" y="23622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4764" name="Group 12"/>
          <p:cNvGrpSpPr>
            <a:grpSpLocks/>
          </p:cNvGrpSpPr>
          <p:nvPr/>
        </p:nvGrpSpPr>
        <p:grpSpPr bwMode="auto">
          <a:xfrm>
            <a:off x="304800" y="5943600"/>
            <a:ext cx="1397000" cy="609600"/>
            <a:chOff x="192" y="3744"/>
            <a:chExt cx="880" cy="384"/>
          </a:xfrm>
        </p:grpSpPr>
        <p:sp>
          <p:nvSpPr>
            <p:cNvPr id="74765" name="Text Box 13"/>
            <p:cNvSpPr txBox="1">
              <a:spLocks noChangeArrowheads="1"/>
            </p:cNvSpPr>
            <p:nvPr/>
          </p:nvSpPr>
          <p:spPr bwMode="auto">
            <a:xfrm>
              <a:off x="672" y="3763"/>
              <a:ext cx="400" cy="36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>
                  <a:ea typeface="굴림" panose="020B0600000101010101" pitchFamily="50" charset="-127"/>
                </a:rPr>
                <a:t> 3 </a:t>
              </a:r>
            </a:p>
          </p:txBody>
        </p:sp>
        <p:sp>
          <p:nvSpPr>
            <p:cNvPr id="74766" name="Text Box 14"/>
            <p:cNvSpPr txBox="1">
              <a:spLocks noChangeArrowheads="1"/>
            </p:cNvSpPr>
            <p:nvPr/>
          </p:nvSpPr>
          <p:spPr bwMode="auto">
            <a:xfrm>
              <a:off x="192" y="3744"/>
              <a:ext cx="4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 b="1">
                  <a:latin typeface="Courier New" panose="02070309020205020404" pitchFamily="49" charset="0"/>
                  <a:ea typeface="굴림" panose="020B0600000101010101" pitchFamily="50" charset="-127"/>
                </a:rPr>
                <a:t>c: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8881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다음 질문에 답해보자</a:t>
            </a:r>
            <a:r>
              <a:rPr lang="en-US" altLang="ko-KR" sz="2000" dirty="0"/>
              <a:t>. </a:t>
            </a:r>
            <a:r>
              <a:rPr lang="ko-KR" altLang="en-US" sz="2000" dirty="0"/>
              <a:t>다음 스크립트의 결과는 무엇일까</a:t>
            </a:r>
            <a:r>
              <a:rPr lang="en-US" altLang="ko-KR" sz="2000" dirty="0"/>
              <a:t>? </a:t>
            </a:r>
            <a:r>
              <a:rPr lang="ko-KR" altLang="en-US" sz="2000" dirty="0"/>
              <a:t>먼저 생각해보고 생각한 결과가 맞는지 코드를 작성하여 확인해 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23757"/>
            <a:ext cx="5956046" cy="1586522"/>
          </a:xfrm>
          <a:prstGeom prst="rect">
            <a:avLst/>
          </a:prstGeom>
        </p:spPr>
      </p:pic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1447800" y="3910279"/>
            <a:ext cx="19812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84345" y="3939540"/>
            <a:ext cx="2057400" cy="2133600"/>
          </a:xfrm>
          <a:prstGeom prst="rect">
            <a:avLst/>
          </a:prstGeom>
          <a:noFill/>
          <a:ln w="762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80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/>
              <a:t>Matlab</a:t>
            </a:r>
            <a:r>
              <a:rPr lang="en-US" altLang="ko-KR" sz="2000" dirty="0"/>
              <a:t> </a:t>
            </a:r>
            <a:r>
              <a:rPr lang="ko-KR" altLang="en-US" sz="2000" dirty="0"/>
              <a:t>함수는 입력 변수를 여러 개 사용하면서 출력 변수 여러 개를 함수를 호출한 스크립트에 </a:t>
            </a:r>
            <a:r>
              <a:rPr lang="en-US" altLang="ko-KR" sz="2000" dirty="0"/>
              <a:t>return</a:t>
            </a:r>
            <a:r>
              <a:rPr lang="ko-KR" altLang="en-US" sz="2000" dirty="0"/>
              <a:t>해 줄 수도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3400" y="2227153"/>
            <a:ext cx="3124200" cy="157914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charset="-128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—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buFontTx/>
              <a:buNone/>
            </a:pPr>
            <a:r>
              <a:rPr lang="en-US" altLang="ko-KR" sz="2400" kern="0" dirty="0">
                <a:latin typeface="Courier New" panose="02070309020205020404" pitchFamily="49" charset="0"/>
                <a:ea typeface="굴림" panose="020B0600000101010101" pitchFamily="50" charset="-127"/>
              </a:rPr>
              <a:t> clear;</a:t>
            </a:r>
          </a:p>
          <a:p>
            <a:pPr>
              <a:buFontTx/>
              <a:buNone/>
            </a:pPr>
            <a:r>
              <a:rPr lang="en-US" altLang="ko-KR" sz="2400" kern="0" dirty="0">
                <a:latin typeface="Courier New" panose="02070309020205020404" pitchFamily="49" charset="0"/>
                <a:ea typeface="굴림" panose="020B0600000101010101" pitchFamily="50" charset="-127"/>
              </a:rPr>
              <a:t> a=1;</a:t>
            </a:r>
          </a:p>
          <a:p>
            <a:pPr>
              <a:buFontTx/>
              <a:buNone/>
            </a:pPr>
            <a:r>
              <a:rPr lang="en-US" altLang="ko-KR" sz="2400" kern="0" dirty="0">
                <a:latin typeface="Courier New" panose="02070309020205020404" pitchFamily="49" charset="0"/>
                <a:ea typeface="굴림" panose="020B0600000101010101" pitchFamily="50" charset="-127"/>
              </a:rPr>
              <a:t> [b, c]=f(2,3)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942924" y="2315900"/>
            <a:ext cx="4876800" cy="1200329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</a:rPr>
              <a:t>  function [b, c]=f(x, y)</a:t>
            </a:r>
          </a:p>
          <a:p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</a:rPr>
              <a:t>  b=2*x;</a:t>
            </a:r>
          </a:p>
          <a:p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</a:rPr>
              <a:t>  c=</a:t>
            </a:r>
            <a:r>
              <a:rPr lang="en-US" altLang="ko-KR" sz="2400" b="1" dirty="0" err="1">
                <a:latin typeface="Courier New" panose="02070309020205020404" pitchFamily="49" charset="0"/>
                <a:ea typeface="굴림" panose="020B0600000101010101" pitchFamily="50" charset="-127"/>
              </a:rPr>
              <a:t>x+y</a:t>
            </a:r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</a:rPr>
              <a:t>;</a:t>
            </a: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1447800" y="3910279"/>
            <a:ext cx="19812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4484345" y="3939540"/>
            <a:ext cx="2057400" cy="2133600"/>
          </a:xfrm>
          <a:prstGeom prst="rect">
            <a:avLst/>
          </a:prstGeom>
          <a:noFill/>
          <a:ln w="762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037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/>
                  <a:t>예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섭씨 </a:t>
                </a:r>
                <a:r>
                  <a:rPr lang="en-US" altLang="ko-KR" sz="2400" dirty="0"/>
                  <a:t>(C)</a:t>
                </a:r>
                <a:r>
                  <a:rPr lang="ko-KR" altLang="en-US" sz="2400" dirty="0"/>
                  <a:t>와 화씨</a:t>
                </a:r>
                <a:r>
                  <a:rPr lang="en-US" altLang="ko-KR" sz="2400" dirty="0"/>
                  <a:t> (F)</a:t>
                </a:r>
                <a:r>
                  <a:rPr lang="ko-KR" altLang="en-US" sz="2400" dirty="0"/>
                  <a:t>는 다음과 같은 수식으로 서로 변환 가능하다</a:t>
                </a:r>
                <a:r>
                  <a:rPr lang="en-US" altLang="ko-KR" sz="2400" dirty="0"/>
                  <a:t>.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𝟑𝟐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1. </a:t>
                </a:r>
                <a:r>
                  <a:rPr lang="ko-KR" altLang="en-US" sz="2400" dirty="0"/>
                  <a:t>섭씨 온도를 받아서 이를 화씨 온도로 바꿔주는 </a:t>
                </a:r>
                <a:r>
                  <a:rPr lang="ko-KR" altLang="en-US" sz="2400" dirty="0">
                    <a:solidFill>
                      <a:srgbClr val="FF0000"/>
                    </a:solidFill>
                  </a:rPr>
                  <a:t>사용자 정의 함수 </a:t>
                </a:r>
                <a:r>
                  <a:rPr lang="en-US" altLang="ko-KR" sz="2400" dirty="0" err="1">
                    <a:solidFill>
                      <a:srgbClr val="FF0000"/>
                    </a:solidFill>
                  </a:rPr>
                  <a:t>cf</a:t>
                </a:r>
                <a:r>
                  <a:rPr lang="ko-KR" altLang="en-US" sz="2400" dirty="0">
                    <a:solidFill>
                      <a:srgbClr val="FF0000"/>
                    </a:solidFill>
                  </a:rPr>
                  <a:t>를 작성</a:t>
                </a:r>
                <a:r>
                  <a:rPr lang="ko-KR" altLang="en-US" sz="2400" dirty="0"/>
                  <a:t>해 보자</a:t>
                </a:r>
                <a:r>
                  <a:rPr lang="en-US" altLang="ko-KR" sz="2400" dirty="0"/>
                  <a:t>. (</a:t>
                </a:r>
                <a:r>
                  <a:rPr lang="en-US" altLang="ko-KR" sz="2400" dirty="0" err="1"/>
                  <a:t>cf.m</a:t>
                </a:r>
                <a:r>
                  <a:rPr lang="en-US" altLang="ko-KR" sz="2400" dirty="0"/>
                  <a:t>)</a:t>
                </a:r>
              </a:p>
              <a:p>
                <a:r>
                  <a:rPr lang="en-US" altLang="ko-KR" sz="2400" dirty="0"/>
                  <a:t>2. </a:t>
                </a:r>
                <a:r>
                  <a:rPr lang="ko-KR" altLang="en-US" sz="2400" dirty="0"/>
                  <a:t>스크립트를 작성하여 함수 </a:t>
                </a:r>
                <a:r>
                  <a:rPr lang="en-US" altLang="ko-KR" sz="2400" dirty="0" err="1"/>
                  <a:t>cf</a:t>
                </a:r>
                <a:r>
                  <a:rPr lang="ko-KR" altLang="en-US" sz="2400" dirty="0"/>
                  <a:t>를 호출하여 섭씨 온도가 </a:t>
                </a:r>
                <a:r>
                  <a:rPr lang="en-US" altLang="ko-KR" sz="2400" dirty="0"/>
                  <a:t>20</a:t>
                </a:r>
                <a:r>
                  <a:rPr lang="ko-KR" altLang="en-US" sz="2400" dirty="0"/>
                  <a:t>도일 때 화씨 온도를 출력해보자</a:t>
                </a:r>
                <a:r>
                  <a:rPr lang="en-US" altLang="ko-KR" sz="2400" dirty="0"/>
                  <a:t>. </a:t>
                </a:r>
                <a:r>
                  <a:rPr lang="ko-KR" alt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2" t="-1175" r="-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9423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 정의 함수를 이용한 시뮬레이션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265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 정의 함수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8853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>
                    <a:solidFill>
                      <a:srgbClr val="00B050"/>
                    </a:solidFill>
                  </a:rPr>
                  <a:t>Problem: </a:t>
                </a:r>
                <a:r>
                  <a:rPr lang="ko-KR" altLang="en-US" sz="2400" dirty="0"/>
                  <a:t>어떤 양수</a:t>
                </a:r>
                <a:r>
                  <a:rPr lang="en-US" altLang="ko-KR" sz="2400" dirty="0"/>
                  <a:t> A</a:t>
                </a:r>
                <a:r>
                  <a:rPr lang="ko-KR" altLang="en-US" sz="2400" dirty="0"/>
                  <a:t>가 주어져 있을 때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그것의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rad>
                  </m:oMath>
                </a14:m>
                <a:r>
                  <a:rPr lang="ko-KR" altLang="en-US" sz="2400" dirty="0">
                    <a:solidFill>
                      <a:srgbClr val="FF0000"/>
                    </a:solidFill>
                  </a:rPr>
                  <a:t>의 근사값</a:t>
                </a:r>
                <a:r>
                  <a:rPr lang="ko-KR" altLang="en-US" sz="2400" dirty="0"/>
                  <a:t>을 구하는 함수</a:t>
                </a:r>
                <a:r>
                  <a:rPr lang="en-US" altLang="ko-KR" sz="2400" dirty="0"/>
                  <a:t>, </a:t>
                </a:r>
                <a:r>
                  <a:rPr lang="en-US" altLang="ko-KR" sz="2400" dirty="0" err="1">
                    <a:solidFill>
                      <a:srgbClr val="FF0000"/>
                    </a:solidFill>
                  </a:rPr>
                  <a:t>MySqrt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(A)</a:t>
                </a:r>
                <a:r>
                  <a:rPr lang="ko-KR" altLang="en-US" sz="2400" dirty="0"/>
                  <a:t>를 작성하고자 한다</a:t>
                </a:r>
                <a:r>
                  <a:rPr lang="en-US" altLang="ko-KR" sz="2400" dirty="0"/>
                  <a:t>. </a:t>
                </a:r>
                <a:r>
                  <a:rPr lang="en-US" altLang="ko-KR" sz="2400" dirty="0" err="1"/>
                  <a:t>Matlab</a:t>
                </a:r>
                <a:r>
                  <a:rPr lang="ko-KR" altLang="en-US" sz="2400" dirty="0"/>
                  <a:t>에 이미 정의된 </a:t>
                </a:r>
                <a:r>
                  <a:rPr lang="en-US" altLang="ko-KR" sz="2400" dirty="0"/>
                  <a:t>‘</a:t>
                </a:r>
                <a:r>
                  <a:rPr lang="en-US" altLang="ko-KR" sz="2400" dirty="0" err="1"/>
                  <a:t>sqrt</a:t>
                </a:r>
                <a:r>
                  <a:rPr lang="en-US" altLang="ko-KR" sz="2400" dirty="0"/>
                  <a:t>’</a:t>
                </a:r>
                <a:r>
                  <a:rPr lang="ko-KR" altLang="en-US" sz="2400" dirty="0"/>
                  <a:t>함수가 있지만 그것이 아닌 다음과 같은 시뮬레이션을 통해서 어떤 양수 </a:t>
                </a:r>
                <a:r>
                  <a:rPr lang="en-US" altLang="ko-KR" sz="2400" dirty="0"/>
                  <a:t>A</a:t>
                </a:r>
                <a:r>
                  <a:rPr lang="ko-KR" altLang="en-US" sz="2400" dirty="0"/>
                  <a:t>의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rad>
                  </m:oMath>
                </a14:m>
                <a:r>
                  <a:rPr lang="ko-KR" altLang="en-US" sz="2400" dirty="0"/>
                  <a:t>값을 근사화 하고자 한다</a:t>
                </a:r>
                <a:r>
                  <a:rPr lang="en-US" altLang="ko-KR" sz="2400" dirty="0"/>
                  <a:t>. </a:t>
                </a:r>
              </a:p>
              <a:p>
                <a:r>
                  <a:rPr lang="ko-KR" altLang="en-US" sz="2400" dirty="0"/>
                  <a:t>이 시뮬레이션은 직사각형을 정사각형으로 바꾸는 시뮬레이션을 통해서 근사화 가능하다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2" t="-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267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다음과 같은 넓이 </a:t>
            </a:r>
            <a:r>
              <a:rPr lang="en-US" altLang="ko-KR" sz="2400" dirty="0"/>
              <a:t>A</a:t>
            </a:r>
            <a:r>
              <a:rPr lang="ko-KR" altLang="en-US" sz="2400" dirty="0"/>
              <a:t>인 직사각형을 생각해보자</a:t>
            </a:r>
            <a:endParaRPr lang="en-US" altLang="ko-KR" sz="2400" dirty="0"/>
          </a:p>
          <a:p>
            <a:r>
              <a:rPr lang="ko-KR" altLang="en-US" sz="2400" dirty="0"/>
              <a:t>최초의 가로의 길이 </a:t>
            </a:r>
            <a:r>
              <a:rPr lang="en-US" altLang="ko-KR" sz="2400" dirty="0"/>
              <a:t>(L)=A, </a:t>
            </a:r>
            <a:r>
              <a:rPr lang="ko-KR" altLang="en-US" sz="2400" dirty="0"/>
              <a:t>세로의 길이 </a:t>
            </a:r>
            <a:r>
              <a:rPr lang="en-US" altLang="ko-KR" sz="2400" dirty="0"/>
              <a:t>(W)=1 </a:t>
            </a:r>
            <a:r>
              <a:rPr lang="ko-KR" altLang="en-US" sz="2400" dirty="0"/>
              <a:t>이다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어떻게 하면 이 직사각형을 보다 더 정사각형에 가깝게 바꿀 수 있을까</a:t>
            </a:r>
            <a:r>
              <a:rPr lang="en-US" altLang="ko-KR" sz="2400" dirty="0"/>
              <a:t>?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21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08664"/>
            <a:ext cx="5243512" cy="123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8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정사각형은 가로의 길이 </a:t>
            </a:r>
            <a:r>
              <a:rPr lang="en-US" altLang="ko-KR" sz="2800" dirty="0"/>
              <a:t>(L)</a:t>
            </a:r>
            <a:r>
              <a:rPr lang="ko-KR" altLang="en-US" sz="2800" dirty="0"/>
              <a:t>와 세로의 길이 </a:t>
            </a:r>
            <a:r>
              <a:rPr lang="en-US" altLang="ko-KR" sz="2800" dirty="0"/>
              <a:t>(W)</a:t>
            </a:r>
            <a:r>
              <a:rPr lang="ko-KR" altLang="en-US" sz="2800" dirty="0"/>
              <a:t>가 같다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124200"/>
            <a:ext cx="4243387" cy="172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01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Idea: </a:t>
            </a:r>
            <a:r>
              <a:rPr lang="ko-KR" altLang="en-US" sz="2400" dirty="0"/>
              <a:t>넓이가 </a:t>
            </a:r>
            <a:r>
              <a:rPr lang="en-US" altLang="ko-KR" sz="2400" dirty="0"/>
              <a:t>A</a:t>
            </a:r>
            <a:r>
              <a:rPr lang="ko-KR" altLang="en-US" sz="2400" dirty="0"/>
              <a:t>인 직사각형에 대하여 다음 가로의 길이 </a:t>
            </a:r>
            <a:r>
              <a:rPr lang="en-US" altLang="ko-KR" sz="2400" dirty="0"/>
              <a:t>(L1)</a:t>
            </a:r>
            <a:r>
              <a:rPr lang="ko-KR" altLang="en-US" sz="2400" dirty="0"/>
              <a:t>을 이전 가로 </a:t>
            </a:r>
            <a:r>
              <a:rPr lang="en-US" altLang="ko-KR" sz="2400" dirty="0"/>
              <a:t>(L), </a:t>
            </a:r>
            <a:r>
              <a:rPr lang="ko-KR" altLang="en-US" sz="2400" dirty="0"/>
              <a:t>세로 </a:t>
            </a:r>
            <a:r>
              <a:rPr lang="en-US" altLang="ko-KR" sz="2400" dirty="0"/>
              <a:t>(W) </a:t>
            </a:r>
            <a:r>
              <a:rPr lang="ko-KR" altLang="en-US" sz="2400" dirty="0"/>
              <a:t>길이의 평균으로 바꿈</a:t>
            </a:r>
            <a:r>
              <a:rPr lang="en-US" altLang="ko-KR" sz="2400" dirty="0"/>
              <a:t>. </a:t>
            </a:r>
            <a:r>
              <a:rPr lang="ko-KR" altLang="en-US" sz="2400" dirty="0"/>
              <a:t>다음 세로의 길이</a:t>
            </a:r>
            <a:r>
              <a:rPr lang="en-US" altLang="ko-KR" sz="2400" dirty="0"/>
              <a:t>(W1)</a:t>
            </a:r>
            <a:r>
              <a:rPr lang="ko-KR" altLang="en-US" sz="2400" dirty="0"/>
              <a:t>은 </a:t>
            </a:r>
            <a:r>
              <a:rPr lang="en-US" altLang="ko-KR" sz="2400" dirty="0"/>
              <a:t>(A/L1)</a:t>
            </a:r>
            <a:r>
              <a:rPr lang="ko-KR" altLang="en-US" sz="2400" dirty="0"/>
              <a:t>으로 계산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381" y="3200400"/>
            <a:ext cx="3690937" cy="27827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366A50F-31C6-4D78-AF64-24372C2AB80E}"/>
                  </a:ext>
                </a:extLst>
              </p14:cNvPr>
              <p14:cNvContentPartPr/>
              <p14:nvPr/>
            </p14:nvContentPartPr>
            <p14:xfrm>
              <a:off x="3606840" y="374760"/>
              <a:ext cx="4350240" cy="10544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366A50F-31C6-4D78-AF64-24372C2AB8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7480" y="365400"/>
                <a:ext cx="4368960" cy="10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7870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A=9</a:t>
                </a:r>
                <a:r>
                  <a:rPr lang="ko-KR" altLang="en-US" dirty="0"/>
                  <a:t>의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rad>
                  </m:oMath>
                </a14:m>
                <a:r>
                  <a:rPr lang="ko-KR" altLang="en-US" dirty="0"/>
                  <a:t>값 추정 시뮬레이션</a:t>
                </a:r>
                <a:r>
                  <a:rPr lang="en-US" altLang="ko-KR" dirty="0"/>
                  <a:t>. </a:t>
                </a:r>
              </a:p>
              <a:p>
                <a:r>
                  <a:rPr lang="ko-KR" altLang="en-US" dirty="0"/>
                  <a:t>최초 </a:t>
                </a:r>
                <a:r>
                  <a:rPr lang="en-US" altLang="ko-KR" dirty="0"/>
                  <a:t>L=9, W=1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1" t="-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819400"/>
            <a:ext cx="4276725" cy="373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92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단순한 스크립트</a:t>
            </a:r>
            <a:r>
              <a:rPr lang="en-US" altLang="ko-KR" dirty="0"/>
              <a:t>. </a:t>
            </a:r>
            <a:r>
              <a:rPr lang="ko-KR" altLang="en-US" dirty="0"/>
              <a:t>문제점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25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38200" y="2191167"/>
          <a:ext cx="6096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78261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= input('A:');</a:t>
                      </a:r>
                    </a:p>
                    <a:p>
                      <a:pPr latinLnBrk="1"/>
                      <a:r>
                        <a:rPr lang="en-US" altLang="ko-KR" dirty="0"/>
                        <a:t>% </a:t>
                      </a:r>
                      <a:r>
                        <a:rPr lang="ko-KR" altLang="en-US" dirty="0"/>
                        <a:t>최초 직사각형 </a:t>
                      </a:r>
                    </a:p>
                    <a:p>
                      <a:pPr latinLnBrk="1"/>
                      <a:r>
                        <a:rPr lang="en-US" altLang="ko-KR" dirty="0"/>
                        <a:t>L0 = A;  </a:t>
                      </a:r>
                    </a:p>
                    <a:p>
                      <a:pPr latinLnBrk="1"/>
                      <a:r>
                        <a:rPr lang="en-US" altLang="ko-KR" dirty="0"/>
                        <a:t>W0 = A/L0;</a:t>
                      </a:r>
                    </a:p>
                    <a:p>
                      <a:pPr latinLnBrk="1"/>
                      <a:r>
                        <a:rPr lang="en-US" altLang="ko-KR" dirty="0"/>
                        <a:t>% </a:t>
                      </a:r>
                      <a:r>
                        <a:rPr lang="ko-KR" altLang="en-US" dirty="0"/>
                        <a:t>반복 </a:t>
                      </a:r>
                    </a:p>
                    <a:p>
                      <a:pPr latinLnBrk="1"/>
                      <a:r>
                        <a:rPr lang="en-US" altLang="ko-KR" dirty="0"/>
                        <a:t>L1 = (L0 + W0)/2; </a:t>
                      </a:r>
                    </a:p>
                    <a:p>
                      <a:pPr latinLnBrk="1"/>
                      <a:r>
                        <a:rPr lang="en-US" altLang="ko-KR" dirty="0"/>
                        <a:t>W1 = A/L1;</a:t>
                      </a:r>
                    </a:p>
                    <a:p>
                      <a:pPr latinLnBrk="1"/>
                      <a:r>
                        <a:rPr lang="en-US" altLang="ko-KR" dirty="0"/>
                        <a:t>L2 = (L1 + W1)/2;  </a:t>
                      </a:r>
                    </a:p>
                    <a:p>
                      <a:pPr latinLnBrk="1"/>
                      <a:r>
                        <a:rPr lang="en-US" altLang="ko-KR" dirty="0"/>
                        <a:t>W2 = A/L2;</a:t>
                      </a:r>
                    </a:p>
                    <a:p>
                      <a:pPr latinLnBrk="1"/>
                      <a:r>
                        <a:rPr lang="en-US" altLang="ko-KR" dirty="0"/>
                        <a:t>L3 = (L2 + W2)/2;  </a:t>
                      </a:r>
                    </a:p>
                    <a:p>
                      <a:pPr latinLnBrk="1"/>
                      <a:r>
                        <a:rPr lang="en-US" altLang="ko-KR" dirty="0"/>
                        <a:t>W3 = A/L3;</a:t>
                      </a:r>
                    </a:p>
                    <a:p>
                      <a:pPr latinLnBrk="1"/>
                      <a:r>
                        <a:rPr lang="en-US" altLang="ko-KR" dirty="0"/>
                        <a:t>L4 = (L3 + W3)/2;  </a:t>
                      </a:r>
                    </a:p>
                    <a:p>
                      <a:pPr latinLnBrk="1"/>
                      <a:r>
                        <a:rPr lang="en-US" altLang="ko-KR" dirty="0"/>
                        <a:t>W4 = A/L4;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190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E56DD04-571D-4DAA-B243-150CB35F3335}"/>
                  </a:ext>
                </a:extLst>
              </p14:cNvPr>
              <p14:cNvContentPartPr/>
              <p14:nvPr/>
            </p14:nvContentPartPr>
            <p14:xfrm>
              <a:off x="5753160" y="1562040"/>
              <a:ext cx="444960" cy="3877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E56DD04-571D-4DAA-B243-150CB35F33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3800" y="1552680"/>
                <a:ext cx="46368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9CEE269-B0AA-4BFE-8F06-5200A78F42BA}"/>
                  </a:ext>
                </a:extLst>
              </p14:cNvPr>
              <p14:cNvContentPartPr/>
              <p14:nvPr/>
            </p14:nvContentPartPr>
            <p14:xfrm>
              <a:off x="6477120" y="1587600"/>
              <a:ext cx="2349720" cy="3877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9CEE269-B0AA-4BFE-8F06-5200A78F42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67760" y="1578240"/>
                <a:ext cx="2368440" cy="40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9953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반복문으로</a:t>
            </a:r>
            <a:r>
              <a:rPr lang="ko-KR" altLang="en-US" dirty="0"/>
              <a:t> 변환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26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914400" y="2514600"/>
          <a:ext cx="62484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0">
                  <a:extLst>
                    <a:ext uri="{9D8B030D-6E8A-4147-A177-3AD203B41FA5}">
                      <a16:colId xmlns:a16="http://schemas.microsoft.com/office/drawing/2014/main" val="3270104631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= input('A:');</a:t>
                      </a:r>
                    </a:p>
                    <a:p>
                      <a:pPr latinLnBrk="1"/>
                      <a:r>
                        <a:rPr lang="en-US" altLang="ko-KR" dirty="0"/>
                        <a:t>L = A;  W = A/L;</a:t>
                      </a:r>
                    </a:p>
                    <a:p>
                      <a:pPr latinLnBrk="1"/>
                      <a:r>
                        <a:rPr lang="en-US" altLang="ko-KR" dirty="0"/>
                        <a:t>n=4; % </a:t>
                      </a:r>
                      <a:r>
                        <a:rPr lang="ko-KR" altLang="en-US" dirty="0"/>
                        <a:t>반복 횟수 </a:t>
                      </a:r>
                    </a:p>
                    <a:p>
                      <a:pPr latinLnBrk="1"/>
                      <a:r>
                        <a:rPr lang="en-US" altLang="ko-KR" dirty="0"/>
                        <a:t>for k=1:n</a:t>
                      </a:r>
                    </a:p>
                    <a:p>
                      <a:pPr latinLnBrk="1"/>
                      <a:r>
                        <a:rPr lang="en-US" altLang="ko-KR" dirty="0"/>
                        <a:t>   L = (L + W)/2;  </a:t>
                      </a:r>
                    </a:p>
                    <a:p>
                      <a:pPr latinLnBrk="1"/>
                      <a:r>
                        <a:rPr lang="en-US" altLang="ko-KR" dirty="0"/>
                        <a:t>   W = A/L;</a:t>
                      </a:r>
                    </a:p>
                    <a:p>
                      <a:pPr latinLnBrk="1"/>
                      <a:r>
                        <a:rPr lang="en-US" altLang="ko-KR" dirty="0"/>
                        <a:t>end</a:t>
                      </a:r>
                    </a:p>
                    <a:p>
                      <a:pPr latinLnBrk="1"/>
                      <a:r>
                        <a:rPr lang="en-US" altLang="ko-KR" dirty="0"/>
                        <a:t>L</a:t>
                      </a:r>
                    </a:p>
                    <a:p>
                      <a:pPr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380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452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>
                    <a:solidFill>
                      <a:srgbClr val="00B050"/>
                    </a:solidFill>
                  </a:rPr>
                  <a:t>Problem:  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앞의 코드를 이용하여 어떤 양수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 A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가 주어져 있을 때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그것의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rad>
                  </m:oMath>
                </a14:m>
                <a:r>
                  <a:rPr lang="ko-KR" altLang="en-US" sz="2400" dirty="0">
                    <a:solidFill>
                      <a:schemeClr val="tx1"/>
                    </a:solidFill>
                  </a:rPr>
                  <a:t>의 근사값을 구하는 함수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sz="2400" dirty="0" err="1">
                    <a:solidFill>
                      <a:schemeClr val="tx1"/>
                    </a:solidFill>
                  </a:rPr>
                  <a:t>MySqrt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(A)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를 작성해 보고 이를 스크립트에서 호출하여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e>
                    </m:rad>
                  </m:oMath>
                </a14:m>
                <a:r>
                  <a:rPr lang="ko-KR" altLang="en-US" sz="2400" dirty="0">
                    <a:solidFill>
                      <a:schemeClr val="tx1"/>
                    </a:solidFill>
                  </a:rPr>
                  <a:t>의 근사값을 출력해 보자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. 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단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2400" dirty="0" err="1"/>
                  <a:t>반복횟수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(n)</a:t>
                </a:r>
                <a:r>
                  <a:rPr lang="ko-KR" altLang="en-US" sz="2400" dirty="0"/>
                  <a:t>는 </a:t>
                </a:r>
                <a:r>
                  <a:rPr lang="en-US" altLang="ko-KR" sz="2400" dirty="0"/>
                  <a:t>5</a:t>
                </a:r>
                <a:r>
                  <a:rPr lang="ko-KR" altLang="en-US" sz="2400" dirty="0"/>
                  <a:t>로 하자</a:t>
                </a:r>
                <a:r>
                  <a:rPr lang="en-US" altLang="ko-KR" sz="2400" dirty="0"/>
                  <a:t>.</a:t>
                </a:r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endParaRPr lang="en-US" altLang="ko-KR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2" t="-1175" r="-7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17972" y="3547110"/>
            <a:ext cx="3124200" cy="157914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charset="-128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—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buFontTx/>
              <a:buNone/>
            </a:pPr>
            <a:r>
              <a:rPr lang="en-US" altLang="ko-KR" sz="2400" kern="0" dirty="0">
                <a:latin typeface="Courier New" panose="02070309020205020404" pitchFamily="49" charset="0"/>
                <a:ea typeface="굴림" panose="020B0600000101010101" pitchFamily="50" charset="-127"/>
              </a:rPr>
              <a:t> clear;</a:t>
            </a:r>
          </a:p>
          <a:p>
            <a:pPr>
              <a:buFontTx/>
              <a:buNone/>
            </a:pPr>
            <a:r>
              <a:rPr lang="en-US" altLang="ko-KR" sz="2400" kern="0" dirty="0">
                <a:latin typeface="Courier New" panose="02070309020205020404" pitchFamily="49" charset="0"/>
                <a:ea typeface="굴림" panose="020B0600000101010101" pitchFamily="50" charset="-127"/>
              </a:rPr>
              <a:t> A=9;</a:t>
            </a:r>
          </a:p>
          <a:p>
            <a:pPr>
              <a:buFontTx/>
              <a:buNone/>
            </a:pPr>
            <a:r>
              <a:rPr lang="en-US" altLang="ko-KR" sz="2400" kern="0" dirty="0">
                <a:latin typeface="Courier New" panose="02070309020205020404" pitchFamily="49" charset="0"/>
                <a:ea typeface="굴림" panose="020B0600000101010101" pitchFamily="50" charset="-127"/>
              </a:rPr>
              <a:t> s=</a:t>
            </a:r>
            <a:r>
              <a:rPr lang="en-US" altLang="ko-KR" sz="2400" kern="0" dirty="0" err="1">
                <a:latin typeface="Courier New" panose="02070309020205020404" pitchFamily="49" charset="0"/>
                <a:ea typeface="굴림" panose="020B0600000101010101" pitchFamily="50" charset="-127"/>
              </a:rPr>
              <a:t>MySqrt</a:t>
            </a:r>
            <a:r>
              <a:rPr lang="en-US" altLang="ko-KR" sz="2400" kern="0" dirty="0">
                <a:latin typeface="Courier New" panose="02070309020205020404" pitchFamily="49" charset="0"/>
                <a:ea typeface="굴림" panose="020B0600000101010101" pitchFamily="50" charset="-127"/>
              </a:rPr>
              <a:t>(A)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41564" y="3657600"/>
            <a:ext cx="4876800" cy="1200329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</a:rPr>
              <a:t>  function s=</a:t>
            </a:r>
            <a:r>
              <a:rPr lang="en-US" altLang="ko-KR" sz="2400" b="1" dirty="0" err="1">
                <a:latin typeface="Courier New" panose="02070309020205020404" pitchFamily="49" charset="0"/>
                <a:ea typeface="굴림" panose="020B0600000101010101" pitchFamily="50" charset="-127"/>
              </a:rPr>
              <a:t>MySqrt</a:t>
            </a:r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</a:rPr>
              <a:t>(A)</a:t>
            </a:r>
          </a:p>
          <a:p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</a:rPr>
              <a:t>  % A: </a:t>
            </a:r>
            <a:r>
              <a:rPr lang="ko-KR" altLang="en-US" sz="2400" b="1" dirty="0">
                <a:latin typeface="Courier New" panose="02070309020205020404" pitchFamily="49" charset="0"/>
                <a:ea typeface="굴림" panose="020B0600000101010101" pitchFamily="50" charset="-127"/>
              </a:rPr>
              <a:t>양수</a:t>
            </a:r>
            <a:endParaRPr lang="en-US" altLang="ko-KR" sz="24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</a:rPr>
              <a:t>  % s: </a:t>
            </a:r>
          </a:p>
        </p:txBody>
      </p:sp>
    </p:spTree>
    <p:extLst>
      <p:ext uri="{BB962C8B-B14F-4D97-AF65-F5344CB8AC3E}">
        <p14:creationId xmlns:p14="http://schemas.microsoft.com/office/powerpoint/2010/main" val="12393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4152900"/>
          </a:xfrm>
        </p:spPr>
        <p:txBody>
          <a:bodyPr/>
          <a:lstStyle/>
          <a:p>
            <a:r>
              <a:rPr lang="en-US" altLang="ko-KR" sz="2800" dirty="0" err="1"/>
              <a:t>Matlab</a:t>
            </a:r>
            <a:r>
              <a:rPr lang="ko-KR" altLang="en-US" sz="2800" dirty="0"/>
              <a:t>에서의 사용자 정의 함수</a:t>
            </a:r>
            <a:endParaRPr lang="en-US" altLang="ko-KR" sz="2800" dirty="0"/>
          </a:p>
          <a:p>
            <a:r>
              <a:rPr lang="ko-KR" altLang="en-US" sz="2800" dirty="0"/>
              <a:t>이전에 </a:t>
            </a:r>
            <a:r>
              <a:rPr lang="en-US" altLang="ko-KR" sz="2800" dirty="0" err="1"/>
              <a:t>Matlab</a:t>
            </a:r>
            <a:r>
              <a:rPr lang="ko-KR" altLang="en-US" sz="2800" dirty="0"/>
              <a:t>의 </a:t>
            </a:r>
            <a:r>
              <a:rPr lang="ko-KR" altLang="en-US" sz="2800" dirty="0" err="1"/>
              <a:t>내장함수</a:t>
            </a:r>
            <a:r>
              <a:rPr lang="ko-KR" altLang="en-US" sz="2800" dirty="0"/>
              <a:t> </a:t>
            </a:r>
            <a:r>
              <a:rPr lang="en-US" altLang="ko-KR" sz="2800" dirty="0"/>
              <a:t>(built-in function)</a:t>
            </a:r>
            <a:r>
              <a:rPr lang="ko-KR" altLang="en-US" sz="2800" dirty="0"/>
              <a:t>에 대해서 배웠다</a:t>
            </a:r>
            <a:endParaRPr lang="en-US" altLang="ko-KR" sz="2800" dirty="0"/>
          </a:p>
          <a:p>
            <a:r>
              <a:rPr lang="ko-KR" altLang="en-US" sz="2800" dirty="0"/>
              <a:t>내장 함수 이외에 사용자가 직접 함수를 만드는 </a:t>
            </a:r>
            <a:r>
              <a:rPr lang="ko-KR" altLang="en-US" sz="2800" dirty="0">
                <a:solidFill>
                  <a:srgbClr val="FF0000"/>
                </a:solidFill>
              </a:rPr>
              <a:t>사용자 정의 함수</a:t>
            </a:r>
            <a:r>
              <a:rPr lang="ko-KR" altLang="en-US" sz="2800" dirty="0"/>
              <a:t>가 있다</a:t>
            </a:r>
            <a:endParaRPr lang="en-US" altLang="ko-KR" sz="2800" dirty="0"/>
          </a:p>
          <a:p>
            <a:r>
              <a:rPr lang="en-US" altLang="ko-KR" sz="2800" dirty="0">
                <a:solidFill>
                  <a:srgbClr val="FF0000"/>
                </a:solidFill>
              </a:rPr>
              <a:t>User-defined function </a:t>
            </a:r>
            <a:r>
              <a:rPr lang="ko-KR" altLang="en-US" sz="2800" dirty="0"/>
              <a:t>이라 한다</a:t>
            </a:r>
            <a:endParaRPr lang="en-US" altLang="ko-KR" sz="2800" dirty="0"/>
          </a:p>
          <a:p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434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MATLAB </a:t>
            </a:r>
            <a:r>
              <a:rPr lang="ko-KR" altLang="en-US" sz="2400" dirty="0"/>
              <a:t>사용자 정의 함수의 형태</a:t>
            </a:r>
            <a:endParaRPr lang="en-US" altLang="ko-KR" sz="24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function  [</a:t>
            </a:r>
            <a:r>
              <a:rPr lang="ko-KR" altLang="en-US" sz="2400" dirty="0">
                <a:solidFill>
                  <a:srgbClr val="FF0000"/>
                </a:solidFill>
              </a:rPr>
              <a:t>출력 변수들 </a:t>
            </a:r>
            <a:r>
              <a:rPr lang="en-US" altLang="ko-KR" sz="2400" dirty="0">
                <a:solidFill>
                  <a:srgbClr val="FF0000"/>
                </a:solidFill>
              </a:rPr>
              <a:t>] = </a:t>
            </a:r>
            <a:r>
              <a:rPr lang="ko-KR" altLang="en-US" sz="2400" dirty="0">
                <a:solidFill>
                  <a:srgbClr val="FF0000"/>
                </a:solidFill>
              </a:rPr>
              <a:t>함수이름 </a:t>
            </a:r>
            <a:r>
              <a:rPr lang="en-US" altLang="ko-KR" sz="2400" dirty="0">
                <a:solidFill>
                  <a:srgbClr val="FF0000"/>
                </a:solidFill>
              </a:rPr>
              <a:t>( </a:t>
            </a:r>
            <a:r>
              <a:rPr lang="ko-KR" altLang="en-US" sz="2400" dirty="0">
                <a:solidFill>
                  <a:srgbClr val="FF0000"/>
                </a:solidFill>
              </a:rPr>
              <a:t>입력 변수들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>
                <a:solidFill>
                  <a:srgbClr val="000000"/>
                </a:solidFill>
              </a:rPr>
              <a:t>입력 변수 수와 출력 변수 수는 각각 한 개 혹은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여러 개 일 수 있다</a:t>
            </a:r>
            <a:endParaRPr lang="en-US" altLang="ko-KR" sz="2400" dirty="0">
              <a:solidFill>
                <a:srgbClr val="000000"/>
              </a:solidFill>
            </a:endParaRP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ko-KR" altLang="en-US" sz="2400" dirty="0">
                <a:solidFill>
                  <a:srgbClr val="000000"/>
                </a:solidFill>
              </a:rPr>
              <a:t>주의</a:t>
            </a:r>
            <a:r>
              <a:rPr lang="en-US" altLang="ko-KR" sz="2400" dirty="0">
                <a:solidFill>
                  <a:srgbClr val="000000"/>
                </a:solidFill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</a:rPr>
              <a:t>사용자 정의 함수를 만들 때 </a:t>
            </a:r>
            <a:r>
              <a:rPr lang="en-US" altLang="ko-KR" sz="2400" dirty="0" err="1">
                <a:solidFill>
                  <a:srgbClr val="000000"/>
                </a:solidFill>
              </a:rPr>
              <a:t>Matlab</a:t>
            </a:r>
            <a:r>
              <a:rPr lang="ko-KR" altLang="en-US" sz="2400" dirty="0">
                <a:solidFill>
                  <a:srgbClr val="000000"/>
                </a:solidFill>
              </a:rPr>
              <a:t>의 </a:t>
            </a:r>
            <a:r>
              <a:rPr lang="en-US" altLang="ko-KR" sz="2400" dirty="0">
                <a:solidFill>
                  <a:srgbClr val="000000"/>
                </a:solidFill>
              </a:rPr>
              <a:t>built-in </a:t>
            </a:r>
            <a:r>
              <a:rPr lang="ko-KR" altLang="en-US" sz="2400" dirty="0">
                <a:solidFill>
                  <a:srgbClr val="000000"/>
                </a:solidFill>
              </a:rPr>
              <a:t>함수 이름을 쓰면 </a:t>
            </a:r>
            <a:r>
              <a:rPr lang="ko-KR" altLang="en-US" sz="2400" dirty="0" err="1">
                <a:solidFill>
                  <a:srgbClr val="000000"/>
                </a:solidFill>
              </a:rPr>
              <a:t>안된다</a:t>
            </a:r>
            <a:r>
              <a:rPr lang="en-US" altLang="ko-KR" sz="2400" dirty="0">
                <a:solidFill>
                  <a:srgbClr val="000000"/>
                </a:solidFill>
              </a:rPr>
              <a:t>. </a:t>
            </a:r>
            <a:r>
              <a:rPr lang="ko-KR" altLang="en-US" sz="2400" dirty="0">
                <a:solidFill>
                  <a:srgbClr val="000000"/>
                </a:solidFill>
              </a:rPr>
              <a:t>또한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함수이름은 문자로 </a:t>
            </a:r>
            <a:r>
              <a:rPr lang="ko-KR" altLang="en-US" sz="2400" dirty="0" err="1">
                <a:solidFill>
                  <a:srgbClr val="000000"/>
                </a:solidFill>
              </a:rPr>
              <a:t>시작해야한다</a:t>
            </a:r>
            <a:endParaRPr lang="en-US" altLang="ko-KR" sz="2400" dirty="0">
              <a:solidFill>
                <a:srgbClr val="000000"/>
              </a:solidFill>
            </a:endParaRPr>
          </a:p>
          <a:p>
            <a:endParaRPr lang="en-US" altLang="ko-KR" sz="2400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663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예</a:t>
            </a:r>
            <a:r>
              <a:rPr lang="en-US" altLang="ko-KR" sz="2000" dirty="0"/>
              <a:t>: </a:t>
            </a:r>
            <a:r>
              <a:rPr lang="ko-KR" altLang="en-US" sz="2000" dirty="0"/>
              <a:t>다음 사용자 정의 함수의 </a:t>
            </a:r>
            <a:r>
              <a:rPr lang="ko-KR" altLang="en-US" sz="2000" dirty="0" err="1"/>
              <a:t>함수명은</a:t>
            </a:r>
            <a:r>
              <a:rPr lang="ko-KR" altLang="en-US" sz="2000" dirty="0"/>
              <a:t> </a:t>
            </a:r>
            <a:r>
              <a:rPr lang="en-US" altLang="ko-KR" sz="2000" dirty="0"/>
              <a:t>f</a:t>
            </a:r>
            <a:r>
              <a:rPr lang="ko-KR" altLang="en-US" sz="2000" dirty="0"/>
              <a:t>이다</a:t>
            </a:r>
            <a:r>
              <a:rPr lang="en-US" altLang="ko-KR" sz="2000" dirty="0"/>
              <a:t>. </a:t>
            </a:r>
            <a:r>
              <a:rPr lang="ko-KR" altLang="en-US" sz="2000" dirty="0"/>
              <a:t>이 함수 </a:t>
            </a:r>
            <a:r>
              <a:rPr lang="en-US" altLang="ko-KR" sz="2000" dirty="0"/>
              <a:t>f</a:t>
            </a:r>
            <a:r>
              <a:rPr lang="ko-KR" altLang="en-US" sz="2000" dirty="0"/>
              <a:t>는 입력 변수</a:t>
            </a:r>
            <a:r>
              <a:rPr lang="en-US" altLang="ko-KR" sz="2000" dirty="0"/>
              <a:t>, x, </a:t>
            </a:r>
            <a:r>
              <a:rPr lang="ko-KR" altLang="en-US" sz="2000" dirty="0"/>
              <a:t>하나를 받아서 출력으로 변수 하나</a:t>
            </a:r>
            <a:r>
              <a:rPr lang="en-US" altLang="ko-KR" sz="2000" dirty="0"/>
              <a:t>, y, </a:t>
            </a:r>
            <a:r>
              <a:rPr lang="ko-KR" altLang="en-US" sz="2000" dirty="0"/>
              <a:t>를 출력하는 함수이다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스크립트 창을 열어서 아래와 같이 코드를 작성하고 편집기에서 </a:t>
            </a:r>
            <a:r>
              <a:rPr lang="en-US" altLang="ko-KR" sz="2000" dirty="0">
                <a:solidFill>
                  <a:srgbClr val="FF0000"/>
                </a:solidFill>
              </a:rPr>
              <a:t>‘</a:t>
            </a:r>
            <a:r>
              <a:rPr lang="ko-KR" altLang="en-US" sz="2000" dirty="0">
                <a:solidFill>
                  <a:srgbClr val="FF0000"/>
                </a:solidFill>
              </a:rPr>
              <a:t>저장</a:t>
            </a:r>
            <a:r>
              <a:rPr lang="en-US" altLang="ko-KR" sz="2000" dirty="0">
                <a:solidFill>
                  <a:srgbClr val="FF0000"/>
                </a:solidFill>
              </a:rPr>
              <a:t>’ </a:t>
            </a:r>
            <a:r>
              <a:rPr lang="ko-KR" altLang="en-US" sz="2000" dirty="0">
                <a:solidFill>
                  <a:srgbClr val="FF0000"/>
                </a:solidFill>
              </a:rPr>
              <a:t>버튼을 누르면 </a:t>
            </a:r>
            <a:r>
              <a:rPr lang="ko-KR" altLang="en-US" sz="2000" dirty="0"/>
              <a:t>아래와 같이 파일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f.m</a:t>
            </a:r>
            <a:r>
              <a:rPr lang="en-US" altLang="ko-KR" sz="2000" dirty="0"/>
              <a:t>)</a:t>
            </a:r>
            <a:r>
              <a:rPr lang="ko-KR" altLang="en-US" sz="2000" dirty="0"/>
              <a:t>로 함수를 저장하라고 뜬다</a:t>
            </a:r>
            <a:r>
              <a:rPr lang="en-US" altLang="ko-KR" sz="2000" dirty="0"/>
              <a:t>. </a:t>
            </a:r>
            <a:r>
              <a:rPr lang="ko-KR" altLang="en-US" sz="2000" dirty="0"/>
              <a:t>파일 이름을 바꾸지 말고 저장 버튼을 누르면 된다</a:t>
            </a:r>
            <a:r>
              <a:rPr lang="en-US" altLang="ko-KR" sz="2000" dirty="0"/>
              <a:t>. </a:t>
            </a:r>
            <a:r>
              <a:rPr lang="ko-KR" altLang="en-US" sz="2000" dirty="0">
                <a:solidFill>
                  <a:srgbClr val="FF0000"/>
                </a:solidFill>
              </a:rPr>
              <a:t>함수를 만든 부분에서는 </a:t>
            </a:r>
            <a:r>
              <a:rPr lang="en-US" altLang="ko-KR" sz="2000" dirty="0">
                <a:solidFill>
                  <a:srgbClr val="FF0000"/>
                </a:solidFill>
              </a:rPr>
              <a:t>‘</a:t>
            </a:r>
            <a:r>
              <a:rPr lang="ko-KR" altLang="en-US" sz="2000" dirty="0">
                <a:solidFill>
                  <a:srgbClr val="FF0000"/>
                </a:solidFill>
              </a:rPr>
              <a:t>실행</a:t>
            </a:r>
            <a:r>
              <a:rPr lang="en-US" altLang="ko-KR" sz="2000" dirty="0">
                <a:solidFill>
                  <a:srgbClr val="FF0000"/>
                </a:solidFill>
              </a:rPr>
              <a:t>’ </a:t>
            </a:r>
            <a:r>
              <a:rPr lang="ko-KR" altLang="en-US" sz="2000" dirty="0">
                <a:solidFill>
                  <a:srgbClr val="FF0000"/>
                </a:solidFill>
              </a:rPr>
              <a:t>버튼을 누르면 안된다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5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886200"/>
            <a:ext cx="3928766" cy="14027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5372100"/>
            <a:ext cx="86010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8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이 함수를 호출하고자 한다면 새로운 스크립트를 하나 더 열어서 이 함수를 호출하면 된다</a:t>
            </a:r>
            <a:endParaRPr lang="en-US" altLang="ko-KR" sz="2400" dirty="0"/>
          </a:p>
          <a:p>
            <a:r>
              <a:rPr lang="ko-KR" altLang="en-US" sz="2400" dirty="0"/>
              <a:t>새로운 스크립트 </a:t>
            </a:r>
            <a:r>
              <a:rPr lang="en-US" altLang="ko-KR" sz="2400" dirty="0"/>
              <a:t>(.m)</a:t>
            </a:r>
            <a:r>
              <a:rPr lang="ko-KR" altLang="en-US" sz="2400" dirty="0"/>
              <a:t>를 아래와 같이 작성하고 이 스크립트를  실행해 보자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주의</a:t>
            </a:r>
            <a:r>
              <a:rPr lang="en-US" altLang="ko-KR" sz="2400" dirty="0"/>
              <a:t>: </a:t>
            </a:r>
            <a:r>
              <a:rPr lang="ko-KR" altLang="en-US" sz="2400" dirty="0"/>
              <a:t>사용자 정의 함수와 이를 호출하는 스크립트는 같은 폴더에 위치해야 한다 </a:t>
            </a:r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6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210050"/>
            <a:ext cx="22479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95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사용자 정의 함수에 대해서 이 예를 통해 이해해 보자</a:t>
            </a:r>
            <a:endParaRPr lang="en-US" altLang="ko-KR" sz="2400" dirty="0"/>
          </a:p>
          <a:p>
            <a:r>
              <a:rPr lang="ko-KR" altLang="en-US" sz="2400" dirty="0"/>
              <a:t>기본적으로 </a:t>
            </a:r>
            <a:r>
              <a:rPr lang="en-US" altLang="ko-KR" sz="2400" dirty="0" err="1"/>
              <a:t>Matlab</a:t>
            </a:r>
            <a:r>
              <a:rPr lang="ko-KR" altLang="en-US" sz="2400" dirty="0"/>
              <a:t>에서 사용자 정의 함수의 변수는 </a:t>
            </a:r>
            <a:r>
              <a:rPr lang="ko-KR" altLang="en-US" sz="2400" dirty="0">
                <a:solidFill>
                  <a:srgbClr val="FF0000"/>
                </a:solidFill>
              </a:rPr>
              <a:t>지역 변수</a:t>
            </a:r>
            <a:r>
              <a:rPr lang="ko-KR" altLang="en-US" sz="2400" dirty="0"/>
              <a:t>이다</a:t>
            </a:r>
            <a:r>
              <a:rPr lang="en-US" altLang="ko-KR" sz="2400" dirty="0"/>
              <a:t>. </a:t>
            </a:r>
            <a:r>
              <a:rPr lang="ko-KR" altLang="en-US" sz="2400" dirty="0"/>
              <a:t>지역 변수의 의미가 뭔가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사용자 정의 함수 </a:t>
            </a:r>
            <a:r>
              <a:rPr lang="en-US" altLang="ko-KR" sz="2400" dirty="0"/>
              <a:t>f</a:t>
            </a:r>
            <a:r>
              <a:rPr lang="ko-KR" altLang="en-US" sz="2400" dirty="0"/>
              <a:t>에서 변수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FF0000"/>
                </a:solidFill>
              </a:rPr>
              <a:t>x, y, z</a:t>
            </a:r>
            <a:r>
              <a:rPr lang="ko-KR" altLang="en-US" sz="2400" dirty="0">
                <a:solidFill>
                  <a:srgbClr val="FF0000"/>
                </a:solidFill>
              </a:rPr>
              <a:t>는 지역 변수</a:t>
            </a:r>
            <a:r>
              <a:rPr lang="ko-KR" altLang="en-US" sz="2400" dirty="0"/>
              <a:t>이다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코드를 한 줄씩 이해해 보자</a:t>
            </a:r>
            <a:r>
              <a:rPr lang="en-US" altLang="ko-KR" sz="2400" dirty="0"/>
              <a:t>. </a:t>
            </a:r>
            <a:r>
              <a:rPr lang="ko-KR" altLang="en-US" sz="2400" dirty="0"/>
              <a:t>가장 먼저 </a:t>
            </a:r>
            <a:r>
              <a:rPr lang="en-US" altLang="ko-KR" sz="2400" dirty="0"/>
              <a:t>script </a:t>
            </a:r>
            <a:r>
              <a:rPr lang="ko-KR" altLang="en-US" sz="2400" dirty="0"/>
              <a:t>부터 코드가 실행된다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419600"/>
            <a:ext cx="6178550" cy="228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5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Insight Through Computing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2667000" cy="1981200"/>
          </a:xfrm>
          <a:solidFill>
            <a:srgbClr val="EAEAEA"/>
          </a:solidFill>
        </p:spPr>
        <p:txBody>
          <a:bodyPr/>
          <a:lstStyle/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a = 1</a:t>
            </a: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b = f(2)</a:t>
            </a: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c = 3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3657600" y="1143000"/>
            <a:ext cx="4876800" cy="155416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3200" b="1">
                <a:latin typeface="Courier New" panose="02070309020205020404" pitchFamily="49" charset="0"/>
                <a:ea typeface="굴림" panose="020B0600000101010101" pitchFamily="50" charset="-127"/>
              </a:rPr>
              <a:t> function y = f(x)</a:t>
            </a:r>
          </a:p>
          <a:p>
            <a:r>
              <a:rPr lang="en-US" altLang="ko-KR" sz="3200" b="1">
                <a:latin typeface="Courier New" panose="02070309020205020404" pitchFamily="49" charset="0"/>
                <a:ea typeface="굴림" panose="020B0600000101010101" pitchFamily="50" charset="-127"/>
              </a:rPr>
              <a:t> z = 2*x</a:t>
            </a:r>
          </a:p>
          <a:p>
            <a:r>
              <a:rPr lang="en-US" altLang="ko-KR" sz="3200" b="1">
                <a:latin typeface="Courier New" panose="02070309020205020404" pitchFamily="49" charset="0"/>
                <a:ea typeface="굴림" panose="020B0600000101010101" pitchFamily="50" charset="-127"/>
              </a:rPr>
              <a:t> y = z+1</a:t>
            </a:r>
          </a:p>
        </p:txBody>
      </p:sp>
      <p:grpSp>
        <p:nvGrpSpPr>
          <p:cNvPr id="76804" name="Group 4"/>
          <p:cNvGrpSpPr>
            <a:grpSpLocks/>
          </p:cNvGrpSpPr>
          <p:nvPr/>
        </p:nvGrpSpPr>
        <p:grpSpPr bwMode="auto">
          <a:xfrm>
            <a:off x="304800" y="3886200"/>
            <a:ext cx="1381125" cy="579438"/>
            <a:chOff x="192" y="2448"/>
            <a:chExt cx="870" cy="365"/>
          </a:xfrm>
        </p:grpSpPr>
        <p:sp>
          <p:nvSpPr>
            <p:cNvPr id="76805" name="Text Box 5"/>
            <p:cNvSpPr txBox="1">
              <a:spLocks noChangeArrowheads="1"/>
            </p:cNvSpPr>
            <p:nvPr/>
          </p:nvSpPr>
          <p:spPr bwMode="auto">
            <a:xfrm>
              <a:off x="662" y="2448"/>
              <a:ext cx="400" cy="36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>
                  <a:ea typeface="굴림" panose="020B0600000101010101" pitchFamily="50" charset="-127"/>
                </a:rPr>
                <a:t> 1 </a:t>
              </a:r>
            </a:p>
          </p:txBody>
        </p:sp>
        <p:sp>
          <p:nvSpPr>
            <p:cNvPr id="76806" name="Text Box 6"/>
            <p:cNvSpPr txBox="1">
              <a:spLocks noChangeArrowheads="1"/>
            </p:cNvSpPr>
            <p:nvPr/>
          </p:nvSpPr>
          <p:spPr bwMode="auto">
            <a:xfrm>
              <a:off x="192" y="2448"/>
              <a:ext cx="4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 b="1">
                  <a:latin typeface="Courier New" panose="02070309020205020404" pitchFamily="49" charset="0"/>
                  <a:ea typeface="굴림" panose="020B0600000101010101" pitchFamily="50" charset="-127"/>
                </a:rPr>
                <a:t>a:</a:t>
              </a:r>
            </a:p>
          </p:txBody>
        </p:sp>
      </p:grp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228600" y="3581400"/>
            <a:ext cx="2590800" cy="2819400"/>
          </a:xfrm>
          <a:prstGeom prst="rect">
            <a:avLst/>
          </a:prstGeom>
          <a:noFill/>
          <a:ln w="762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08" name="Oval 8"/>
          <p:cNvSpPr>
            <a:spLocks noChangeArrowheads="1"/>
          </p:cNvSpPr>
          <p:nvPr/>
        </p:nvSpPr>
        <p:spPr bwMode="auto">
          <a:xfrm>
            <a:off x="381000" y="12954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4327525" y="3835400"/>
            <a:ext cx="4279900" cy="20415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Comic Sans MS" panose="030F0702030302020204" pitchFamily="66" charset="0"/>
                <a:ea typeface="굴림" panose="020B0600000101010101" pitchFamily="50" charset="-127"/>
              </a:rPr>
              <a:t>Green dot tells</a:t>
            </a:r>
          </a:p>
          <a:p>
            <a:r>
              <a:rPr lang="en-US" altLang="ko-KR" sz="3200" dirty="0">
                <a:latin typeface="Comic Sans MS" panose="030F0702030302020204" pitchFamily="66" charset="0"/>
                <a:ea typeface="굴림" panose="020B0600000101010101" pitchFamily="50" charset="-127"/>
              </a:rPr>
              <a:t>us what the</a:t>
            </a:r>
          </a:p>
          <a:p>
            <a:r>
              <a:rPr lang="en-US" altLang="ko-KR" sz="3200" dirty="0">
                <a:latin typeface="Comic Sans MS" panose="030F0702030302020204" pitchFamily="66" charset="0"/>
                <a:ea typeface="굴림" panose="020B0600000101010101" pitchFamily="50" charset="-127"/>
              </a:rPr>
              <a:t>computer is currently</a:t>
            </a:r>
          </a:p>
          <a:p>
            <a:r>
              <a:rPr lang="en-US" altLang="ko-KR" sz="3200" dirty="0">
                <a:latin typeface="Comic Sans MS" panose="030F0702030302020204" pitchFamily="66" charset="0"/>
                <a:ea typeface="굴림" panose="020B0600000101010101" pitchFamily="50" charset="-127"/>
              </a:rPr>
              <a:t>doing.</a:t>
            </a:r>
          </a:p>
        </p:txBody>
      </p:sp>
    </p:spTree>
    <p:extLst>
      <p:ext uri="{BB962C8B-B14F-4D97-AF65-F5344CB8AC3E}">
        <p14:creationId xmlns:p14="http://schemas.microsoft.com/office/powerpoint/2010/main" val="59597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2667000" cy="1981200"/>
          </a:xfrm>
          <a:solidFill>
            <a:srgbClr val="EAEAEA"/>
          </a:solidFill>
        </p:spPr>
        <p:txBody>
          <a:bodyPr/>
          <a:lstStyle/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a = 1</a:t>
            </a: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b = f(2)</a:t>
            </a: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c = 3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657600" y="1143000"/>
            <a:ext cx="4876800" cy="155416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3200" b="1">
                <a:latin typeface="Courier New" panose="02070309020205020404" pitchFamily="49" charset="0"/>
                <a:ea typeface="굴림" panose="020B0600000101010101" pitchFamily="50" charset="-127"/>
              </a:rPr>
              <a:t>  function y = f(x)</a:t>
            </a:r>
          </a:p>
          <a:p>
            <a:r>
              <a:rPr lang="en-US" altLang="ko-KR" sz="3200" b="1">
                <a:latin typeface="Courier New" panose="02070309020205020404" pitchFamily="49" charset="0"/>
                <a:ea typeface="굴림" panose="020B0600000101010101" pitchFamily="50" charset="-127"/>
              </a:rPr>
              <a:t>  z = 2*x</a:t>
            </a:r>
          </a:p>
          <a:p>
            <a:r>
              <a:rPr lang="en-US" altLang="ko-KR" sz="3200" b="1">
                <a:latin typeface="Courier New" panose="02070309020205020404" pitchFamily="49" charset="0"/>
                <a:ea typeface="굴림" panose="020B0600000101010101" pitchFamily="50" charset="-127"/>
              </a:rPr>
              <a:t>  y = z+1</a:t>
            </a:r>
          </a:p>
        </p:txBody>
      </p:sp>
      <p:grpSp>
        <p:nvGrpSpPr>
          <p:cNvPr id="62474" name="Group 10"/>
          <p:cNvGrpSpPr>
            <a:grpSpLocks/>
          </p:cNvGrpSpPr>
          <p:nvPr/>
        </p:nvGrpSpPr>
        <p:grpSpPr bwMode="auto">
          <a:xfrm>
            <a:off x="304800" y="3886200"/>
            <a:ext cx="1381125" cy="579438"/>
            <a:chOff x="192" y="2448"/>
            <a:chExt cx="870" cy="365"/>
          </a:xfrm>
        </p:grpSpPr>
        <p:sp>
          <p:nvSpPr>
            <p:cNvPr id="62475" name="Text Box 11"/>
            <p:cNvSpPr txBox="1">
              <a:spLocks noChangeArrowheads="1"/>
            </p:cNvSpPr>
            <p:nvPr/>
          </p:nvSpPr>
          <p:spPr bwMode="auto">
            <a:xfrm>
              <a:off x="662" y="2448"/>
              <a:ext cx="400" cy="36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>
                  <a:ea typeface="굴림" panose="020B0600000101010101" pitchFamily="50" charset="-127"/>
                </a:rPr>
                <a:t> 1 </a:t>
              </a:r>
            </a:p>
          </p:txBody>
        </p:sp>
        <p:sp>
          <p:nvSpPr>
            <p:cNvPr id="62476" name="Text Box 12"/>
            <p:cNvSpPr txBox="1">
              <a:spLocks noChangeArrowheads="1"/>
            </p:cNvSpPr>
            <p:nvPr/>
          </p:nvSpPr>
          <p:spPr bwMode="auto">
            <a:xfrm>
              <a:off x="192" y="2448"/>
              <a:ext cx="4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200" b="1">
                  <a:latin typeface="Courier New" panose="02070309020205020404" pitchFamily="49" charset="0"/>
                  <a:ea typeface="굴림" panose="020B0600000101010101" pitchFamily="50" charset="-127"/>
                </a:rPr>
                <a:t>a:</a:t>
              </a:r>
            </a:p>
          </p:txBody>
        </p:sp>
      </p:grp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5257800" y="3733800"/>
            <a:ext cx="654050" cy="579438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ea typeface="굴림" panose="020B0600000101010101" pitchFamily="50" charset="-127"/>
              </a:rPr>
              <a:t> </a:t>
            </a:r>
            <a:r>
              <a:rPr lang="en-US" altLang="ko-KR" sz="3200" b="1">
                <a:latin typeface="Courier New" panose="02070309020205020404" pitchFamily="49" charset="0"/>
                <a:ea typeface="굴림" panose="020B0600000101010101" pitchFamily="50" charset="-127"/>
              </a:rPr>
              <a:t>2</a:t>
            </a:r>
            <a:r>
              <a:rPr lang="en-US" altLang="ko-KR" sz="3200"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4508500" y="3763963"/>
            <a:ext cx="673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 b="1">
                <a:latin typeface="Courier New" panose="02070309020205020404" pitchFamily="49" charset="0"/>
                <a:ea typeface="굴림" panose="020B0600000101010101" pitchFamily="50" charset="-127"/>
              </a:rPr>
              <a:t>x:</a:t>
            </a:r>
          </a:p>
        </p:txBody>
      </p:sp>
      <p:sp>
        <p:nvSpPr>
          <p:cNvPr id="62486" name="Rectangle 22"/>
          <p:cNvSpPr>
            <a:spLocks noChangeArrowheads="1"/>
          </p:cNvSpPr>
          <p:nvPr/>
        </p:nvSpPr>
        <p:spPr bwMode="auto">
          <a:xfrm>
            <a:off x="228600" y="3581400"/>
            <a:ext cx="25908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87" name="Rectangle 23"/>
          <p:cNvSpPr>
            <a:spLocks noChangeArrowheads="1"/>
          </p:cNvSpPr>
          <p:nvPr/>
        </p:nvSpPr>
        <p:spPr bwMode="auto">
          <a:xfrm>
            <a:off x="4343400" y="3581400"/>
            <a:ext cx="2590800" cy="3124200"/>
          </a:xfrm>
          <a:prstGeom prst="rect">
            <a:avLst/>
          </a:prstGeom>
          <a:noFill/>
          <a:ln w="762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88" name="Oval 24"/>
          <p:cNvSpPr>
            <a:spLocks noChangeArrowheads="1"/>
          </p:cNvSpPr>
          <p:nvPr/>
        </p:nvSpPr>
        <p:spPr bwMode="auto">
          <a:xfrm>
            <a:off x="381000" y="1828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89" name="Oval 25"/>
          <p:cNvSpPr>
            <a:spLocks noChangeArrowheads="1"/>
          </p:cNvSpPr>
          <p:nvPr/>
        </p:nvSpPr>
        <p:spPr bwMode="auto">
          <a:xfrm>
            <a:off x="3886200" y="12954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890588" y="182563"/>
            <a:ext cx="6030912" cy="57943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mic Sans MS" panose="030F0702030302020204" pitchFamily="66" charset="0"/>
                <a:ea typeface="굴림" panose="020B0600000101010101" pitchFamily="50" charset="-127"/>
              </a:rPr>
              <a:t>Control passes to the function.</a:t>
            </a:r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7315200" y="3643313"/>
            <a:ext cx="1792288" cy="25288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>
                <a:latin typeface="Comic Sans MS" panose="030F0702030302020204" pitchFamily="66" charset="0"/>
                <a:ea typeface="굴림" panose="020B0600000101010101" pitchFamily="50" charset="-127"/>
              </a:rPr>
              <a:t>The </a:t>
            </a:r>
          </a:p>
          <a:p>
            <a:r>
              <a:rPr lang="en-US" altLang="ko-KR" sz="3200">
                <a:latin typeface="Comic Sans MS" panose="030F0702030302020204" pitchFamily="66" charset="0"/>
                <a:ea typeface="굴림" panose="020B0600000101010101" pitchFamily="50" charset="-127"/>
              </a:rPr>
              <a:t>input</a:t>
            </a:r>
          </a:p>
          <a:p>
            <a:r>
              <a:rPr lang="en-US" altLang="ko-KR" sz="3200">
                <a:latin typeface="Comic Sans MS" panose="030F0702030302020204" pitchFamily="66" charset="0"/>
                <a:ea typeface="굴림" panose="020B0600000101010101" pitchFamily="50" charset="-127"/>
              </a:rPr>
              <a:t>value is </a:t>
            </a:r>
          </a:p>
          <a:p>
            <a:r>
              <a:rPr lang="en-US" altLang="ko-KR" sz="3200">
                <a:latin typeface="Comic Sans MS" panose="030F0702030302020204" pitchFamily="66" charset="0"/>
                <a:ea typeface="굴림" panose="020B0600000101010101" pitchFamily="50" charset="-127"/>
              </a:rPr>
              <a:t>assigned</a:t>
            </a:r>
          </a:p>
          <a:p>
            <a:r>
              <a:rPr lang="en-US" altLang="ko-KR" sz="3200">
                <a:latin typeface="Comic Sans MS" panose="030F0702030302020204" pitchFamily="66" charset="0"/>
                <a:ea typeface="굴림" panose="020B0600000101010101" pitchFamily="50" charset="-127"/>
              </a:rPr>
              <a:t>to x</a:t>
            </a:r>
          </a:p>
        </p:txBody>
      </p:sp>
    </p:spTree>
    <p:extLst>
      <p:ext uri="{BB962C8B-B14F-4D97-AF65-F5344CB8AC3E}">
        <p14:creationId xmlns:p14="http://schemas.microsoft.com/office/powerpoint/2010/main" val="3458276019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Mgt Overview 8.8.05</Template>
  <TotalTime>17284</TotalTime>
  <Words>1308</Words>
  <Application>Microsoft Office PowerPoint</Application>
  <PresentationFormat>화면 슬라이드 쇼(4:3)</PresentationFormat>
  <Paragraphs>239</Paragraphs>
  <Slides>27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ＭＳ Ｐゴシック</vt:lpstr>
      <vt:lpstr>굴림</vt:lpstr>
      <vt:lpstr>Arial</vt:lpstr>
      <vt:lpstr>Cambria Math</vt:lpstr>
      <vt:lpstr>Comic Sans MS</vt:lpstr>
      <vt:lpstr>Courier New</vt:lpstr>
      <vt:lpstr>Times</vt:lpstr>
      <vt:lpstr>Wingdings</vt:lpstr>
      <vt:lpstr>Edge</vt:lpstr>
      <vt:lpstr>시뮬레이션 기초 및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LANL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creator>LC-LM</dc:creator>
  <cp:lastModifiedBy>Malibin</cp:lastModifiedBy>
  <cp:revision>577</cp:revision>
  <dcterms:created xsi:type="dcterms:W3CDTF">2007-04-05T20:26:21Z</dcterms:created>
  <dcterms:modified xsi:type="dcterms:W3CDTF">2019-03-25T07:00:57Z</dcterms:modified>
</cp:coreProperties>
</file>