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5"/>
  </p:notesMasterIdLst>
  <p:sldIdLst>
    <p:sldId id="272" r:id="rId2"/>
    <p:sldId id="334" r:id="rId3"/>
    <p:sldId id="335" r:id="rId4"/>
    <p:sldId id="353" r:id="rId5"/>
    <p:sldId id="392" r:id="rId6"/>
    <p:sldId id="393" r:id="rId7"/>
    <p:sldId id="394" r:id="rId8"/>
    <p:sldId id="395" r:id="rId9"/>
    <p:sldId id="337" r:id="rId10"/>
    <p:sldId id="396" r:id="rId11"/>
    <p:sldId id="397" r:id="rId12"/>
    <p:sldId id="398" r:id="rId13"/>
    <p:sldId id="399" r:id="rId14"/>
    <p:sldId id="400" r:id="rId15"/>
    <p:sldId id="338" r:id="rId16"/>
    <p:sldId id="401" r:id="rId17"/>
    <p:sldId id="402" r:id="rId18"/>
    <p:sldId id="404" r:id="rId19"/>
    <p:sldId id="403" r:id="rId20"/>
    <p:sldId id="405" r:id="rId21"/>
    <p:sldId id="430" r:id="rId22"/>
    <p:sldId id="406" r:id="rId23"/>
    <p:sldId id="407" r:id="rId24"/>
    <p:sldId id="408" r:id="rId25"/>
    <p:sldId id="409" r:id="rId26"/>
    <p:sldId id="410" r:id="rId27"/>
    <p:sldId id="411" r:id="rId28"/>
    <p:sldId id="415" r:id="rId29"/>
    <p:sldId id="414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96" d="100"/>
          <a:sy n="96" d="100"/>
        </p:scale>
        <p:origin x="20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0T01:37:49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5274 0,'-17'0'16,"-1"0"0,0 35-16,-52 1 15,-1-1 16,71-17-31,-53 34 16,1 19 0,-37 35-1,19-36 1,17 1 0,18-1-1,17-52 1,0 0-1,36-18 79,0 0-94,34-18 16,90 0-1,-125 18-15,107-17 16,52-1 0,-35 1-1,-53-1 1,-70 18 0,17 0 15,-35-18-16,18 18 17,-18-17 46,0-1-78,-18 18 15,18-18-15,-70-52 16,-18-18 0,-36-1-1,18 37 1,18-1 0,18 35-1,-36 0 1,17 1-1,19-1 1,17 18 0,53 18 93,0-1-109,0 19 16,0-19-16,35 89 15,1 0 1,-1 17 0,18-34-1,-18-1 1,0-18-1,1-34 1,-1 34 0,-17-17-1,17-35 1,-18-1 15,1 19-15,0-36-1,17 35 1,-17-35 0,-18 18-1,17-18 1,-17-18 31,0 0-47,18-17 15,-18 0 1,18-36 0,-1 1-1,-17-19 1,0 72-16,18-107 31,-18 18-15,0 36-1,0 17 1,0 0 0,0 0-1,0-17 1,0-1 0,0 36-1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0T01:38:18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12136 16422 0,'-53'0'16,"17"0"-16,-87-35 16,17-18-1,-17-36 1,17-16-1,53 16 1,0 19 0,0-36-1,18 18 1,35 0 0,0 17-1,0 18 1,0 18 15,53 0-15,0-1-1,-18 19 1,18 17 0,17 0-1,19 0 1,-1 0-1,0 0 1,0 17 0,-35 19-1,0 17 1,0-1 0,17 19-1,-34 0 1,-19-1 15,-17-17-15,0 0-1,-17 17 1,-36 19 0,-35-1-1,-18 18 1,0-18-1,18-18 1,35-34 0,35-36-1</inkml:trace>
  <inkml:trace contextRef="#ctx0" brushRef="#br0" timeOffset="801.521">12735 15363 0,'0'-17'15,"18"17"32,0 0-47,-1 0 0,54 0 16,-1 0-1,-17 0 1,-17 0 0</inkml:trace>
  <inkml:trace contextRef="#ctx0" brushRef="#br0" timeOffset="1233.512">12665 15505 0,'17'0'32,"54"0"-17,-36 0-15,71 0 16,-18 17 0,-35 1-1,-53 0 32,-17 34-31,-1-34-16,-70 53 15,-36 17 1,36 0 0,35-35-1,35-35 1,36-18 15,0-18-15</inkml:trace>
  <inkml:trace contextRef="#ctx0" brushRef="#br0" timeOffset="1434.879">12947 15769 0,'0'0'0,"0"35"31,0 1-31,0 34 16,35-17-1,-17-18 1,0-35 0,17 18-1,-18-18 1</inkml:trace>
  <inkml:trace contextRef="#ctx0" brushRef="#br0" timeOffset="1600.664">13123 15752 0,'18'0'63,"0"0"-63,-1 0 15,1 0-15,52 0 16,-17 0-16</inkml:trace>
  <inkml:trace contextRef="#ctx0" brushRef="#br0" timeOffset="1834.007">13494 15522 0,'0'18'16,"0"0"-16,-36 34 15,1 37 1,18-1 0,-1 18 15,0-53-16,1-18-15</inkml:trace>
  <inkml:trace contextRef="#ctx0" brushRef="#br0" timeOffset="2402.039">13829 15452 0,'-18'0'16,"1"0"0,-36-18-1,-35 18 1,52 18 0,1 17-1,17-35-15,18 53 16,0-18-1,0 0 1,89-17 0,34-18-1,-35 0 1,-35-35 0,-53-18 15,0-18-16,-70 1 1,-1-1 0,18 54-1,0 17 1,18 17 0</inkml:trace>
  <inkml:trace contextRef="#ctx0" brushRef="#br0" timeOffset="2698.725">13212 15804 0,'105'0'31,"-87"0"-31,176 0 16,53 0-1,-18 0 1,-52 36 0,-71-36-1</inkml:trace>
  <inkml:trace contextRef="#ctx0" brushRef="#br0" timeOffset="2968.931">13670 15998 0,'0'0'0,"-17"0"16,-19 89-1,19-19 1,17-52-16,0 52 16,0-17-1,0-35 1,35-18-1</inkml:trace>
  <inkml:trace contextRef="#ctx0" brushRef="#br0" timeOffset="3303.242">13723 16069 0,'0'-18'16,"0"36"-16,18-36 0,-18 1 15,17 17-15,54 0 16,35 0 0,0 53-1,-1 17 1,-69 1 0,-36-18-1,0 0 1,-71 0-1,-17-18 1,-36-35 0,36 0-1,18-18 1,17 18 15,53-17-31</inkml:trace>
  <inkml:trace contextRef="#ctx0" brushRef="#br0" timeOffset="4171.158">14482 15628 0,'0'-18'0,"0"-70"31,0 71-31,0-1 0,35 0 16,71-17-1,-1 17 17,1 54-17,-53 34 1,-53 18-1,-17-17 1,-72 17 0,-34-35-1,70-53 1,35 0 0,36 0 30,0 0-46,-1 0 0,71 0 16,36 18 0,-36 35-1,-53 17 17,-17-17-17,-18 0 1,-53 0-1,-35 0 1,-53-35 0,17-1-1,124 1 1</inkml:trace>
  <inkml:trace contextRef="#ctx0" brushRef="#br0" timeOffset="4553.895">15011 15769 0,'0'-17'0,"0"-1"15,17-17 1,36 17 0,35-17-1,54 17 1,-19 18 0,-88 18-1,1 17 1,-36 36-1,-18 17 1,-17 0 0,35-18 15,0-34-15</inkml:trace>
  <inkml:trace contextRef="#ctx0" brushRef="#br0" timeOffset="4815.649">15857 15628 0,'0'18'31,"0"-1"-16,0 19-15,0 52 16,0 0 0,0-17-1,0-36 17,0-18-17</inkml:trace>
  <inkml:trace contextRef="#ctx0" brushRef="#br0" timeOffset="5004.932">15893 15840 0,'17'0'0,"1"0"16,17-18-1,0 0 1,1 18 0,-19-17-1</inkml:trace>
  <inkml:trace contextRef="#ctx0" brushRef="#br0" timeOffset="5221.521">16104 15663 0,'0'18'16,"0"0"-16,0 35 16,-17 17-1,17-52-15,0 88 16,0-18-1,0-18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1E39B-382A-4A60-A01D-95CBE24B9418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768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81E1E-32B0-4A62-B65A-7CE6AFCDD55A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6648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ED45-0029-430E-94CD-F0E5DB3C89D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2398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66199-EDAA-482A-9C03-8F61249BCFF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801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76064-E149-4B2B-8F16-59654BA14703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707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5D6E6-0F86-444C-8AF6-E5424D8C6C66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91501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4449E-55C4-4E07-B021-958EBF415802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866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8B57A-8C62-450C-B99C-6DB56BDAEC3F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2569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35928-76E2-43A8-A08C-976086B5105C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37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95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9B04-C7A3-4AB1-BD7E-92F01EA73CBF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1984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F4F88-4E72-424F-A9AC-6D786348519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75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0D589-0130-48B2-A232-2BC09B3936D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282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6E683-C799-4E8F-96F9-89E41FE076A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461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499E-C9E9-4331-83C1-C410ACCA0668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3053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FCA5D-1DC8-44E3-9F51-70C30612DA7D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944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4319-8034-4E5B-A6B9-F90A62D6F81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447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반복된 </a:t>
            </a:r>
            <a:r>
              <a:rPr lang="en-US" altLang="ko-KR" dirty="0"/>
              <a:t>concatenation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s=‘</a:t>
            </a:r>
            <a:r>
              <a:rPr lang="en-US" altLang="ko-KR" dirty="0" err="1"/>
              <a:t>zzzzz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06008"/>
              </p:ext>
            </p:extLst>
          </p:nvPr>
        </p:nvGraphicFramePr>
        <p:xfrm>
          <a:off x="685800" y="235675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5295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dirty="0"/>
                        <a:t> s=‘  ‘ 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/>
                        <a:t>   for k=1:5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/>
                        <a:t>         s=[s  ‘z’];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dirty="0"/>
                        <a:t>   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Replacing and appending characters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1" y="2133600"/>
            <a:ext cx="6853237" cy="38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문자열에서의 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5943600" cy="22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문자열에서의 문자열 일부 바꿈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67000"/>
            <a:ext cx="7343775" cy="27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Q) </a:t>
            </a:r>
            <a:r>
              <a:rPr lang="ko-KR" altLang="en-US" dirty="0"/>
              <a:t>최종 </a:t>
            </a:r>
            <a:r>
              <a:rPr lang="en-US" altLang="ko-KR" dirty="0"/>
              <a:t>s</a:t>
            </a:r>
            <a:r>
              <a:rPr lang="ko-KR" altLang="en-US" dirty="0"/>
              <a:t>의 출력은 뭐가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37939"/>
            <a:ext cx="5600700" cy="40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문자열 비교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strcmp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두 문자열이 동일한지 판별한다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같으면 </a:t>
            </a:r>
            <a:r>
              <a:rPr lang="en-US" altLang="ko-KR" sz="2000" dirty="0"/>
              <a:t>1, </a:t>
            </a:r>
            <a:r>
              <a:rPr lang="ko-KR" altLang="en-US" sz="2000" dirty="0"/>
              <a:t>다르면 </a:t>
            </a:r>
            <a:r>
              <a:rPr lang="en-US" altLang="ko-KR" sz="2000" dirty="0"/>
              <a:t>0 return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strncmp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두 문자열의 처음 </a:t>
            </a:r>
            <a:r>
              <a:rPr lang="en-US" altLang="ko-KR" sz="2000" dirty="0"/>
              <a:t>n</a:t>
            </a:r>
            <a:r>
              <a:rPr lang="ko-KR" altLang="en-US" sz="2000" dirty="0"/>
              <a:t>개 문자가 동일한지 판별한다 같으면 </a:t>
            </a:r>
            <a:r>
              <a:rPr lang="en-US" altLang="ko-KR" sz="2000" dirty="0"/>
              <a:t>1, </a:t>
            </a:r>
            <a:r>
              <a:rPr lang="ko-KR" altLang="en-US" sz="2000" dirty="0"/>
              <a:t>다르면 </a:t>
            </a:r>
            <a:r>
              <a:rPr lang="en-US" altLang="ko-KR" sz="2000" dirty="0"/>
              <a:t>0 return</a:t>
            </a:r>
          </a:p>
          <a:p>
            <a:r>
              <a:rPr lang="en-US" altLang="ko-KR" sz="2000" dirty="0"/>
              <a:t> word1=‘cat’;</a:t>
            </a:r>
          </a:p>
          <a:p>
            <a:r>
              <a:rPr lang="en-US" altLang="ko-KR" sz="2000" dirty="0"/>
              <a:t> word2=‘car’;</a:t>
            </a:r>
          </a:p>
          <a:p>
            <a:r>
              <a:rPr lang="en-US" altLang="ko-KR" sz="2000" dirty="0"/>
              <a:t> word3=‘cathedral’;</a:t>
            </a:r>
          </a:p>
          <a:p>
            <a:r>
              <a:rPr lang="en-US" altLang="ko-KR" sz="2000" dirty="0"/>
              <a:t>&gt;&gt;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(word1, word2)</a:t>
            </a:r>
            <a:endParaRPr lang="en-US" altLang="ko-KR" sz="2000" b="0" dirty="0"/>
          </a:p>
          <a:p>
            <a:r>
              <a:rPr lang="en-US" altLang="ko-KR" sz="2000" dirty="0"/>
              <a:t>&gt;&gt;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(word1, word1)</a:t>
            </a:r>
          </a:p>
          <a:p>
            <a:r>
              <a:rPr lang="en-US" altLang="ko-KR" sz="2000" dirty="0"/>
              <a:t>&gt;&gt; </a:t>
            </a:r>
            <a:r>
              <a:rPr lang="en-US" altLang="ko-KR" sz="2000" dirty="0" err="1"/>
              <a:t>strncmp</a:t>
            </a:r>
            <a:r>
              <a:rPr lang="en-US" altLang="ko-KR" sz="2000" dirty="0"/>
              <a:t>(word1, word3, 3)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7C0C363-AC6E-4989-844A-0D7A6465F4CC}"/>
                  </a:ext>
                </a:extLst>
              </p14:cNvPr>
              <p14:cNvContentPartPr/>
              <p14:nvPr/>
            </p14:nvContentPartPr>
            <p14:xfrm>
              <a:off x="298440" y="1886040"/>
              <a:ext cx="317880" cy="356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7C0C363-AC6E-4989-844A-0D7A6465F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876680"/>
                <a:ext cx="3366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41C5B0-9836-4E16-ABB9-CB9413DBC247}"/>
                  </a:ext>
                </a:extLst>
              </p14:cNvPr>
              <p14:cNvContentPartPr/>
              <p14:nvPr/>
            </p14:nvContentPartPr>
            <p14:xfrm>
              <a:off x="4102200" y="5511960"/>
              <a:ext cx="1695600" cy="419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41C5B0-9836-4E16-ABB9-CB9413DBC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2840" y="5502600"/>
                <a:ext cx="171432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63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을 이용한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35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00B050"/>
                </a:solidFill>
              </a:rPr>
              <a:t>Problem: </a:t>
            </a:r>
            <a:r>
              <a:rPr lang="en-US" altLang="ko-KR" sz="2800" dirty="0"/>
              <a:t>DNA strand (</a:t>
            </a:r>
            <a:r>
              <a:rPr lang="ko-KR" altLang="en-US" sz="2800" dirty="0"/>
              <a:t>서열</a:t>
            </a:r>
            <a:r>
              <a:rPr lang="en-US" altLang="ko-KR" sz="2800" dirty="0"/>
              <a:t>?)</a:t>
            </a:r>
            <a:r>
              <a:rPr lang="ko-KR" altLang="en-US" sz="2800" dirty="0"/>
              <a:t> 문제</a:t>
            </a:r>
            <a:r>
              <a:rPr lang="en-US" altLang="ko-KR" sz="2800" dirty="0"/>
              <a:t>. </a:t>
            </a:r>
            <a:r>
              <a:rPr lang="ko-KR" altLang="en-US" sz="2800" dirty="0"/>
              <a:t>다음 </a:t>
            </a:r>
            <a:r>
              <a:rPr lang="en-US" altLang="ko-KR" sz="2800" dirty="0"/>
              <a:t>DNA sequence, x</a:t>
            </a:r>
            <a:r>
              <a:rPr lang="ko-KR" altLang="en-US" sz="2800" dirty="0"/>
              <a:t>는 </a:t>
            </a:r>
            <a:r>
              <a:rPr lang="en-US" altLang="ko-KR" sz="2800" dirty="0"/>
              <a:t>‘A’, ‘C’, ‘T’, and ‘G’</a:t>
            </a:r>
            <a:r>
              <a:rPr lang="ko-KR" altLang="en-US" sz="2800" dirty="0"/>
              <a:t>의 문자로 이루어진 문자열이다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문자열 </a:t>
            </a:r>
            <a:r>
              <a:rPr lang="en-US" altLang="ko-KR" sz="2800" dirty="0"/>
              <a:t>y</a:t>
            </a:r>
            <a:r>
              <a:rPr lang="ko-KR" altLang="en-US" sz="2800" dirty="0"/>
              <a:t>를 </a:t>
            </a:r>
            <a:r>
              <a:rPr lang="en-US" altLang="ko-KR" sz="2800" dirty="0"/>
              <a:t>x</a:t>
            </a:r>
            <a:r>
              <a:rPr lang="ko-KR" altLang="en-US" sz="2800" dirty="0"/>
              <a:t>로부터 만드는데 각 문자 </a:t>
            </a:r>
            <a:r>
              <a:rPr lang="en-US" altLang="ko-KR" sz="2800" dirty="0"/>
              <a:t>‘A’</a:t>
            </a:r>
            <a:r>
              <a:rPr lang="ko-KR" altLang="en-US" sz="2800" dirty="0"/>
              <a:t>를 </a:t>
            </a:r>
            <a:r>
              <a:rPr lang="en-US" altLang="ko-KR" sz="2800" dirty="0"/>
              <a:t>‘T’, ‘T’</a:t>
            </a:r>
            <a:r>
              <a:rPr lang="ko-KR" altLang="en-US" sz="2800" dirty="0"/>
              <a:t>를 </a:t>
            </a:r>
            <a:r>
              <a:rPr lang="en-US" altLang="ko-KR" sz="2800" dirty="0"/>
              <a:t>‘A’. ‘C’</a:t>
            </a:r>
            <a:r>
              <a:rPr lang="ko-KR" altLang="en-US" sz="2800" dirty="0"/>
              <a:t>를 </a:t>
            </a:r>
            <a:r>
              <a:rPr lang="en-US" altLang="ko-KR" sz="2800" dirty="0"/>
              <a:t>‘G’, ‘G’</a:t>
            </a:r>
            <a:r>
              <a:rPr lang="ko-KR" altLang="en-US" sz="2800" dirty="0"/>
              <a:t>를 </a:t>
            </a:r>
            <a:r>
              <a:rPr lang="en-US" altLang="ko-KR" sz="2800" dirty="0"/>
              <a:t>‘C’</a:t>
            </a:r>
            <a:r>
              <a:rPr lang="ko-KR" altLang="en-US" sz="2800" dirty="0"/>
              <a:t>로 바꾸는 코드를 작성해 보자 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4358368"/>
            <a:ext cx="7096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8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47800"/>
            <a:ext cx="8343900" cy="4152900"/>
          </a:xfrm>
        </p:spPr>
        <p:txBody>
          <a:bodyPr/>
          <a:lstStyle/>
          <a:p>
            <a:r>
              <a:rPr lang="en-US" altLang="ko-KR" sz="2000" dirty="0"/>
              <a:t> x</a:t>
            </a:r>
            <a:r>
              <a:rPr lang="ko-KR" altLang="en-US" sz="2000" dirty="0"/>
              <a:t>와 </a:t>
            </a:r>
            <a:r>
              <a:rPr lang="en-US" altLang="ko-KR" sz="2000" dirty="0"/>
              <a:t>y </a:t>
            </a:r>
            <a:r>
              <a:rPr lang="ko-KR" altLang="en-US" sz="2000" dirty="0"/>
              <a:t>모두 </a:t>
            </a:r>
            <a:r>
              <a:rPr lang="en-US" altLang="ko-KR" sz="2000" dirty="0"/>
              <a:t>4</a:t>
            </a:r>
            <a:r>
              <a:rPr lang="ko-KR" altLang="en-US" sz="2000" dirty="0"/>
              <a:t>가지의 문자로만 구성되어 있다</a:t>
            </a:r>
            <a:r>
              <a:rPr lang="en-US" altLang="ko-KR" sz="2000" dirty="0"/>
              <a:t>. ‘A’, ‘T’, ‘C’, ‘G’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Idea: </a:t>
            </a:r>
            <a:r>
              <a:rPr lang="ko-KR" altLang="en-US" sz="2000" dirty="0"/>
              <a:t>최초 </a:t>
            </a:r>
            <a:r>
              <a:rPr lang="en-US" altLang="ko-KR" sz="2000" dirty="0"/>
              <a:t>y</a:t>
            </a:r>
            <a:r>
              <a:rPr lang="ko-KR" altLang="en-US" sz="2000" dirty="0"/>
              <a:t>를 </a:t>
            </a:r>
            <a:r>
              <a:rPr lang="en-US" altLang="ko-KR" sz="2000" dirty="0"/>
              <a:t>‘’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두고 첫번째 문자부터 </a:t>
            </a:r>
            <a:r>
              <a:rPr lang="en-US" altLang="ko-KR" sz="2000" dirty="0"/>
              <a:t>‘A’, ‘T’, ‘C’, ‘G’</a:t>
            </a:r>
            <a:r>
              <a:rPr lang="ko-KR" altLang="en-US" sz="2000" dirty="0"/>
              <a:t>와 비교 </a:t>
            </a:r>
            <a:endParaRPr lang="en-US" altLang="ko-KR" sz="20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4</a:t>
            </a:r>
            <a:r>
              <a:rPr lang="ko-KR" altLang="en-US" sz="2000" dirty="0"/>
              <a:t>개의 경우의 수 </a:t>
            </a:r>
            <a:r>
              <a:rPr lang="en-US" altLang="ko-KR" sz="2000" dirty="0"/>
              <a:t>(</a:t>
            </a:r>
            <a:r>
              <a:rPr lang="ko-KR" altLang="en-US" sz="2000" dirty="0"/>
              <a:t>분기</a:t>
            </a:r>
            <a:r>
              <a:rPr lang="en-US" altLang="ko-KR" sz="2000" dirty="0"/>
              <a:t>) </a:t>
            </a:r>
            <a:r>
              <a:rPr lang="ko-KR" altLang="en-US" sz="2000" dirty="0"/>
              <a:t>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11329"/>
            <a:ext cx="4967287" cy="32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Algorithm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x=‘ACGTTGCAGTTCCATATG’  % x </a:t>
            </a:r>
            <a:r>
              <a:rPr lang="ko-KR" altLang="en-US" sz="1600" dirty="0"/>
              <a:t>초기화 </a:t>
            </a:r>
            <a:endParaRPr lang="en-US" altLang="ko-KR" sz="1600" dirty="0"/>
          </a:p>
          <a:p>
            <a:r>
              <a:rPr lang="en-US" altLang="ko-KR" sz="1600" dirty="0"/>
              <a:t> y=‘’         % y</a:t>
            </a:r>
            <a:r>
              <a:rPr lang="ko-KR" altLang="en-US" sz="1600" dirty="0"/>
              <a:t>초기화 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for k=1: string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r>
              <a:rPr lang="en-US" altLang="ko-KR" sz="1600" dirty="0"/>
              <a:t>       if</a:t>
            </a:r>
            <a:r>
              <a:rPr lang="ko-KR" altLang="en-US" sz="1600" dirty="0"/>
              <a:t> </a:t>
            </a:r>
            <a:r>
              <a:rPr lang="en-US" altLang="ko-KR" sz="1600" dirty="0"/>
              <a:t>x(k)</a:t>
            </a:r>
            <a:r>
              <a:rPr lang="ko-KR" altLang="en-US" sz="1600" dirty="0"/>
              <a:t>와 </a:t>
            </a:r>
            <a:r>
              <a:rPr lang="en-US" altLang="ko-KR" sz="1600" dirty="0"/>
              <a:t>‘A’</a:t>
            </a:r>
            <a:r>
              <a:rPr lang="ko-KR" altLang="en-US" sz="1600" dirty="0"/>
              <a:t>가 같다면 </a:t>
            </a:r>
            <a:endParaRPr lang="en-US" altLang="ko-KR" sz="1600" dirty="0"/>
          </a:p>
          <a:p>
            <a:r>
              <a:rPr lang="en-US" altLang="ko-KR" sz="1600" dirty="0"/>
              <a:t>              y</a:t>
            </a:r>
            <a:r>
              <a:rPr lang="ko-KR" altLang="en-US" sz="1600" dirty="0"/>
              <a:t>에 </a:t>
            </a:r>
            <a:r>
              <a:rPr lang="en-US" altLang="ko-KR" sz="1600" dirty="0"/>
              <a:t>‘T’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elseif</a:t>
            </a:r>
            <a:r>
              <a:rPr lang="en-US" altLang="ko-KR" sz="1600" dirty="0"/>
              <a:t>  x(k)</a:t>
            </a:r>
            <a:r>
              <a:rPr lang="ko-KR" altLang="en-US" sz="1600" dirty="0"/>
              <a:t>가 </a:t>
            </a:r>
            <a:r>
              <a:rPr lang="en-US" altLang="ko-KR" sz="1600" dirty="0"/>
              <a:t>‘T’</a:t>
            </a:r>
            <a:r>
              <a:rPr lang="ko-KR" altLang="en-US" sz="1600" dirty="0"/>
              <a:t>와 같다면</a:t>
            </a:r>
            <a:endParaRPr lang="en-US" altLang="ko-KR" sz="1600" dirty="0"/>
          </a:p>
          <a:p>
            <a:r>
              <a:rPr lang="en-US" altLang="ko-KR" sz="1600" dirty="0"/>
              <a:t>              y</a:t>
            </a:r>
            <a:r>
              <a:rPr lang="ko-KR" altLang="en-US" sz="1600" dirty="0"/>
              <a:t>에 </a:t>
            </a:r>
            <a:r>
              <a:rPr lang="en-US" altLang="ko-KR" sz="1600" dirty="0"/>
              <a:t>‘A’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elseif</a:t>
            </a:r>
            <a:r>
              <a:rPr lang="en-US" altLang="ko-KR" sz="1600" dirty="0"/>
              <a:t> x(k)</a:t>
            </a:r>
            <a:r>
              <a:rPr lang="ko-KR" altLang="en-US" sz="1600" dirty="0"/>
              <a:t>가 </a:t>
            </a:r>
            <a:r>
              <a:rPr lang="en-US" altLang="ko-KR" sz="1600" dirty="0"/>
              <a:t>‘C’</a:t>
            </a:r>
            <a:r>
              <a:rPr lang="ko-KR" altLang="en-US" sz="1600" dirty="0"/>
              <a:t>와 같다면</a:t>
            </a:r>
            <a:endParaRPr lang="en-US" altLang="ko-KR" sz="1600" dirty="0"/>
          </a:p>
          <a:p>
            <a:r>
              <a:rPr lang="en-US" altLang="ko-KR" sz="1600" dirty="0"/>
              <a:t>              y</a:t>
            </a:r>
            <a:r>
              <a:rPr lang="ko-KR" altLang="en-US" sz="1600" dirty="0"/>
              <a:t>에 </a:t>
            </a:r>
            <a:r>
              <a:rPr lang="en-US" altLang="ko-KR" sz="1600" dirty="0"/>
              <a:t>‘G’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r>
              <a:rPr lang="en-US" altLang="ko-KR" sz="1600" dirty="0"/>
              <a:t>      else  </a:t>
            </a:r>
          </a:p>
          <a:p>
            <a:r>
              <a:rPr lang="en-US" altLang="ko-KR" sz="1600" dirty="0"/>
              <a:t>              y</a:t>
            </a:r>
            <a:r>
              <a:rPr lang="ko-KR" altLang="en-US" sz="1600" dirty="0"/>
              <a:t>에 </a:t>
            </a:r>
            <a:r>
              <a:rPr lang="en-US" altLang="ko-KR" sz="1600" dirty="0"/>
              <a:t>‘C’ </a:t>
            </a:r>
            <a:r>
              <a:rPr lang="ko-KR" altLang="en-US" sz="1600" dirty="0"/>
              <a:t>붙임 </a:t>
            </a:r>
            <a:endParaRPr lang="en-US" altLang="ko-KR" sz="1600" dirty="0"/>
          </a:p>
          <a:p>
            <a:r>
              <a:rPr lang="en-US" altLang="ko-KR" sz="1600" dirty="0"/>
              <a:t>      end</a:t>
            </a:r>
          </a:p>
          <a:p>
            <a:r>
              <a:rPr lang="en-US" altLang="ko-KR" sz="1600" dirty="0"/>
              <a:t>  end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8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에서의 문자열 다루기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2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039268"/>
            <a:ext cx="4307584" cy="130413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22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ko-KR" altLang="en-US" sz="2000" dirty="0"/>
              <a:t>어떤 </a:t>
            </a:r>
            <a:r>
              <a:rPr lang="en-US" altLang="ko-KR" sz="2000" dirty="0"/>
              <a:t>DNA sequence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 ‘AGTAGCAT’ </a:t>
            </a:r>
            <a:r>
              <a:rPr lang="ko-KR" altLang="en-US" sz="2000" dirty="0"/>
              <a:t>가 들어오면</a:t>
            </a:r>
            <a:endParaRPr lang="en-US" altLang="ko-KR" sz="2000" dirty="0"/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 이 </a:t>
            </a:r>
            <a:r>
              <a:rPr lang="en-US" altLang="ko-KR" sz="2000" dirty="0"/>
              <a:t>DNA sequence</a:t>
            </a:r>
            <a:r>
              <a:rPr lang="ko-KR" altLang="en-US" sz="2000" dirty="0"/>
              <a:t>를 거꾸로 읽고 </a:t>
            </a:r>
            <a:r>
              <a:rPr lang="en-US" altLang="ko-KR" sz="2000" dirty="0"/>
              <a:t>‘TACCATGA’ </a:t>
            </a:r>
            <a:r>
              <a:rPr lang="ko-KR" altLang="en-US" sz="2000" dirty="0" err="1"/>
              <a:t>저장한후에</a:t>
            </a:r>
            <a:endParaRPr lang="en-US" altLang="ko-KR" sz="2000" dirty="0"/>
          </a:p>
          <a:p>
            <a:r>
              <a:rPr lang="en-US" altLang="ko-KR" sz="2000" dirty="0"/>
              <a:t>2. complement </a:t>
            </a:r>
            <a:r>
              <a:rPr lang="ko-KR" altLang="en-US" sz="2000" dirty="0"/>
              <a:t>연산을 수행하고자 한다</a:t>
            </a:r>
            <a:r>
              <a:rPr lang="en-US" altLang="ko-KR" sz="2000" dirty="0"/>
              <a:t>. Complement </a:t>
            </a:r>
            <a:r>
              <a:rPr lang="ko-KR" altLang="en-US" sz="2000" dirty="0"/>
              <a:t>연산은 </a:t>
            </a:r>
            <a:r>
              <a:rPr lang="en-US" altLang="ko-KR" sz="2000" dirty="0"/>
              <a:t>‘A’</a:t>
            </a:r>
            <a:r>
              <a:rPr lang="ko-KR" altLang="en-US" sz="2000" dirty="0"/>
              <a:t>는 </a:t>
            </a:r>
            <a:r>
              <a:rPr lang="en-US" altLang="ko-KR" sz="2000" dirty="0"/>
              <a:t>‘T’</a:t>
            </a:r>
            <a:r>
              <a:rPr lang="ko-KR" altLang="en-US" sz="2000" dirty="0"/>
              <a:t>로 서로 바꾸어주고 </a:t>
            </a:r>
            <a:r>
              <a:rPr lang="en-US" altLang="ko-KR" sz="2000" dirty="0"/>
              <a:t>‘C’</a:t>
            </a:r>
            <a:r>
              <a:rPr lang="ko-KR" altLang="en-US" sz="2000" dirty="0"/>
              <a:t>와 </a:t>
            </a:r>
            <a:r>
              <a:rPr lang="en-US" altLang="ko-KR" sz="2000" dirty="0"/>
              <a:t>‘G’</a:t>
            </a:r>
            <a:r>
              <a:rPr lang="ko-KR" altLang="en-US" sz="2000" dirty="0"/>
              <a:t>는 서로 바꾸어 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1, 2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모두 수행한 것을 </a:t>
            </a:r>
            <a:r>
              <a:rPr lang="en-US" altLang="ko-KR" sz="2000" dirty="0"/>
              <a:t>reverse complement </a:t>
            </a:r>
            <a:r>
              <a:rPr lang="ko-KR" altLang="en-US" sz="2000" dirty="0"/>
              <a:t>연산이라고 한다</a:t>
            </a:r>
            <a:r>
              <a:rPr lang="en-US" altLang="ko-KR" sz="2000" dirty="0"/>
              <a:t>.  </a:t>
            </a:r>
            <a:r>
              <a:rPr lang="ko-KR" altLang="en-US" sz="2000" dirty="0"/>
              <a:t>앞의 코드를 이용하여 이를 수행하는 함수를 작성하여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수행시</a:t>
            </a:r>
            <a:r>
              <a:rPr lang="ko-KR" altLang="en-US" sz="2000" dirty="0"/>
              <a:t> 반드시 </a:t>
            </a:r>
            <a:r>
              <a:rPr lang="en-US" altLang="ko-KR" sz="2000" dirty="0"/>
              <a:t>for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사용하고 </a:t>
            </a:r>
            <a:r>
              <a:rPr lang="en-US" altLang="ko-KR" sz="2000" dirty="0"/>
              <a:t>DNA sequence</a:t>
            </a:r>
            <a:r>
              <a:rPr lang="ko-KR" altLang="en-US" sz="2000" dirty="0"/>
              <a:t>에는 </a:t>
            </a:r>
            <a:r>
              <a:rPr lang="en-US" altLang="ko-KR" sz="2000" dirty="0"/>
              <a:t>‘A’, ‘T’, ‘C’, ‘G’</a:t>
            </a:r>
            <a:r>
              <a:rPr lang="ko-KR" altLang="en-US" sz="2000" dirty="0"/>
              <a:t>의 </a:t>
            </a:r>
            <a:r>
              <a:rPr lang="en-US" altLang="ko-KR" sz="2000" dirty="0"/>
              <a:t>4</a:t>
            </a:r>
            <a:r>
              <a:rPr lang="ko-KR" altLang="en-US" sz="2000" dirty="0"/>
              <a:t>개 문자만 사용된다고 하자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12" y="4800600"/>
            <a:ext cx="678797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6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Problem: </a:t>
            </a:r>
            <a:r>
              <a:rPr lang="en-US" altLang="ko-KR" dirty="0"/>
              <a:t>DNA </a:t>
            </a:r>
            <a:r>
              <a:rPr lang="ko-KR" altLang="en-US" dirty="0"/>
              <a:t>탐색</a:t>
            </a:r>
            <a:r>
              <a:rPr lang="en-US" altLang="ko-KR" dirty="0"/>
              <a:t>. </a:t>
            </a:r>
            <a:r>
              <a:rPr lang="ko-KR" altLang="en-US" dirty="0"/>
              <a:t>두 개의 문자열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가 있다고 하자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우리가 알고 싶은 것은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의 문자열의 일부인지 아닌지 알고 싶고 일부라면 그 처음 시작점이 어디인지 알고 싶다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8400"/>
            <a:ext cx="3419475" cy="15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 function k = </a:t>
            </a:r>
            <a:r>
              <a:rPr lang="en-US" altLang="ko-KR" sz="2800" dirty="0" err="1">
                <a:solidFill>
                  <a:srgbClr val="FF0000"/>
                </a:solidFill>
              </a:rPr>
              <a:t>FindCopy</a:t>
            </a:r>
            <a:r>
              <a:rPr lang="en-US" altLang="ko-KR" sz="2800" dirty="0">
                <a:solidFill>
                  <a:srgbClr val="FF0000"/>
                </a:solidFill>
              </a:rPr>
              <a:t>(S, T)</a:t>
            </a:r>
          </a:p>
          <a:p>
            <a:r>
              <a:rPr lang="en-US" altLang="ko-KR" sz="2800" dirty="0"/>
              <a:t> % S</a:t>
            </a:r>
            <a:r>
              <a:rPr lang="ko-KR" altLang="en-US" sz="2800" dirty="0"/>
              <a:t>와 </a:t>
            </a:r>
            <a:r>
              <a:rPr lang="en-US" altLang="ko-KR" sz="2800" dirty="0"/>
              <a:t>T</a:t>
            </a:r>
            <a:r>
              <a:rPr lang="ko-KR" altLang="en-US" sz="2800" dirty="0"/>
              <a:t>는 문자열</a:t>
            </a:r>
            <a:endParaRPr lang="en-US" altLang="ko-KR" sz="2800" dirty="0"/>
          </a:p>
          <a:p>
            <a:r>
              <a:rPr lang="en-US" altLang="ko-KR" sz="2800" dirty="0"/>
              <a:t> % If</a:t>
            </a:r>
            <a:r>
              <a:rPr lang="ko-KR" altLang="en-US" sz="2800" dirty="0"/>
              <a:t> </a:t>
            </a:r>
            <a:r>
              <a:rPr lang="en-US" altLang="ko-KR" sz="2800" dirty="0"/>
              <a:t>S</a:t>
            </a:r>
            <a:r>
              <a:rPr lang="ko-KR" altLang="en-US" sz="2800" dirty="0"/>
              <a:t>가 </a:t>
            </a:r>
            <a:r>
              <a:rPr lang="en-US" altLang="ko-KR" sz="2800" dirty="0"/>
              <a:t>T</a:t>
            </a:r>
            <a:r>
              <a:rPr lang="ko-KR" altLang="en-US" sz="2800" dirty="0"/>
              <a:t>의 </a:t>
            </a:r>
            <a:r>
              <a:rPr lang="en-US" altLang="ko-KR" sz="2800" dirty="0"/>
              <a:t>substring</a:t>
            </a:r>
            <a:r>
              <a:rPr lang="ko-KR" altLang="en-US" sz="2800" dirty="0"/>
              <a:t>이 아니라면 </a:t>
            </a:r>
            <a:endParaRPr lang="en-US" altLang="ko-KR" sz="2800" dirty="0"/>
          </a:p>
          <a:p>
            <a:r>
              <a:rPr lang="en-US" altLang="ko-KR" sz="2800" dirty="0"/>
              <a:t>           k=0</a:t>
            </a:r>
          </a:p>
          <a:p>
            <a:r>
              <a:rPr lang="en-US" altLang="ko-KR" sz="2800" dirty="0"/>
              <a:t> % else</a:t>
            </a:r>
          </a:p>
          <a:p>
            <a:r>
              <a:rPr lang="en-US" altLang="ko-KR" sz="2800" dirty="0"/>
              <a:t> </a:t>
            </a:r>
            <a:r>
              <a:rPr lang="en-US" altLang="ko-KR" sz="2800"/>
              <a:t>%      k</a:t>
            </a:r>
            <a:r>
              <a:rPr lang="ko-KR" altLang="en-US" sz="2800" dirty="0"/>
              <a:t>는 </a:t>
            </a:r>
            <a:r>
              <a:rPr lang="en-US" altLang="ko-KR" sz="2800" dirty="0"/>
              <a:t>smallest integer such that </a:t>
            </a:r>
          </a:p>
          <a:p>
            <a:r>
              <a:rPr lang="en-US" altLang="ko-KR" sz="2800" dirty="0"/>
              <a:t> % S</a:t>
            </a:r>
            <a:r>
              <a:rPr lang="ko-KR" altLang="en-US" sz="2800" dirty="0"/>
              <a:t>와 </a:t>
            </a:r>
            <a:r>
              <a:rPr lang="en-US" altLang="ko-KR" sz="2800" dirty="0"/>
              <a:t>T(k: </a:t>
            </a:r>
            <a:r>
              <a:rPr lang="en-US" altLang="ko-KR" sz="2800" dirty="0" err="1"/>
              <a:t>k+length</a:t>
            </a:r>
            <a:r>
              <a:rPr lang="en-US" altLang="ko-KR" sz="2800" dirty="0"/>
              <a:t>(S)-1) </a:t>
            </a:r>
            <a:r>
              <a:rPr lang="ko-KR" altLang="en-US" sz="2800" dirty="0"/>
              <a:t>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43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ATGA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CCTGA’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strcmp(S,T(1:4))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25951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TGAC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CTGA’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strcmp(S,T(2:5))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False</a:t>
            </a:r>
          </a:p>
        </p:txBody>
      </p:sp>
    </p:spTree>
    <p:extLst>
      <p:ext uri="{BB962C8B-B14F-4D97-AF65-F5344CB8AC3E}">
        <p14:creationId xmlns:p14="http://schemas.microsoft.com/office/powerpoint/2010/main" val="203600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‘AT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GACC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TGA’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strcmp(S,T(3:6))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False</a:t>
            </a:r>
          </a:p>
        </p:txBody>
      </p:sp>
    </p:spTree>
    <p:extLst>
      <p:ext uri="{BB962C8B-B14F-4D97-AF65-F5344CB8AC3E}">
        <p14:creationId xmlns:p14="http://schemas.microsoft.com/office/powerpoint/2010/main" val="149836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 DNA Search Problem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S: ‘ACCT’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    T: ‘ATG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ACCT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GA’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 strcmp(S,T(4:7)))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301663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rgbClr val="FF0000"/>
                </a:solidFill>
              </a:rPr>
              <a:t>알고리즘 및 변수 정의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First= 1   % </a:t>
            </a:r>
            <a:r>
              <a:rPr lang="ko-KR" altLang="en-US" sz="1800" dirty="0"/>
              <a:t>탐색 부분의 최초 위치 </a:t>
            </a:r>
            <a:endParaRPr lang="en-US" altLang="ko-KR" sz="1800" dirty="0"/>
          </a:p>
          <a:p>
            <a:r>
              <a:rPr lang="en-US" altLang="ko-KR" sz="1800" dirty="0"/>
              <a:t>Last= S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  % </a:t>
            </a:r>
            <a:r>
              <a:rPr lang="ko-KR" altLang="en-US" sz="1800" dirty="0"/>
              <a:t>탐색 부분의 끝 위치 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00B050"/>
                </a:solidFill>
              </a:rPr>
              <a:t> while S </a:t>
            </a:r>
            <a:r>
              <a:rPr lang="ko-KR" altLang="en-US" sz="1800" dirty="0">
                <a:solidFill>
                  <a:srgbClr val="00B050"/>
                </a:solidFill>
              </a:rPr>
              <a:t>와 </a:t>
            </a:r>
            <a:r>
              <a:rPr lang="en-US" altLang="ko-KR" sz="1800" dirty="0">
                <a:solidFill>
                  <a:srgbClr val="00B050"/>
                </a:solidFill>
              </a:rPr>
              <a:t>T(</a:t>
            </a:r>
            <a:r>
              <a:rPr lang="en-US" altLang="ko-KR" sz="1800" dirty="0" err="1">
                <a:solidFill>
                  <a:srgbClr val="00B050"/>
                </a:solidFill>
              </a:rPr>
              <a:t>First:Last</a:t>
            </a:r>
            <a:r>
              <a:rPr lang="en-US" altLang="ko-KR" sz="1800" dirty="0">
                <a:solidFill>
                  <a:srgbClr val="00B050"/>
                </a:solidFill>
              </a:rPr>
              <a:t>)</a:t>
            </a:r>
            <a:r>
              <a:rPr lang="ko-KR" altLang="en-US" sz="1800" dirty="0">
                <a:solidFill>
                  <a:srgbClr val="00B050"/>
                </a:solidFill>
              </a:rPr>
              <a:t>와 같지 않음</a:t>
            </a:r>
            <a:r>
              <a:rPr lang="en-US" altLang="ko-KR" sz="1800" dirty="0">
                <a:solidFill>
                  <a:srgbClr val="00B050"/>
                </a:solidFill>
              </a:rPr>
              <a:t> &amp;&amp; Last &lt;= T</a:t>
            </a:r>
            <a:r>
              <a:rPr lang="ko-KR" altLang="en-US" sz="1800" dirty="0">
                <a:solidFill>
                  <a:srgbClr val="00B050"/>
                </a:solidFill>
              </a:rPr>
              <a:t>의 길이  </a:t>
            </a:r>
            <a:r>
              <a:rPr lang="en-US" altLang="ko-KR" sz="1800" dirty="0">
                <a:solidFill>
                  <a:srgbClr val="00B050"/>
                </a:solidFill>
              </a:rPr>
              <a:t>% </a:t>
            </a:r>
            <a:r>
              <a:rPr lang="en-US" altLang="ko-KR" sz="1800" dirty="0" err="1">
                <a:solidFill>
                  <a:srgbClr val="00B050"/>
                </a:solidFill>
              </a:rPr>
              <a:t>strcmp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>
                <a:solidFill>
                  <a:srgbClr val="00B050"/>
                </a:solidFill>
              </a:rPr>
              <a:t>사용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          First = First +1</a:t>
            </a:r>
          </a:p>
          <a:p>
            <a:r>
              <a:rPr lang="en-US" altLang="ko-KR" sz="1800" dirty="0"/>
              <a:t>          Last = Last+1</a:t>
            </a:r>
          </a:p>
          <a:p>
            <a:r>
              <a:rPr lang="en-US" altLang="ko-KR" sz="1800" dirty="0"/>
              <a:t> end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 % Post processing </a:t>
            </a:r>
          </a:p>
          <a:p>
            <a:r>
              <a:rPr lang="en-US" altLang="ko-KR" sz="1800" dirty="0"/>
              <a:t> if T</a:t>
            </a:r>
            <a:r>
              <a:rPr lang="ko-KR" altLang="en-US" sz="1800" dirty="0"/>
              <a:t>에서 </a:t>
            </a:r>
            <a:r>
              <a:rPr lang="en-US" altLang="ko-KR" sz="1800" dirty="0"/>
              <a:t>S</a:t>
            </a:r>
            <a:r>
              <a:rPr lang="ko-KR" altLang="en-US" sz="1800" dirty="0"/>
              <a:t>를 못 찾으면 </a:t>
            </a:r>
            <a:endParaRPr lang="en-US" altLang="ko-KR" sz="1800" dirty="0"/>
          </a:p>
          <a:p>
            <a:r>
              <a:rPr lang="en-US" altLang="ko-KR" sz="1800" dirty="0"/>
              <a:t>         k= 0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 else</a:t>
            </a:r>
          </a:p>
          <a:p>
            <a:r>
              <a:rPr lang="en-US" altLang="ko-KR" sz="1800" dirty="0"/>
              <a:t>         k=First</a:t>
            </a:r>
          </a:p>
          <a:p>
            <a:r>
              <a:rPr lang="en-US" altLang="ko-KR" sz="1800" dirty="0"/>
              <a:t> 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Post Processing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   % T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S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를 못 찾으면</a:t>
            </a: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if Last&gt;length(T)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k=0;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% T</a:t>
            </a:r>
            <a:r>
              <a:rPr lang="ko-KR" altLang="en-US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S</a:t>
            </a:r>
            <a:r>
              <a:rPr lang="ko-KR" altLang="en-US" sz="2000" dirty="0">
                <a:latin typeface="Courier New" panose="02070309020205020404" pitchFamily="49" charset="0"/>
                <a:ea typeface="굴림" panose="020B0600000101010101" pitchFamily="50" charset="-127"/>
              </a:rPr>
              <a:t>를 찾으면 </a:t>
            </a:r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  k=First;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86631" y="5029200"/>
            <a:ext cx="7323138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The loop ends for one of two reasons.</a:t>
            </a:r>
          </a:p>
        </p:txBody>
      </p:sp>
    </p:spTree>
    <p:extLst>
      <p:ext uri="{BB962C8B-B14F-4D97-AF65-F5344CB8AC3E}">
        <p14:creationId xmlns:p14="http://schemas.microsoft.com/office/powerpoint/2010/main" val="1726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A string is an array of characters enclosed with single quotes</a:t>
            </a:r>
            <a:r>
              <a:rPr lang="en-US" altLang="ko-KR" sz="2400" dirty="0"/>
              <a:t>. All charters are allowed</a:t>
            </a:r>
          </a:p>
          <a:p>
            <a:r>
              <a:rPr lang="ko-KR" altLang="en-US" sz="2400" dirty="0"/>
              <a:t>문자열로 정의할 데이터의 앞뒤에는 작은 따옴표를 붙인다</a:t>
            </a:r>
            <a:endParaRPr lang="en-US" altLang="ko-KR" sz="2400" dirty="0"/>
          </a:p>
          <a:p>
            <a:r>
              <a:rPr lang="en-US" altLang="ko-KR" sz="2400" dirty="0"/>
              <a:t>&gt;&gt; H=‘holly’;</a:t>
            </a: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크기가 </a:t>
            </a:r>
            <a:r>
              <a:rPr lang="en-US" altLang="ko-KR" sz="2400" dirty="0"/>
              <a:t>1x5 </a:t>
            </a:r>
            <a:r>
              <a:rPr lang="ko-KR" altLang="en-US" sz="2400" dirty="0"/>
              <a:t>인 문자 배열 </a:t>
            </a:r>
            <a:r>
              <a:rPr lang="en-US" altLang="ko-KR" sz="2400" dirty="0"/>
              <a:t>(char array) H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여기서 문자열의 각 문자는 이 배열을 구성하는 원소</a:t>
            </a:r>
            <a:endParaRPr lang="en-US" altLang="ko-KR" sz="2400" dirty="0"/>
          </a:p>
          <a:p>
            <a:r>
              <a:rPr lang="en-US" altLang="ko-KR" sz="2400" dirty="0"/>
              <a:t>&gt;&gt; </a:t>
            </a:r>
            <a:r>
              <a:rPr lang="en-US" altLang="ko-KR" sz="2400" dirty="0" err="1"/>
              <a:t>whos</a:t>
            </a:r>
            <a:r>
              <a:rPr lang="en-US" altLang="ko-KR" sz="2400" dirty="0"/>
              <a:t> H</a:t>
            </a:r>
          </a:p>
          <a:p>
            <a:r>
              <a:rPr lang="en-US" altLang="ko-KR" sz="2400" dirty="0"/>
              <a:t>&gt;&gt; H(5)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2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67110"/>
            <a:ext cx="28003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Numeric/String conversion</a:t>
            </a:r>
          </a:p>
          <a:p>
            <a:r>
              <a:rPr lang="ko-KR" altLang="en-US" dirty="0"/>
              <a:t>수치</a:t>
            </a:r>
            <a:r>
              <a:rPr lang="en-US" altLang="ko-KR" dirty="0"/>
              <a:t>/</a:t>
            </a:r>
            <a:r>
              <a:rPr lang="ko-KR" altLang="en-US" dirty="0"/>
              <a:t>문자열 변환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03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String-to-Numeric Conversion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An example…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Convention:</a:t>
            </a:r>
            <a:endParaRPr lang="en-US" altLang="ko-KR" b="1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>
                <a:ea typeface="굴림" panose="020B0600000101010101" pitchFamily="50" charset="-127"/>
              </a:rPr>
              <a:t>                        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W07629N4226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Longitude: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	76</a:t>
            </a:r>
            <a:r>
              <a:rPr lang="en-US" altLang="ko-KR" b="1" baseline="30000">
                <a:latin typeface="Courier New" panose="02070309020205020404" pitchFamily="49" charset="0"/>
                <a:ea typeface="굴림" panose="020B0600000101010101" pitchFamily="50" charset="-127"/>
              </a:rPr>
              <a:t>o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29’ </a:t>
            </a:r>
            <a:r>
              <a:rPr lang="en-US" altLang="ko-KR">
                <a:ea typeface="굴림" panose="020B0600000101010101" pitchFamily="50" charset="-127"/>
              </a:rPr>
              <a:t>West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    Latitude: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 	42</a:t>
            </a:r>
            <a:r>
              <a:rPr lang="en-US" altLang="ko-KR" b="1" baseline="30000">
                <a:latin typeface="Courier New" panose="02070309020205020404" pitchFamily="49" charset="0"/>
                <a:ea typeface="굴림" panose="020B0600000101010101" pitchFamily="50" charset="-127"/>
              </a:rPr>
              <a:t>o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 26’ </a:t>
            </a:r>
            <a:r>
              <a:rPr lang="en-US" altLang="ko-KR">
                <a:ea typeface="굴림" panose="020B0600000101010101" pitchFamily="50" charset="-127"/>
              </a:rPr>
              <a:t>North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String-to-Numeric Conversion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 = ‘W07629N4226’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s1 = s(2:4); 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x1 = str2double(s1);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s2 = s(5:6); 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x2 = str2double(s2);</a:t>
            </a:r>
          </a:p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Longitude = x1 + x2/60</a:t>
            </a: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562600" y="29718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5562600" y="4191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7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Numeric-to-String Conversion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x = 1234;</a:t>
            </a: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s = int2str(x);         </a:t>
            </a:r>
            <a:r>
              <a:rPr lang="en-US" altLang="ko-KR" sz="2800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s = ‘1234’</a:t>
            </a:r>
          </a:p>
          <a:p>
            <a:pPr>
              <a:buFontTx/>
              <a:buNone/>
            </a:pPr>
            <a:endParaRPr lang="en-US" altLang="ko-KR" sz="2800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x = pi;</a:t>
            </a:r>
          </a:p>
          <a:p>
            <a:pPr>
              <a:buFontTx/>
              <a:buNone/>
            </a:pPr>
            <a:r>
              <a:rPr lang="en-US" altLang="ko-KR" sz="2800" b="1">
                <a:latin typeface="Courier New" panose="02070309020205020404" pitchFamily="49" charset="0"/>
                <a:ea typeface="굴림" panose="020B0600000101010101" pitchFamily="50" charset="-127"/>
              </a:rPr>
              <a:t>s = num2str(x,’%5.3f’); </a:t>
            </a:r>
            <a:r>
              <a:rPr lang="en-US" altLang="ko-KR" sz="2800" b="1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s =‘3.142’</a:t>
            </a:r>
          </a:p>
          <a:p>
            <a:pPr>
              <a:buFontTx/>
              <a:buNone/>
            </a:pPr>
            <a:endParaRPr lang="en-US" altLang="ko-KR" sz="2800" b="1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b="1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22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Problem: </a:t>
            </a:r>
            <a:r>
              <a:rPr lang="ko-KR" altLang="en-US" dirty="0">
                <a:ea typeface="굴림" panose="020B0600000101010101" pitchFamily="50" charset="-127"/>
              </a:rPr>
              <a:t>다음과 같은 포맷으로 월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일이 주어져 있을 때 같은 포맷으로 다음 날을 </a:t>
            </a:r>
            <a:r>
              <a:rPr lang="ko-KR" altLang="en-US" dirty="0" err="1">
                <a:ea typeface="굴림" panose="020B0600000101010101" pitchFamily="50" charset="-127"/>
              </a:rPr>
              <a:t>출력하논</a:t>
            </a:r>
            <a:r>
              <a:rPr lang="ko-KR" altLang="en-US" dirty="0">
                <a:ea typeface="굴림" panose="020B0600000101010101" pitchFamily="50" charset="-127"/>
              </a:rPr>
              <a:t> 코드를 작성하라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‘mm/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dd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’</a:t>
            </a:r>
          </a:p>
          <a:p>
            <a:pPr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7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14600"/>
            <a:ext cx="6553200" cy="26844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</a:t>
            </a:r>
            <a:r>
              <a:rPr lang="ko-KR" altLang="en-US" b="1" dirty="0">
                <a:latin typeface="Courier New" panose="02070309020205020404" pitchFamily="49" charset="0"/>
                <a:ea typeface="굴림" panose="020B0600000101010101" pitchFamily="50" charset="-127"/>
              </a:rPr>
              <a:t>입력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ko-KR" altLang="en-US" b="1" dirty="0">
                <a:latin typeface="Courier New" panose="02070309020205020404" pitchFamily="49" charset="0"/>
                <a:ea typeface="굴림" panose="020B0600000101010101" pitchFamily="50" charset="-127"/>
              </a:rPr>
              <a:t>출력</a:t>
            </a: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02/28     03/01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07/13     07/14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  12/31     01/01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5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Get the Day and Month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229600" cy="162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month = str2double(x(1:2));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day   = str2double(x(4:5));</a:t>
            </a:r>
          </a:p>
          <a:p>
            <a:pPr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83058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x = ’02/28’ </a:t>
            </a:r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이라면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month</a:t>
            </a:r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에는 숫자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2, day</a:t>
            </a:r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에는 숫자 </a:t>
            </a:r>
            <a:r>
              <a:rPr lang="en-US" altLang="ko-KR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28</a:t>
            </a:r>
            <a:r>
              <a:rPr lang="ko-KR" altLang="en-US" sz="3200" dirty="0">
                <a:latin typeface="Comic Sans MS" panose="030F0702030302020204" pitchFamily="66" charset="0"/>
                <a:ea typeface="굴림" panose="020B0600000101010101" pitchFamily="50" charset="-127"/>
              </a:rPr>
              <a:t>이 할당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256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601200" cy="6019800"/>
          </a:xfrm>
        </p:spPr>
        <p:txBody>
          <a:bodyPr/>
          <a:lstStyle/>
          <a:p>
            <a:pPr>
              <a:buFontTx/>
              <a:buNone/>
            </a:pPr>
            <a:endParaRPr lang="en-US" altLang="ko-KR" sz="28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sz="28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L = [31 28 31 30 31 30 31 31 30 31 30 31];</a:t>
            </a:r>
          </a:p>
          <a:p>
            <a:pPr>
              <a:buNone/>
            </a:pPr>
            <a:endParaRPr lang="en-US" altLang="ko-KR" sz="2800" dirty="0">
              <a:solidFill>
                <a:srgbClr val="0066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28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8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내일이 같은 달에 있음 </a:t>
            </a:r>
            <a:endParaRPr lang="en-US" altLang="ko-KR" sz="28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if day+1&lt;=L(month)</a:t>
            </a: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= day+1;</a:t>
            </a:r>
          </a:p>
          <a:p>
            <a:pPr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= month;</a:t>
            </a:r>
          </a:p>
          <a:p>
            <a:pPr>
              <a:buFontTx/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0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63" y="14478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en-US" altLang="ko-KR" sz="24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% </a:t>
            </a:r>
            <a:r>
              <a:rPr lang="ko-KR" altLang="en-US" sz="2400" dirty="0">
                <a:solidFill>
                  <a:srgbClr val="0066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내일이 다음 달에 있음 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= 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if month &lt;12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= month+1;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else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</a:t>
            </a:r>
            <a:r>
              <a:rPr lang="en-US" altLang="ko-KR" sz="24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= 1;</a:t>
            </a:r>
          </a:p>
          <a:p>
            <a:pPr>
              <a:buFontTx/>
              <a:buNone/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end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0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7111"/>
              </p:ext>
            </p:extLst>
          </p:nvPr>
        </p:nvGraphicFramePr>
        <p:xfrm>
          <a:off x="838200" y="1600200"/>
          <a:ext cx="464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351480168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A='Aa7*&gt;@ x!';</a:t>
                      </a:r>
                    </a:p>
                    <a:p>
                      <a:r>
                        <a:rPr lang="en-US" altLang="ko-KR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length(A)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5006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88" y="3342831"/>
            <a:ext cx="7867650" cy="25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New Day String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4972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>
              <a:buFontTx/>
              <a:buNone/>
            </a:pPr>
            <a:r>
              <a:rPr lang="ko-KR" altLang="en-US" dirty="0" err="1">
                <a:solidFill>
                  <a:srgbClr val="FF0000"/>
                </a:solidFill>
                <a:ea typeface="굴림" panose="020B0600000101010101" pitchFamily="50" charset="-127"/>
              </a:rPr>
              <a:t>수치형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50" charset="-127"/>
              </a:rPr>
              <a:t>newDay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를 문자열로 변환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d = int2str(</a:t>
            </a:r>
            <a:r>
              <a:rPr lang="en-US" altLang="ko-KR" sz="2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newDay</a:t>
            </a: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if length(d)==1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d = ['0' d];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0096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New Month String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굴림" panose="020B0600000101010101" pitchFamily="50" charset="-127"/>
              </a:rPr>
              <a:t>수치형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50" charset="-127"/>
              </a:rPr>
              <a:t>newMonth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를 문자열로 변환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m = int2str(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newMonth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if length(m)==1;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   m = ['0' m];</a:t>
            </a:r>
          </a:p>
          <a:p>
            <a:pPr>
              <a:buFontTx/>
              <a:buNone/>
            </a:pP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  <a:p>
            <a:endParaRPr lang="en-US" altLang="ko-KR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61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Insight Through Computing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Final Concatenation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352675"/>
            <a:ext cx="5181600" cy="15446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y = [m '/' d];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1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62112"/>
            <a:ext cx="3200400" cy="51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문자열 </a:t>
            </a:r>
            <a:r>
              <a:rPr lang="en-US" altLang="ko-KR" dirty="0"/>
              <a:t>(string)</a:t>
            </a:r>
            <a:r>
              <a:rPr lang="ko-KR" altLang="en-US" dirty="0"/>
              <a:t>이 중요한가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 Numerical data often encoded as strings</a:t>
            </a:r>
          </a:p>
          <a:p>
            <a:r>
              <a:rPr lang="en-US" altLang="ko-KR" dirty="0"/>
              <a:t>2. Genomic calculation/search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2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 어떤 지역 날씨 </a:t>
            </a:r>
            <a:r>
              <a:rPr lang="en-US" altLang="ko-KR" dirty="0"/>
              <a:t>(Ithaca)</a:t>
            </a:r>
            <a:r>
              <a:rPr lang="ko-KR" altLang="en-US" dirty="0"/>
              <a:t> 데이터를 담은 파일의 경우 문자열로 시작할 수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경우 이를 계산이 가능한 </a:t>
            </a:r>
            <a:r>
              <a:rPr lang="ko-KR" altLang="en-US" dirty="0" err="1"/>
              <a:t>수치형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double)</a:t>
            </a:r>
            <a:r>
              <a:rPr lang="ko-KR" altLang="en-US" dirty="0"/>
              <a:t>로 변환하기를 원한다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6415087" cy="22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DNA sequence</a:t>
            </a:r>
            <a:r>
              <a:rPr lang="ko-KR" altLang="en-US" dirty="0"/>
              <a:t>에서 패턴 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DNA sequence</a:t>
            </a:r>
            <a:r>
              <a:rPr lang="ko-KR" altLang="en-US" dirty="0"/>
              <a:t>에서의 차이를 수치화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562600" cy="15235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5581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Working with Strings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4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문자열 연결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strcat</a:t>
            </a:r>
            <a:r>
              <a:rPr lang="en-US" altLang="ko-KR" dirty="0">
                <a:solidFill>
                  <a:srgbClr val="FF0000"/>
                </a:solidFill>
              </a:rPr>
              <a:t>: Concatenate strings)</a:t>
            </a:r>
          </a:p>
          <a:p>
            <a:r>
              <a:rPr lang="en-US" altLang="ko-KR" dirty="0"/>
              <a:t> &gt;&gt; first=‘bird’;</a:t>
            </a:r>
          </a:p>
          <a:p>
            <a:r>
              <a:rPr lang="en-US" altLang="ko-KR" dirty="0"/>
              <a:t> &gt;&gt; last=‘house’;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&gt;&gt;R=</a:t>
            </a:r>
            <a:r>
              <a:rPr lang="en-US" altLang="ko-KR" dirty="0" err="1">
                <a:solidFill>
                  <a:srgbClr val="FF0000"/>
                </a:solidFill>
              </a:rPr>
              <a:t>strcat</a:t>
            </a:r>
            <a:r>
              <a:rPr lang="en-US" altLang="ko-KR" dirty="0">
                <a:solidFill>
                  <a:srgbClr val="FF0000"/>
                </a:solidFill>
              </a:rPr>
              <a:t>(first, last)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&gt;&gt;R=[first last]</a:t>
            </a:r>
          </a:p>
          <a:p>
            <a:r>
              <a:rPr lang="en-US" altLang="ko-KR" dirty="0"/>
              <a:t> R=‘birdhouse’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8560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11057</TotalTime>
  <Words>1416</Words>
  <Application>Microsoft Office PowerPoint</Application>
  <PresentationFormat>화면 슬라이드 쇼(4:3)</PresentationFormat>
  <Paragraphs>277</Paragraphs>
  <Slides>43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ＭＳ Ｐゴシック</vt:lpstr>
      <vt:lpstr>굴림</vt:lpstr>
      <vt:lpstr>Arial</vt:lpstr>
      <vt:lpstr>Comic Sans MS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  DNA Search Problem </vt:lpstr>
      <vt:lpstr>A  DNA Search Problem </vt:lpstr>
      <vt:lpstr>A  DNA Search Problem </vt:lpstr>
      <vt:lpstr>A  DNA Search Problem </vt:lpstr>
      <vt:lpstr>PowerPoint 프레젠테이션</vt:lpstr>
      <vt:lpstr>PowerPoint 프레젠테이션</vt:lpstr>
      <vt:lpstr>PowerPoint 프레젠테이션</vt:lpstr>
      <vt:lpstr>PowerPoint 프레젠테이션</vt:lpstr>
      <vt:lpstr>String-to-Numeric Conversion</vt:lpstr>
      <vt:lpstr>String-to-Numeric Conversion</vt:lpstr>
      <vt:lpstr>Numeric-to-String Conversion</vt:lpstr>
      <vt:lpstr>PowerPoint 프레젠테이션</vt:lpstr>
      <vt:lpstr>PowerPoint 프레젠테이션</vt:lpstr>
      <vt:lpstr>Get the Day and Month</vt:lpstr>
      <vt:lpstr>PowerPoint 프레젠테이션</vt:lpstr>
      <vt:lpstr>PowerPoint 프레젠테이션</vt:lpstr>
      <vt:lpstr>The New Day String</vt:lpstr>
      <vt:lpstr>The New Month String</vt:lpstr>
      <vt:lpstr>The Final Concatenation 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1132</cp:revision>
  <dcterms:created xsi:type="dcterms:W3CDTF">2007-04-05T20:26:21Z</dcterms:created>
  <dcterms:modified xsi:type="dcterms:W3CDTF">2019-04-10T02:45:26Z</dcterms:modified>
</cp:coreProperties>
</file>