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8" r:id="rId21"/>
    <p:sldId id="28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Сети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Компьютерные сети, технология </a:t>
            </a:r>
            <a:r>
              <a:rPr lang="en-US" dirty="0">
                <a:cs typeface="Times New Roman" panose="02020603050405020304" pitchFamily="18" charset="0"/>
              </a:rPr>
              <a:t>Ethernet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D90E5-E829-D299-EC16-0172A78B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Полносвязная</a:t>
            </a:r>
            <a:r>
              <a:rPr lang="ru-RU" dirty="0"/>
              <a:t> топология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F5748-D4A4-9483-7C89-F1152C99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384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устройства связаны напрямую друг с другом. То есть с каждого на каждый. Данная модель является, пожалуй, самой отказоустойчивой, так как не зависит от других. </a:t>
            </a:r>
          </a:p>
          <a:p>
            <a:pPr marL="0" indent="0">
              <a:buNone/>
            </a:pPr>
            <a:r>
              <a:rPr lang="ru-RU" dirty="0"/>
              <a:t>Но строить сети на такой модели сложно и дорого. Так как в сети, в которой минимум 1000 компьютеров, придется подключать 1000 кабелей на каждый компьютер.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6B7C75-22A7-405D-ACC5-37FDAFA7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49" y="1776412"/>
            <a:ext cx="4048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24C2-E692-75AC-C38F-0A5CB672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топология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1FF29-BF68-49A7-268E-0DBE6EC4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8995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Самая популярная топология, которая объединила все топологии выше в себя. Представляет собой древовидную структуру, которая объединяет все топологии. </a:t>
            </a:r>
          </a:p>
          <a:p>
            <a:pPr marL="0" indent="0">
              <a:buNone/>
            </a:pPr>
            <a:r>
              <a:rPr lang="ru-RU" dirty="0"/>
              <a:t>Одна из самых отказоустойчивых топологий, так как если у двух площадок произойдет обрыв, то парализована будет связь только между ними, а все остальные объединенные площадки будут работать безотказно. </a:t>
            </a:r>
          </a:p>
          <a:p>
            <a:pPr marL="0" indent="0">
              <a:buNone/>
            </a:pPr>
            <a:r>
              <a:rPr lang="ru-RU" dirty="0"/>
              <a:t>На сегодняшний день, данная топология используется во всех средних и крупных компаниях.</a:t>
            </a:r>
          </a:p>
          <a:p>
            <a:pPr marL="0" indent="0">
              <a:buNone/>
            </a:pPr>
            <a:r>
              <a:rPr lang="ru-RU" i="1" dirty="0"/>
              <a:t>На своей практике я часто видел такую структуру в локальных сетях объектов Ростелекома, Яндекса и </a:t>
            </a:r>
            <a:r>
              <a:rPr lang="ru-RU" i="1" dirty="0" err="1"/>
              <a:t>Сбера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91367-C2A0-46F6-FDD3-EB9AD3DF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40" y="1654049"/>
            <a:ext cx="3629947" cy="45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F7C73-FBC4-77EC-AAEC-AADCD375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Разберем сетевые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AAD1-C906-2915-4E00-ED80F06C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Для сетевых протоколов используется сетевая модель </a:t>
            </a:r>
            <a:r>
              <a:rPr lang="ru-RU" b="1" dirty="0"/>
              <a:t>OSI (Open System </a:t>
            </a:r>
            <a:r>
              <a:rPr lang="ru-RU" b="1" dirty="0" err="1"/>
              <a:t>Interconnection</a:t>
            </a:r>
            <a:r>
              <a:rPr lang="ru-RU" b="1" dirty="0"/>
              <a:t> </a:t>
            </a:r>
            <a:r>
              <a:rPr lang="ru-RU" dirty="0"/>
              <a:t>— взаимодействие сетевых протоколов</a:t>
            </a:r>
            <a:r>
              <a:rPr lang="ru-RU" b="1" dirty="0"/>
              <a:t>). </a:t>
            </a:r>
            <a:r>
              <a:rPr lang="ru-RU" dirty="0"/>
              <a:t>Благодаря ей, сетевые устройства могут между собой коммуницировать. </a:t>
            </a:r>
            <a:r>
              <a:rPr lang="ru-RU" b="1" dirty="0"/>
              <a:t>Модель OSI </a:t>
            </a:r>
            <a:r>
              <a:rPr lang="ru-RU" dirty="0"/>
              <a:t>состоялся в 1984 году. Проблема ее была только в том, что ее разрабатывали около 7 лет. Пока специалисты спорили, как ее лучше сделать, другие модели модернизировались и набирали обороты. В настоящее время модель OSI не используют. Она применяется только в качестве обучения сетям. </a:t>
            </a:r>
          </a:p>
          <a:p>
            <a:pPr marL="0" indent="0">
              <a:buNone/>
            </a:pPr>
            <a:r>
              <a:rPr lang="ru-RU" dirty="0"/>
              <a:t>Мое личное мнение, что модель OSI должен знать каждый уважающий себя админ как таблицу умножения. Хоть ее и не применяют в том виде, в каком она есть, принципы работы у всех моделей схожи с ней.</a:t>
            </a:r>
          </a:p>
        </p:txBody>
      </p:sp>
    </p:spTree>
    <p:extLst>
      <p:ext uri="{BB962C8B-B14F-4D97-AF65-F5344CB8AC3E}">
        <p14:creationId xmlns:p14="http://schemas.microsoft.com/office/powerpoint/2010/main" val="149927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974CE-C735-4CF4-4A48-4BA6A18A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E65F9-F858-D822-57DB-908E4F33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978445" cy="48021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900" dirty="0"/>
              <a:t>1) </a:t>
            </a:r>
            <a:r>
              <a:rPr lang="ru-RU" sz="2900" b="1" dirty="0"/>
              <a:t>Физический уровень (</a:t>
            </a:r>
            <a:r>
              <a:rPr lang="ru-RU" sz="2900" b="1" dirty="0" err="1"/>
              <a:t>Physical</a:t>
            </a:r>
            <a:r>
              <a:rPr lang="ru-RU" sz="2900" b="1" dirty="0"/>
              <a:t> Layer): </a:t>
            </a:r>
            <a:r>
              <a:rPr lang="ru-RU" sz="2900" dirty="0"/>
              <a:t>определяет метод передачи данных, какая среда используется.</a:t>
            </a:r>
          </a:p>
          <a:p>
            <a:pPr marL="0" indent="0">
              <a:buNone/>
            </a:pPr>
            <a:r>
              <a:rPr lang="ru-RU" sz="2900" dirty="0"/>
              <a:t>2) </a:t>
            </a:r>
            <a:r>
              <a:rPr lang="ru-RU" sz="2900" b="1" dirty="0"/>
              <a:t>Канальный уровень (Data Link Layer): </a:t>
            </a:r>
            <a:r>
              <a:rPr lang="ru-RU" sz="2900" dirty="0"/>
              <a:t>он берет на себя задачу адресации в пределах локальной сети, обнаруживает ошибки, проверяет целостность данных</a:t>
            </a:r>
            <a:r>
              <a:rPr lang="en-US" sz="2900" dirty="0"/>
              <a:t>.</a:t>
            </a:r>
          </a:p>
          <a:p>
            <a:pPr marL="0" indent="0">
              <a:buNone/>
            </a:pPr>
            <a:r>
              <a:rPr lang="ru-RU" sz="2900" dirty="0"/>
              <a:t>3) </a:t>
            </a:r>
            <a:r>
              <a:rPr lang="ru-RU" sz="2900" b="1" dirty="0"/>
              <a:t>Сетевой уровень (Network Layer):</a:t>
            </a:r>
            <a:r>
              <a:rPr lang="ru-RU" sz="2900" dirty="0"/>
              <a:t> этот уровень берет на себя объединения участков сети и выбор оптимального пути (т.е. маршрутизация). Каждое сетевое устройство должно иметь уникальный сетевой адрес в сети. </a:t>
            </a:r>
            <a:endParaRPr lang="en-US" sz="2900" dirty="0"/>
          </a:p>
          <a:p>
            <a:pPr marL="0" indent="0">
              <a:buNone/>
            </a:pPr>
            <a:r>
              <a:rPr lang="ru-RU" sz="2900" dirty="0"/>
              <a:t>4) </a:t>
            </a:r>
            <a:r>
              <a:rPr lang="ru-RU" sz="2900" b="1" dirty="0"/>
              <a:t>Транспортный уровень (Transport Layer): </a:t>
            </a:r>
            <a:r>
              <a:rPr lang="ru-RU" sz="2900" dirty="0"/>
              <a:t>этот уровень берет на себя функцию транспорта. К примеру, когда вы скачиваете файл с Интернета, файл в виде сегментов отправляется на Ваш компьютер. Также здесь вводятся понятия портов.</a:t>
            </a:r>
          </a:p>
          <a:p>
            <a:pPr marL="0" indent="0">
              <a:buNone/>
            </a:pPr>
            <a:r>
              <a:rPr lang="ru-RU" sz="2900" dirty="0"/>
              <a:t>5) </a:t>
            </a:r>
            <a:r>
              <a:rPr lang="ru-RU" sz="2900" b="1" dirty="0"/>
              <a:t>Сеансовый уровень (</a:t>
            </a:r>
            <a:r>
              <a:rPr lang="ru-RU" sz="2900" b="1" dirty="0" err="1"/>
              <a:t>Session</a:t>
            </a:r>
            <a:r>
              <a:rPr lang="ru-RU" sz="2900" b="1" dirty="0"/>
              <a:t> Layer): </a:t>
            </a:r>
            <a:r>
              <a:rPr lang="ru-RU" sz="2900" dirty="0"/>
              <a:t>роль этого уровня в установлении, управлении и разрыве соединения между двумя хостами. К примеру, когда открываете страницу на веб-сервере, то Вы не единственный посетитель на нем. И вот для того, чтобы поддерживать сеансы со всеми пользователями, нужен сеансовый уровень.</a:t>
            </a:r>
          </a:p>
          <a:p>
            <a:pPr marL="0" indent="0">
              <a:buNone/>
            </a:pPr>
            <a:r>
              <a:rPr lang="ru-RU" sz="2900" dirty="0"/>
              <a:t>6) </a:t>
            </a:r>
            <a:r>
              <a:rPr lang="ru-RU" sz="2900" b="1" dirty="0"/>
              <a:t>Уровень представления (</a:t>
            </a:r>
            <a:r>
              <a:rPr lang="ru-RU" sz="2900" b="1" dirty="0" err="1"/>
              <a:t>Presentation</a:t>
            </a:r>
            <a:r>
              <a:rPr lang="ru-RU" sz="2900" b="1" dirty="0"/>
              <a:t> Layer): </a:t>
            </a:r>
            <a:r>
              <a:rPr lang="ru-RU" sz="2900" dirty="0"/>
              <a:t>он структурирует информацию в читабельный вид для прикладного уровня.</a:t>
            </a:r>
          </a:p>
          <a:p>
            <a:pPr marL="0" indent="0">
              <a:buNone/>
            </a:pPr>
            <a:r>
              <a:rPr lang="ru-RU" sz="2900" dirty="0"/>
              <a:t>7) </a:t>
            </a:r>
            <a:r>
              <a:rPr lang="ru-RU" sz="2900" b="1" dirty="0"/>
              <a:t>Прикладной уровень (Application Layer): </a:t>
            </a:r>
            <a:r>
              <a:rPr lang="ru-RU" sz="2900" dirty="0"/>
              <a:t>наверное, это самый понятный для всех уровень. Как раз на этом уроне работают привычные для нас приложения — </a:t>
            </a:r>
            <a:r>
              <a:rPr lang="ru-RU" sz="2900" dirty="0" err="1"/>
              <a:t>e-mail</a:t>
            </a:r>
            <a:r>
              <a:rPr lang="ru-RU" sz="2900" dirty="0"/>
              <a:t>, браузеры по протоколу HTTP, FTP и </a:t>
            </a:r>
            <a:r>
              <a:rPr lang="ru-RU" dirty="0"/>
              <a:t>остальное.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838B11-4880-6DDB-41BD-16B780662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9" r="39460" b="24870"/>
          <a:stretch/>
        </p:blipFill>
        <p:spPr>
          <a:xfrm>
            <a:off x="8037870" y="1733281"/>
            <a:ext cx="2979175" cy="43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09FD27-A21F-8EE4-65D3-A3F63AFB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527"/>
            <a:ext cx="10515600" cy="54744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Самое главное помнить, что нельзя перескакивать с уровня на уровень (Например, с прикладного на канальный, или с физического на транспортный). </a:t>
            </a:r>
            <a:r>
              <a:rPr lang="ru-RU" b="1" dirty="0"/>
              <a:t>Весь путь должен проходить строго с верхнего на нижний и с нижнего на верхний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Такие процессы получили название </a:t>
            </a:r>
            <a:r>
              <a:rPr lang="ru-RU" b="1" dirty="0"/>
              <a:t>инкапсуляция</a:t>
            </a:r>
            <a:r>
              <a:rPr lang="ru-RU" dirty="0"/>
              <a:t> (с верхнего на нижний) и </a:t>
            </a:r>
            <a:r>
              <a:rPr lang="ru-RU" b="1" dirty="0" err="1"/>
              <a:t>деинкапсуляция</a:t>
            </a:r>
            <a:r>
              <a:rPr lang="ru-RU" dirty="0"/>
              <a:t> (с нижнего на верхний). На каждом уровне передаваемая информация называется по-разному.</a:t>
            </a:r>
          </a:p>
          <a:p>
            <a:pPr marL="0" indent="0">
              <a:buNone/>
            </a:pPr>
            <a:r>
              <a:rPr lang="ru-RU" dirty="0"/>
              <a:t>На прикладном, представления и сеансовым уровнях, передаваемая информация обозначается как </a:t>
            </a:r>
            <a:r>
              <a:rPr lang="ru-RU" b="1" dirty="0"/>
              <a:t>PDU (Protocol Data </a:t>
            </a:r>
            <a:r>
              <a:rPr lang="ru-RU" b="1" dirty="0" err="1"/>
              <a:t>Units</a:t>
            </a:r>
            <a:r>
              <a:rPr lang="ru-RU" b="1" dirty="0"/>
              <a:t>)</a:t>
            </a:r>
            <a:r>
              <a:rPr lang="ru-RU" dirty="0"/>
              <a:t>. На русском еще называют блоки данных.</a:t>
            </a:r>
          </a:p>
          <a:p>
            <a:pPr marL="0" indent="0">
              <a:buNone/>
            </a:pPr>
            <a:r>
              <a:rPr lang="ru-RU" dirty="0"/>
              <a:t>Информацию транспортного уровня называют </a:t>
            </a:r>
            <a:r>
              <a:rPr lang="ru-RU" b="1" dirty="0"/>
              <a:t>сегментами</a:t>
            </a:r>
            <a:r>
              <a:rPr lang="ru-RU" dirty="0"/>
              <a:t>. Хотя понятие </a:t>
            </a:r>
            <a:r>
              <a:rPr lang="ru-RU" b="1" dirty="0"/>
              <a:t>сегменты</a:t>
            </a:r>
            <a:r>
              <a:rPr lang="ru-RU" dirty="0"/>
              <a:t>, применимо только для протокола TCP. Для протокола UDP используется понятие — </a:t>
            </a:r>
            <a:r>
              <a:rPr lang="ru-RU" b="1" dirty="0" err="1"/>
              <a:t>датаграмма</a:t>
            </a:r>
            <a:r>
              <a:rPr lang="ru-RU" dirty="0"/>
              <a:t>. Но, как правило, на это различие закрывают глаза.</a:t>
            </a:r>
          </a:p>
          <a:p>
            <a:pPr marL="0" indent="0">
              <a:buNone/>
            </a:pPr>
            <a:r>
              <a:rPr lang="ru-RU" dirty="0"/>
              <a:t>На сетевом уровне называют </a:t>
            </a:r>
            <a:r>
              <a:rPr lang="ru-RU" b="1" dirty="0"/>
              <a:t>IP</a:t>
            </a:r>
            <a:r>
              <a:rPr lang="ru-RU" dirty="0"/>
              <a:t> </a:t>
            </a:r>
            <a:r>
              <a:rPr lang="ru-RU" b="1" dirty="0"/>
              <a:t>пакеты</a:t>
            </a:r>
            <a:r>
              <a:rPr lang="ru-RU" dirty="0"/>
              <a:t> или просто </a:t>
            </a:r>
            <a:r>
              <a:rPr lang="ru-RU" b="1" dirty="0"/>
              <a:t>пакеты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И на канальном уровне — </a:t>
            </a:r>
            <a:r>
              <a:rPr lang="ru-RU" b="1" dirty="0"/>
              <a:t>кадры</a:t>
            </a:r>
            <a:r>
              <a:rPr lang="ru-RU" dirty="0"/>
              <a:t>. С одной стороны это все терминология и она не играет важной роли в том, как вы будете называть передаваемые данные, но для грамотности вашей же речи эти понятия лучше знать. </a:t>
            </a:r>
          </a:p>
        </p:txBody>
      </p:sp>
    </p:spTree>
    <p:extLst>
      <p:ext uri="{BB962C8B-B14F-4D97-AF65-F5344CB8AC3E}">
        <p14:creationId xmlns:p14="http://schemas.microsoft.com/office/powerpoint/2010/main" val="56933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9A8EB-3C1D-F74B-DB8F-B0EAE071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протоколов </a:t>
            </a:r>
            <a:r>
              <a:rPr lang="en-US" dirty="0"/>
              <a:t>TCP/IP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45C3C-BF06-2034-BD5A-35CBA273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Как видно, он отличается от OSI и даже сменил название некоторых уровней. По сути, принцип у него тот же, что и у OSI. </a:t>
            </a:r>
          </a:p>
          <a:p>
            <a:pPr marL="0" indent="0">
              <a:buNone/>
            </a:pPr>
            <a:r>
              <a:rPr lang="ru-RU" dirty="0"/>
              <a:t>Но только три верхних уровня OSI: прикладной, представления и сеансовый объединены у TCP/IP в один, под названием </a:t>
            </a:r>
            <a:r>
              <a:rPr lang="ru-RU" b="1" dirty="0"/>
              <a:t>прикладной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Сетевой уровень сменил название и называется — </a:t>
            </a:r>
            <a:r>
              <a:rPr lang="ru-RU" b="1" dirty="0"/>
              <a:t>Интернет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dirty="0"/>
              <a:t>Транспортный</a:t>
            </a:r>
            <a:r>
              <a:rPr lang="ru-RU" dirty="0"/>
              <a:t> остался таким же и с тем же названием. </a:t>
            </a:r>
          </a:p>
          <a:p>
            <a:pPr marL="0" indent="0">
              <a:buNone/>
            </a:pPr>
            <a:r>
              <a:rPr lang="ru-RU" dirty="0"/>
              <a:t>А два нижних уровня OSI: канальный и физический объединены у TCP/IP в один с названием — </a:t>
            </a:r>
            <a:r>
              <a:rPr lang="ru-RU" b="1" dirty="0"/>
              <a:t>уровень сетевого доступа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49815-A1D0-5D9E-3277-4BDB545AC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8" t="8018" r="40370" b="27043"/>
          <a:stretch/>
        </p:blipFill>
        <p:spPr>
          <a:xfrm>
            <a:off x="7883911" y="1690688"/>
            <a:ext cx="2464421" cy="3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A39E1-6D2F-E167-A33B-5DEEEBC5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Ethernet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41384-6D73-0150-5ED9-6D1DF9C2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Ethernet</a:t>
            </a:r>
            <a:r>
              <a:rPr lang="ru-RU" dirty="0"/>
              <a:t> - технология организации пакетных сетей.</a:t>
            </a:r>
          </a:p>
          <a:p>
            <a:pPr marL="0" indent="0">
              <a:buNone/>
            </a:pPr>
            <a:r>
              <a:rPr lang="ru-RU" dirty="0"/>
              <a:t>Стандарты </a:t>
            </a:r>
            <a:r>
              <a:rPr lang="ru-RU" b="1" dirty="0"/>
              <a:t>Ethernet</a:t>
            </a:r>
            <a:r>
              <a:rPr lang="ru-RU" dirty="0"/>
              <a:t> определяют проводные соединения и электрические сигналы на физическом уровне, формат пакетов и протоколы управления доступом к среде - на канальном уровне модели </a:t>
            </a:r>
            <a:r>
              <a:rPr lang="ru-RU" b="1" dirty="0"/>
              <a:t>OSI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dirty="0"/>
              <a:t>Ethernet</a:t>
            </a:r>
            <a:r>
              <a:rPr lang="ru-RU" dirty="0"/>
              <a:t> стал самой распространённой технологией </a:t>
            </a:r>
            <a:r>
              <a:rPr lang="ru-RU" b="1" dirty="0"/>
              <a:t>ЛВС (локальная вычислительная сеть) </a:t>
            </a:r>
            <a:r>
              <a:rPr lang="ru-RU" dirty="0"/>
              <a:t>в середине 90-х годов прошлого века, вытеснив такие технологии, как </a:t>
            </a:r>
            <a:r>
              <a:rPr lang="ru-RU" dirty="0" err="1"/>
              <a:t>Arcnet</a:t>
            </a:r>
            <a:r>
              <a:rPr lang="ru-RU" dirty="0"/>
              <a:t>, FDDI и </a:t>
            </a:r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ring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95E693-3C72-1420-F1DA-047C85EF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78" y="1825625"/>
            <a:ext cx="4763583" cy="26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7EE7A3-2D70-5C2C-D8DF-746B67715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0" y="658327"/>
            <a:ext cx="6011779" cy="55413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стандарте первых версий (Ethernet v1.0 и Ethernet v2.0) указано, что в качестве передающей среды используется </a:t>
            </a:r>
            <a:r>
              <a:rPr lang="ru-RU" b="1" dirty="0"/>
              <a:t>коаксиальный кабель</a:t>
            </a:r>
            <a:r>
              <a:rPr lang="ru-RU" dirty="0"/>
              <a:t>, в дальнейшем появилась возможность использовать кабель </a:t>
            </a:r>
            <a:r>
              <a:rPr lang="ru-RU" b="1" dirty="0"/>
              <a:t>витая пара и кабель оптический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Метод управления доступом - множественный доступ, </a:t>
            </a:r>
            <a:r>
              <a:rPr lang="ru-RU" b="1" dirty="0"/>
              <a:t>скорость передачи данных</a:t>
            </a:r>
            <a:r>
              <a:rPr lang="ru-RU" dirty="0"/>
              <a:t> 10 Мбит/с, </a:t>
            </a:r>
            <a:r>
              <a:rPr lang="ru-RU" b="1" dirty="0"/>
              <a:t>размер пакета </a:t>
            </a:r>
            <a:r>
              <a:rPr lang="ru-RU" dirty="0"/>
              <a:t>от 72 до 1526 байт, описаны методы кодирования данных. </a:t>
            </a:r>
          </a:p>
          <a:p>
            <a:pPr marL="0" indent="0">
              <a:buNone/>
            </a:pPr>
            <a:r>
              <a:rPr lang="ru-RU" dirty="0"/>
              <a:t>Количество узлов в одном разделяемом сегменте сети ограничено предельным значением в 1024 рабочих станции.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65C46F-242B-B832-0636-B9EA2EB21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0"/>
          <a:stretch/>
        </p:blipFill>
        <p:spPr>
          <a:xfrm>
            <a:off x="6671559" y="1514509"/>
            <a:ext cx="5287059" cy="38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3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5D9AA-1BE7-1F27-4AAD-E9AC0126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Попробуем на практике соединить две виртуальные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FDF61-A6A3-4306-B109-ADAD60D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6328" cy="24055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Так мы эмулируем соединение двух компьютеров в локальную сеть. (На практике с 2-мя компьютерами все абсолютно также)</a:t>
            </a:r>
          </a:p>
          <a:p>
            <a:pPr marL="0" indent="0">
              <a:buNone/>
            </a:pPr>
            <a:r>
              <a:rPr lang="ru-RU" dirty="0"/>
              <a:t>Создадим два клона нашей прежней кали:</a:t>
            </a:r>
          </a:p>
          <a:p>
            <a:pPr marL="0" indent="0">
              <a:buNone/>
            </a:pPr>
            <a:r>
              <a:rPr lang="ru-RU" b="1" dirty="0"/>
              <a:t>ПКМ*</a:t>
            </a:r>
            <a:r>
              <a:rPr lang="en-US" b="1" dirty="0"/>
              <a:t> </a:t>
            </a:r>
            <a:r>
              <a:rPr lang="ru-RU" b="1" dirty="0"/>
              <a:t>по кали-</a:t>
            </a:r>
            <a:r>
              <a:rPr lang="en-US" b="1" dirty="0"/>
              <a:t>&gt;</a:t>
            </a:r>
            <a:r>
              <a:rPr lang="ru-RU" b="1" dirty="0"/>
              <a:t>клонировать</a:t>
            </a:r>
            <a:r>
              <a:rPr lang="en-US" b="1" dirty="0"/>
              <a:t>-&gt;</a:t>
            </a:r>
            <a:r>
              <a:rPr lang="ru-RU" b="1" dirty="0"/>
              <a:t>связное клонирование</a:t>
            </a:r>
          </a:p>
          <a:p>
            <a:pPr marL="0" indent="0">
              <a:buNone/>
            </a:pPr>
            <a:r>
              <a:rPr lang="ru-RU" dirty="0"/>
              <a:t>Далее создаем сеть и подключим ее к каждой машине как показано.</a:t>
            </a:r>
          </a:p>
          <a:p>
            <a:pPr marL="0" indent="0">
              <a:buNone/>
            </a:pPr>
            <a:r>
              <a:rPr lang="ru-RU" b="1" dirty="0"/>
              <a:t>Инструменты</a:t>
            </a:r>
            <a:r>
              <a:rPr lang="en-US" b="1" dirty="0"/>
              <a:t>-&gt;</a:t>
            </a:r>
            <a:r>
              <a:rPr lang="ru-RU" b="1" dirty="0"/>
              <a:t>Настройки-</a:t>
            </a:r>
            <a:r>
              <a:rPr lang="en-US" b="1" dirty="0"/>
              <a:t>&gt;</a:t>
            </a:r>
            <a:r>
              <a:rPr lang="ru-RU" b="1" dirty="0"/>
              <a:t>Сеть</a:t>
            </a:r>
          </a:p>
          <a:p>
            <a:pPr marL="0" indent="0">
              <a:buNone/>
            </a:pPr>
            <a:r>
              <a:rPr lang="ru-RU" b="1" dirty="0"/>
              <a:t>* – правая кнопка мыши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093BF-608C-838C-3B21-E75CB9A3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793" y="1825625"/>
            <a:ext cx="3057525" cy="14192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344CC2-A945-6AA3-8452-11BCB4F6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89" y="4234627"/>
            <a:ext cx="4546212" cy="2693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632A3E8-8BC4-71AF-20BB-14F4D646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883" y="4231173"/>
            <a:ext cx="3934033" cy="2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DFAB0-F68D-0DD1-35D5-9D86413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2903C-88AB-B7FB-00FE-3236DDA5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3640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Запускаем машины. Введем </a:t>
            </a:r>
            <a:r>
              <a:rPr lang="en-US" b="1" dirty="0" err="1"/>
              <a:t>ifconfig</a:t>
            </a:r>
            <a:r>
              <a:rPr lang="ru-RU" b="1" dirty="0"/>
              <a:t> </a:t>
            </a:r>
            <a:r>
              <a:rPr lang="ru-RU" dirty="0"/>
              <a:t>в каждой машине. Здесь </a:t>
            </a:r>
            <a:r>
              <a:rPr lang="en-US" b="1" dirty="0"/>
              <a:t>eth0</a:t>
            </a:r>
            <a:r>
              <a:rPr lang="ru-RU" dirty="0"/>
              <a:t> – наш виртуальный «кабель» для локальной сети. Здесь мы видим два адреса</a:t>
            </a:r>
            <a:r>
              <a:rPr lang="en-US" dirty="0"/>
              <a:t> </a:t>
            </a:r>
            <a:r>
              <a:rPr lang="en-US" b="1" dirty="0"/>
              <a:t>10.0.2.15</a:t>
            </a:r>
            <a:r>
              <a:rPr lang="en-US" dirty="0"/>
              <a:t>, </a:t>
            </a:r>
            <a:r>
              <a:rPr lang="en-US" b="1" dirty="0"/>
              <a:t>10.0.2.4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b="1" dirty="0"/>
              <a:t>ping</a:t>
            </a:r>
            <a:r>
              <a:rPr lang="en-US" dirty="0"/>
              <a:t> </a:t>
            </a:r>
            <a:r>
              <a:rPr lang="ru-RU" dirty="0"/>
              <a:t>чтобы проверить подключение. Эта команда передает пакеты по указанному адресу. Флаг </a:t>
            </a:r>
            <a:r>
              <a:rPr lang="ru-RU" b="1" dirty="0"/>
              <a:t>-с2 </a:t>
            </a:r>
            <a:r>
              <a:rPr lang="ru-RU" dirty="0"/>
              <a:t>указывает, что надо передать ровно 2 пакета. Как мы видим: успех: 2 пакета отправлено и ровно 2 пакета получено.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DD6D75-9687-37E9-783C-7B8AA8B4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5918503" cy="8381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6F0C4-060C-3259-6909-372C7006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598466"/>
            <a:ext cx="5086350" cy="8381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A5CFA0-9283-5A16-E911-75F4109CB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2" y="5008562"/>
            <a:ext cx="4591050" cy="1647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81A5EA-B843-A581-DBE5-85C0736BF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08562"/>
            <a:ext cx="4991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8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Перед нами стоит крайне большой раздел по компьютерным сетям. Тема большая, но крайне необходимая для изучения. Много задач (обеспечение безопасности серверов, автоматизированных систем и пр.) в вашей дальнейшей деятельности будет связано с установкой, тестированием и обеспечением безопасности компьютерных сетей.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рассмотрели технологию </a:t>
            </a:r>
            <a:r>
              <a:rPr lang="en-US" b="1" dirty="0"/>
              <a:t>Ethernet</a:t>
            </a:r>
            <a:r>
              <a:rPr lang="ru-RU" dirty="0"/>
              <a:t>, на практике соединили два компьютера в локальную сеть. Также познакомились с топологией сетей, изучили основные термины. 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Предлагаю вам пройти тест на знание материалов урока.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4E03B-643A-8BF4-EF39-CF75D0CB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 с основных сетевых терминов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35B00-497D-1697-1F02-BCECD6B5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такое </a:t>
            </a:r>
            <a:r>
              <a:rPr lang="ru-RU" b="1" dirty="0"/>
              <a:t>сеть</a:t>
            </a:r>
            <a:r>
              <a:rPr lang="ru-RU" dirty="0"/>
              <a:t>? </a:t>
            </a:r>
            <a:r>
              <a:rPr lang="ru-RU" b="1" dirty="0"/>
              <a:t>Это совокупность устройств и систем, которые подключены друг к другу (логически или физически) и общающихся между собой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Сюда можно отнести сервера, компьютеры, телефоны, маршрутизаторы и так далее. Размер этой сети может достигать размера Интернета, а может состоять всего из двух устройств, соединенных между собой кабелем.</a:t>
            </a:r>
          </a:p>
        </p:txBody>
      </p:sp>
    </p:spTree>
    <p:extLst>
      <p:ext uri="{BB962C8B-B14F-4D97-AF65-F5344CB8AC3E}">
        <p14:creationId xmlns:p14="http://schemas.microsoft.com/office/powerpoint/2010/main" val="217368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16B9B-7274-8F74-B091-A0B0BE5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Разделим компоненты сети на группу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0B699-6834-6B27-A0AE-43BDA11B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748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1) </a:t>
            </a:r>
            <a:r>
              <a:rPr lang="ru-RU" b="1" dirty="0"/>
              <a:t>Оконечные узлы</a:t>
            </a:r>
            <a:r>
              <a:rPr lang="ru-RU" dirty="0"/>
              <a:t>: Устройства, которые передают и/или принимают какие-либо данные. Это могут быть компьютеры, телефоны, сервера, какие-то терминалы или тонкие клиенты, телевизоры.</a:t>
            </a:r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1" dirty="0"/>
              <a:t>Промежуточные устройства</a:t>
            </a:r>
            <a:r>
              <a:rPr lang="ru-RU" dirty="0"/>
              <a:t>: Это устройства, которые соединяют оконечные узлы между собой. Сюда можно отнести коммутаторы, концентраторы, модемы, маршрутизаторы, точки доступа </a:t>
            </a:r>
            <a:r>
              <a:rPr lang="ru-RU" dirty="0" err="1"/>
              <a:t>Wi</a:t>
            </a:r>
            <a:r>
              <a:rPr lang="ru-RU" dirty="0"/>
              <a:t>-Fi.</a:t>
            </a:r>
          </a:p>
          <a:p>
            <a:pPr marL="0" indent="0">
              <a:buNone/>
            </a:pPr>
            <a:r>
              <a:rPr lang="ru-RU" dirty="0"/>
              <a:t>3) </a:t>
            </a:r>
            <a:r>
              <a:rPr lang="ru-RU" b="1" dirty="0"/>
              <a:t>Сетевые среды</a:t>
            </a:r>
            <a:r>
              <a:rPr lang="ru-RU" dirty="0"/>
              <a:t>: Это те среды, в которых происходит непосредственная передача данных. Сюда относятся кабели, сетевые карточки, различного рода коннекторы, воздушная среда передачи. Если это медный кабель, то передача данных осуществляется при помощи электрических сигналов. У оптоволоконных кабелей, при помощи световых импульсов. Ну и у беспроводных устройств, при помощи радиоволн.</a:t>
            </a:r>
          </a:p>
        </p:txBody>
      </p:sp>
    </p:spTree>
    <p:extLst>
      <p:ext uri="{BB962C8B-B14F-4D97-AF65-F5344CB8AC3E}">
        <p14:creationId xmlns:p14="http://schemas.microsoft.com/office/powerpoint/2010/main" val="330780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2DC6-953B-0F99-3B9E-6F03BE96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Картинка для всего вышеперечисленного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7E47D77-D6C8-36C8-05D4-205BBF46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4A2E79-8EDE-2CB0-2CC6-486AD2FA1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1" b="9733"/>
          <a:stretch/>
        </p:blipFill>
        <p:spPr>
          <a:xfrm>
            <a:off x="838200" y="1690688"/>
            <a:ext cx="11104403" cy="49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4D5EF-838B-2FEC-E858-ED37EE9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7A880-7EB1-B9E4-C52A-556ED9E6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Теперь поговорим о такой важной вещи, как </a:t>
            </a:r>
            <a:r>
              <a:rPr lang="ru-RU" b="1" dirty="0"/>
              <a:t>топология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ru-RU" b="1" dirty="0"/>
              <a:t>Сетевая топология </a:t>
            </a:r>
            <a:r>
              <a:rPr lang="ru-RU" dirty="0"/>
              <a:t>— это конфигурация графа, вершинам которого соответствуют конечные узлы сети (компьютеры и коммуникационное оборудование (маршрутизаторы)), а рёбрам — физические или информационные связи между вершинами.)</a:t>
            </a:r>
          </a:p>
          <a:p>
            <a:pPr marL="0" indent="0">
              <a:buNone/>
            </a:pPr>
            <a:r>
              <a:rPr lang="ru-RU" dirty="0"/>
              <a:t> Она делится на 2 большие категории: </a:t>
            </a:r>
            <a:r>
              <a:rPr lang="ru-RU" b="1" dirty="0"/>
              <a:t>физическая</a:t>
            </a:r>
            <a:r>
              <a:rPr lang="ru-RU" dirty="0"/>
              <a:t> и </a:t>
            </a:r>
            <a:r>
              <a:rPr lang="ru-RU" b="1" dirty="0"/>
              <a:t>логическая</a:t>
            </a:r>
            <a:r>
              <a:rPr lang="ru-RU" dirty="0"/>
              <a:t>. Очень важно понимать их разницу. </a:t>
            </a:r>
          </a:p>
          <a:p>
            <a:pPr marL="0" indent="0">
              <a:buNone/>
            </a:pPr>
            <a:r>
              <a:rPr lang="ru-RU" dirty="0"/>
              <a:t>Итак, </a:t>
            </a:r>
            <a:r>
              <a:rPr lang="ru-RU" b="1" dirty="0"/>
              <a:t>физическая топология </a:t>
            </a:r>
            <a:r>
              <a:rPr lang="ru-RU" dirty="0"/>
              <a:t>— это как наша сеть выглядит. Где находятся узлы, какие сетевые промежуточные устройства используются и где они стоят (маршрутизаторы, коммутаторы и пр.), какие сетевые кабели используются (оптоволокно, витая пара и пр.), как они протянуты и в какой порт воткнуты. </a:t>
            </a:r>
          </a:p>
          <a:p>
            <a:pPr marL="0" indent="0">
              <a:buNone/>
            </a:pPr>
            <a:r>
              <a:rPr lang="ru-RU" b="1" dirty="0"/>
              <a:t>Логическая топология </a:t>
            </a:r>
            <a:r>
              <a:rPr lang="ru-RU" dirty="0"/>
              <a:t>— это каким путем будут идти пакеты в нашей физической топологии. </a:t>
            </a:r>
          </a:p>
          <a:p>
            <a:pPr marL="0" indent="0">
              <a:buNone/>
            </a:pPr>
            <a:r>
              <a:rPr lang="ru-RU" dirty="0"/>
              <a:t>(Кстати, </a:t>
            </a:r>
            <a:r>
              <a:rPr lang="ru-RU" b="1" dirty="0"/>
              <a:t>пакет</a:t>
            </a:r>
            <a:r>
              <a:rPr lang="ru-RU" dirty="0"/>
              <a:t> — это определённым образом оформленный блок данных, передаваемый по сети в пакетном режиме.)</a:t>
            </a:r>
          </a:p>
        </p:txBody>
      </p:sp>
    </p:spTree>
    <p:extLst>
      <p:ext uri="{BB962C8B-B14F-4D97-AF65-F5344CB8AC3E}">
        <p14:creationId xmlns:p14="http://schemas.microsoft.com/office/powerpoint/2010/main" val="22622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3193-BF4A-B299-2567-161CE818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с общей шиной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9EBDF-D026-C9D5-669C-70541DEA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Одна из первых физических топологий. Суть состояла в том, что к одному длинному кабелю подсоединяли все устройства и организовывали локальную сеть. На концах кабеля требовались терминаторы — это было сопротивление на 50 Ом, которое использовалось для того, чтобы сигнал не отражался в кабеле. </a:t>
            </a:r>
          </a:p>
          <a:p>
            <a:pPr marL="0" indent="0">
              <a:buNone/>
            </a:pPr>
            <a:r>
              <a:rPr lang="ru-RU" dirty="0"/>
              <a:t>Преимущество ее было только в простоте установки. С точки зрения работоспособности была крайне не устойчивой. Если где-то в кабеле происходил разрыв, то вся сеть оставалась парализованной, до замены кабеля.</a:t>
            </a:r>
          </a:p>
          <a:p>
            <a:pPr marL="0" indent="0">
              <a:buNone/>
            </a:pPr>
            <a:r>
              <a:rPr lang="ru-RU" b="1" dirty="0"/>
              <a:t>(Шина на конце используется для предотвращения отражения сигнала)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6BE172-5EE5-73C4-8C2C-3E7BB90B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42" y="1960529"/>
            <a:ext cx="5257800" cy="29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6ACF-94F2-56CE-409C-498855B6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Кольцевая топология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58CAB-EECF-7B77-E3DE-BAE53BB3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7695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данной топологии каждое устройство подключается к 2-ум соседним. Создавая, таким образом, кольцо. </a:t>
            </a:r>
          </a:p>
          <a:p>
            <a:pPr marL="0" indent="0">
              <a:buNone/>
            </a:pPr>
            <a:r>
              <a:rPr lang="ru-RU" dirty="0"/>
              <a:t>Здесь логика такова, что с одного конца компьютер только принимает, а с другого только отправляет. То есть, получается передача по кольцу и следующий компьютер играет роль ретранслятора сигнала. За счет этого нужда в терминаторах отпала. Соответственно, если где-то кабель повреждался, кольцо размыкалось и сеть становилась не работоспособной. </a:t>
            </a:r>
          </a:p>
          <a:p>
            <a:pPr marL="0" indent="0">
              <a:buNone/>
            </a:pPr>
            <a:r>
              <a:rPr lang="ru-RU" dirty="0"/>
              <a:t>Для повышения отказоустойчивости, применяют двойное кольцо, то есть в каждое устройство приходит два кабеля, а не один.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94291-FC59-6785-238D-B13127E4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1690688"/>
            <a:ext cx="4438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1AE8-9243-419D-863A-BF3047D8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звезда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CD0FD-369E-EDFB-51F9-6847DBD3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67285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Все устройства подключаются к центральному узлу, который уже является ретранслятором. В наше время данная модель используется в локальных сетях, когда к одному коммутатору подключаются несколько устройств, и он является посредником в передаче. </a:t>
            </a:r>
          </a:p>
          <a:p>
            <a:pPr marL="0" indent="0">
              <a:buNone/>
            </a:pPr>
            <a:r>
              <a:rPr lang="ru-RU" dirty="0"/>
              <a:t>Здесь отказоустойчивость значительно выше, чем в предыдущих двух. При обрыве, какого либо кабеля, выпадает из сети только одно устройство. Все остальные продолжают спокойно работать. Однако если откажет центральное звено, сеть станет неработоспособной.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E6FA73-9C61-4EBC-4C50-513ED111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690688"/>
            <a:ext cx="42100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2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1777</Words>
  <Application>Microsoft Office PowerPoint</Application>
  <PresentationFormat>Широкоэкранный</PresentationFormat>
  <Paragraphs>83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Сети Компьютерные сети, технология Ethernet</vt:lpstr>
      <vt:lpstr>Введение</vt:lpstr>
      <vt:lpstr>Начнем с основных сетевых терминов </vt:lpstr>
      <vt:lpstr>Разделим компоненты сети на группу</vt:lpstr>
      <vt:lpstr>Картинка для всего вышеперечисленного</vt:lpstr>
      <vt:lpstr>Топология сети</vt:lpstr>
      <vt:lpstr>Топология с общей шиной</vt:lpstr>
      <vt:lpstr>Кольцевая топология</vt:lpstr>
      <vt:lpstr>Топология звезда</vt:lpstr>
      <vt:lpstr>Полносвязная топология</vt:lpstr>
      <vt:lpstr>Смешанная топология</vt:lpstr>
      <vt:lpstr>Разберем сетевые модели</vt:lpstr>
      <vt:lpstr>Модель OSI</vt:lpstr>
      <vt:lpstr>Презентация PowerPoint</vt:lpstr>
      <vt:lpstr>Стек протоколов TCP/IP</vt:lpstr>
      <vt:lpstr>Технология Ethernet</vt:lpstr>
      <vt:lpstr>Презентация PowerPoint</vt:lpstr>
      <vt:lpstr>Попробуем на практике соединить две виртуальные машины</vt:lpstr>
      <vt:lpstr>Проверка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134</cp:revision>
  <dcterms:created xsi:type="dcterms:W3CDTF">2022-06-18T22:46:52Z</dcterms:created>
  <dcterms:modified xsi:type="dcterms:W3CDTF">2022-07-07T22:43:47Z</dcterms:modified>
</cp:coreProperties>
</file>