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78" r:id="rId14"/>
    <p:sldId id="27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1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ttpbi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97763"/>
          </a:xfrm>
        </p:spPr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Эксплуатация веб-уязвимостей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Библиотека </a:t>
            </a:r>
            <a:r>
              <a:rPr lang="en-US" dirty="0">
                <a:cs typeface="Times New Roman" panose="02020603050405020304" pitchFamily="18" charset="0"/>
              </a:rPr>
              <a:t>requests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07FDC-C9C2-FC0F-956C-735E5785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единовременная загрузка изображения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45549-3747-7C88-1BE8-19199B178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550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Кстати, работу веду в </a:t>
            </a:r>
            <a:r>
              <a:rPr lang="en-US" dirty="0"/>
              <a:t>IDE</a:t>
            </a:r>
            <a:r>
              <a:rPr lang="ru-RU" dirty="0"/>
              <a:t> </a:t>
            </a:r>
            <a:r>
              <a:rPr lang="en-US" dirty="0"/>
              <a:t>PyCharm, </a:t>
            </a:r>
            <a:r>
              <a:rPr lang="ru-RU" dirty="0"/>
              <a:t>но также могу порекомендовать </a:t>
            </a:r>
            <a:r>
              <a:rPr lang="en-US" dirty="0" err="1"/>
              <a:t>VSCode</a:t>
            </a:r>
            <a:r>
              <a:rPr lang="ru-RU" dirty="0"/>
              <a:t>. Очень удобная программа, поддерживающая огромное количество языков. 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AB9698-5585-D545-88A8-8458A981D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886" y="1615031"/>
            <a:ext cx="6763507" cy="487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9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31B85-8329-1340-08B1-8618204B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сессии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B04F25-CA3C-418C-4132-76ACA254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Сайты, особенно высоконагруженные, не очень любят видеть на своих страницах роботов (если они не одобрены, для чего часто внедряют </a:t>
            </a:r>
            <a:r>
              <a:rPr lang="en-US" b="1" dirty="0"/>
              <a:t>API</a:t>
            </a:r>
            <a:r>
              <a:rPr lang="en-US" dirty="0"/>
              <a:t>). </a:t>
            </a:r>
            <a:r>
              <a:rPr lang="ru-RU" dirty="0"/>
              <a:t>Те, кто сталкивался с </a:t>
            </a:r>
            <a:r>
              <a:rPr lang="ru-RU" dirty="0" err="1"/>
              <a:t>парсингом</a:t>
            </a:r>
            <a:r>
              <a:rPr lang="ru-RU" dirty="0"/>
              <a:t> ресурсов, могли не раз убедиться, что со временем сервисы закрывают доступ по вашему </a:t>
            </a:r>
            <a:r>
              <a:rPr lang="en-US" b="1" dirty="0"/>
              <a:t>IP</a:t>
            </a:r>
            <a:r>
              <a:rPr lang="en-US" dirty="0"/>
              <a:t> </a:t>
            </a:r>
            <a:r>
              <a:rPr lang="ru-RU" dirty="0"/>
              <a:t>или на основании пересылаемых модулем </a:t>
            </a:r>
            <a:r>
              <a:rPr lang="en-US" b="1" dirty="0"/>
              <a:t>Requests</a:t>
            </a:r>
            <a:r>
              <a:rPr lang="en-US" dirty="0"/>
              <a:t> </a:t>
            </a:r>
            <a:r>
              <a:rPr lang="ru-RU" dirty="0"/>
              <a:t>данных. В каждом случае решение проблемы индивидуально. Однако имеются базовые приемы, снижающие вероятность блокировки работы вашего скрипта.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Сделаем стандартный запрос на главную страницу сайта </a:t>
            </a:r>
            <a:r>
              <a:rPr lang="en-US" u="sng" dirty="0">
                <a:solidFill>
                  <a:srgbClr val="00B0F0"/>
                </a:solidFill>
              </a:rPr>
              <a:t>https://www.python.org</a:t>
            </a:r>
          </a:p>
          <a:p>
            <a:pPr marL="0" indent="0">
              <a:buNone/>
            </a:pPr>
            <a:r>
              <a:rPr lang="ru-RU" dirty="0"/>
              <a:t>Пример:</a:t>
            </a:r>
            <a:br>
              <a:rPr lang="ru-RU" dirty="0"/>
            </a:br>
            <a:r>
              <a:rPr lang="ru-RU" b="1" dirty="0"/>
              <a:t>&gt;&gt;&gt; </a:t>
            </a:r>
            <a:r>
              <a:rPr lang="en-US" b="1" dirty="0"/>
              <a:t>import requests</a:t>
            </a:r>
            <a:br>
              <a:rPr lang="ru-RU" b="1" dirty="0"/>
            </a:br>
            <a:r>
              <a:rPr lang="en-US" b="1" dirty="0"/>
              <a:t>&gt;&gt;&gt; response = </a:t>
            </a:r>
            <a:r>
              <a:rPr lang="en-US" b="1" dirty="0" err="1"/>
              <a:t>requests.get</a:t>
            </a:r>
            <a:r>
              <a:rPr lang="en-US" b="1" dirty="0"/>
              <a:t>('https://www.python.org/’)</a:t>
            </a:r>
            <a:br>
              <a:rPr lang="ru-RU" b="1" dirty="0"/>
            </a:br>
            <a:r>
              <a:rPr lang="en-US" b="1" dirty="0"/>
              <a:t>&gt;&gt;&gt; </a:t>
            </a:r>
            <a:r>
              <a:rPr lang="en-US" b="1" dirty="0" err="1"/>
              <a:t>response.request.headers</a:t>
            </a:r>
            <a:br>
              <a:rPr lang="ru-RU" b="1" dirty="0"/>
            </a:br>
            <a:r>
              <a:rPr lang="en-US" b="1" dirty="0"/>
              <a:t>{'User-Agent': 'python-requests/2.25.1', 'Accept-Encoding': '</a:t>
            </a:r>
            <a:r>
              <a:rPr lang="en-US" b="1" dirty="0" err="1"/>
              <a:t>gzip</a:t>
            </a:r>
            <a:r>
              <a:rPr lang="en-US" b="1" dirty="0"/>
              <a:t>, deflate', 'Accept': '*/*', 'Connection': 'keep-alive'}</a:t>
            </a:r>
          </a:p>
        </p:txBody>
      </p:sp>
    </p:spTree>
    <p:extLst>
      <p:ext uri="{BB962C8B-B14F-4D97-AF65-F5344CB8AC3E}">
        <p14:creationId xmlns:p14="http://schemas.microsoft.com/office/powerpoint/2010/main" val="151400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2F21A57-8826-201E-6260-3CF3F22DE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54550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Строка </a:t>
            </a:r>
            <a:r>
              <a:rPr lang="en-US" b="1" dirty="0" err="1"/>
              <a:t>response.request.headers</a:t>
            </a:r>
            <a:r>
              <a:rPr lang="en-US" b="1" dirty="0"/>
              <a:t> </a:t>
            </a:r>
            <a:r>
              <a:rPr lang="ru-RU" dirty="0"/>
              <a:t>отображает отправляемые нами заголовки на сайт. В качестве юзер-агента указана библиотека </a:t>
            </a:r>
            <a:r>
              <a:rPr lang="en-US" dirty="0"/>
              <a:t>requests, </a:t>
            </a:r>
            <a:r>
              <a:rPr lang="ru-RU" dirty="0"/>
              <a:t>что не очень хорошо, так как любой нормальный сервис вас сразу же </a:t>
            </a:r>
            <a:r>
              <a:rPr lang="ru-RU" dirty="0" err="1"/>
              <a:t>забанит</a:t>
            </a:r>
            <a:r>
              <a:rPr lang="ru-RU" dirty="0"/>
              <a:t> при частых запросах. Его стоит поменять на реальный, как у «живого» человека.</a:t>
            </a:r>
          </a:p>
          <a:p>
            <a:pPr marL="0" indent="0">
              <a:buNone/>
            </a:pPr>
            <a:r>
              <a:rPr lang="ru-RU" dirty="0"/>
              <a:t>Пример:</a:t>
            </a:r>
            <a:br>
              <a:rPr lang="ru-RU" dirty="0"/>
            </a:br>
            <a:r>
              <a:rPr lang="ru-RU" b="1" dirty="0"/>
              <a:t>&gt;&gt;&gt; </a:t>
            </a:r>
            <a:r>
              <a:rPr lang="en-US" b="1" dirty="0"/>
              <a:t>import requests</a:t>
            </a:r>
            <a:br>
              <a:rPr lang="ru-RU" b="1" dirty="0"/>
            </a:br>
            <a:r>
              <a:rPr lang="en-US" b="1" dirty="0"/>
              <a:t>&gt;&gt;&gt; </a:t>
            </a:r>
            <a:r>
              <a:rPr lang="en-US" b="1" dirty="0" err="1"/>
              <a:t>user_agent</a:t>
            </a:r>
            <a:r>
              <a:rPr lang="en-US" b="1" dirty="0"/>
              <a:t> = {'user-agent': 'Mozilla/5.0 (Windows NT 10.0; Win64; x64) </a:t>
            </a:r>
            <a:r>
              <a:rPr lang="en-US" b="1" dirty="0" err="1"/>
              <a:t>AppleWebKit</a:t>
            </a:r>
            <a:r>
              <a:rPr lang="en-US" b="1" dirty="0"/>
              <a:t>/537.36 (KHTML, like Gecko) ''Chrome/89.0.4389.72 Safari/537.36’}</a:t>
            </a:r>
            <a:br>
              <a:rPr lang="ru-RU" b="1" dirty="0"/>
            </a:br>
            <a:r>
              <a:rPr lang="en-US" b="1" dirty="0"/>
              <a:t>&gt;&gt;&gt; response = </a:t>
            </a:r>
            <a:r>
              <a:rPr lang="en-US" b="1" dirty="0" err="1"/>
              <a:t>requests.get</a:t>
            </a:r>
            <a:r>
              <a:rPr lang="en-US" b="1" dirty="0"/>
              <a:t>('https://www.python.org/', headers=</a:t>
            </a:r>
            <a:r>
              <a:rPr lang="en-US" b="1" dirty="0" err="1"/>
              <a:t>user_agent</a:t>
            </a:r>
            <a:r>
              <a:rPr lang="en-US" b="1" dirty="0"/>
              <a:t>)</a:t>
            </a:r>
            <a:br>
              <a:rPr lang="ru-RU" b="1" dirty="0"/>
            </a:br>
            <a:r>
              <a:rPr lang="en-US" b="1" dirty="0"/>
              <a:t>&gt;&gt;&gt; </a:t>
            </a:r>
            <a:r>
              <a:rPr lang="en-US" b="1" dirty="0" err="1"/>
              <a:t>response.request.headers</a:t>
            </a:r>
            <a:br>
              <a:rPr lang="ru-RU" b="1" dirty="0"/>
            </a:br>
            <a:r>
              <a:rPr lang="en-US" b="1" dirty="0"/>
              <a:t>{'user-agent': 'Mozilla/5.0 (Windows NT 10.0; Win64; x64) </a:t>
            </a:r>
            <a:r>
              <a:rPr lang="en-US" b="1" dirty="0" err="1"/>
              <a:t>AppleWebKit</a:t>
            </a:r>
            <a:r>
              <a:rPr lang="en-US" b="1" dirty="0"/>
              <a:t>/537.36 (KHTML, like Gecko) Chrome/89.0.4389.72 Safari/537.36', 'Accept-Encoding': '</a:t>
            </a:r>
            <a:r>
              <a:rPr lang="en-US" b="1" dirty="0" err="1"/>
              <a:t>gzip</a:t>
            </a:r>
            <a:r>
              <a:rPr lang="en-US" b="1" dirty="0"/>
              <a:t>, deflate', 'Accept': '*/*', 'Connection': 'keep-alive'}</a:t>
            </a:r>
          </a:p>
          <a:p>
            <a:pPr marL="0" indent="0">
              <a:buNone/>
            </a:pPr>
            <a:r>
              <a:rPr lang="ru-RU" dirty="0"/>
              <a:t>Как видим, сервер теперь думает, что мы вошли через браузер </a:t>
            </a:r>
            <a:r>
              <a:rPr lang="en-US" b="1" dirty="0"/>
              <a:t>Chrome</a:t>
            </a:r>
            <a:r>
              <a:rPr lang="en-US" dirty="0"/>
              <a:t>, </a:t>
            </a:r>
            <a:r>
              <a:rPr lang="ru-RU" dirty="0"/>
              <a:t>например. Это не гарантирует отсутствие блокировки, но уменьшает ее шансы.</a:t>
            </a:r>
          </a:p>
        </p:txBody>
      </p:sp>
    </p:spTree>
    <p:extLst>
      <p:ext uri="{BB962C8B-B14F-4D97-AF65-F5344CB8AC3E}">
        <p14:creationId xmlns:p14="http://schemas.microsoft.com/office/powerpoint/2010/main" val="203871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FFDD3-F908-551E-B6E4-2CDAF039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01"/>
            <a:ext cx="10515600" cy="1325563"/>
          </a:xfrm>
        </p:spPr>
        <p:txBody>
          <a:bodyPr/>
          <a:lstStyle/>
          <a:p>
            <a:r>
              <a:rPr lang="ru-RU" dirty="0"/>
              <a:t>В заключении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3A518-382C-45F0-1DAC-5A6281E56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 освоили основные возможности библиотеки, которые комбинируя и </a:t>
            </a:r>
            <a:r>
              <a:rPr lang="ru-RU" dirty="0" err="1"/>
              <a:t>миксуя</a:t>
            </a:r>
            <a:r>
              <a:rPr lang="ru-RU" dirty="0"/>
              <a:t> между собой могут помочь вам в достижении поставленных задач, связанных с поиском уязвимостей и обходами блокировок. 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Подсказка к домашнему заданию – смотри пример про сессии</a:t>
            </a:r>
          </a:p>
        </p:txBody>
      </p:sp>
    </p:spTree>
    <p:extLst>
      <p:ext uri="{BB962C8B-B14F-4D97-AF65-F5344CB8AC3E}">
        <p14:creationId xmlns:p14="http://schemas.microsoft.com/office/powerpoint/2010/main" val="338517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1A99C-60B0-66D9-FA90-CB25B798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77DA2E-8DE7-98A2-952E-E672BA9A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 помощью библиотеки </a:t>
            </a:r>
            <a:r>
              <a:rPr lang="ru-RU" b="1" dirty="0" err="1"/>
              <a:t>requests</a:t>
            </a:r>
            <a:r>
              <a:rPr lang="ru-RU" dirty="0"/>
              <a:t> зайти на сайт с 10 разными </a:t>
            </a:r>
            <a:r>
              <a:rPr lang="ru-RU" b="1" dirty="0" err="1"/>
              <a:t>user-agent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665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Модуль </a:t>
            </a:r>
            <a:r>
              <a:rPr lang="ru-RU" b="1" dirty="0" err="1">
                <a:cs typeface="Times New Roman" panose="02020603050405020304" pitchFamily="18" charset="0"/>
              </a:rPr>
              <a:t>Requests</a:t>
            </a:r>
            <a:r>
              <a:rPr lang="ru-RU" dirty="0">
                <a:cs typeface="Times New Roman" panose="02020603050405020304" pitchFamily="18" charset="0"/>
              </a:rPr>
              <a:t> предоставляет возможность управления </a:t>
            </a:r>
            <a:r>
              <a:rPr lang="ru-RU" b="1" dirty="0">
                <a:cs typeface="Times New Roman" panose="02020603050405020304" pitchFamily="18" charset="0"/>
              </a:rPr>
              <a:t>HTTP-запросами</a:t>
            </a:r>
            <a:r>
              <a:rPr lang="ru-RU" dirty="0">
                <a:cs typeface="Times New Roman" panose="02020603050405020304" pitchFamily="18" charset="0"/>
              </a:rPr>
              <a:t> при помощи языка </a:t>
            </a:r>
            <a:r>
              <a:rPr lang="ru-RU" b="1" dirty="0">
                <a:cs typeface="Times New Roman" panose="02020603050405020304" pitchFamily="18" charset="0"/>
              </a:rPr>
              <a:t>Python</a:t>
            </a:r>
            <a:r>
              <a:rPr lang="ru-RU" dirty="0">
                <a:cs typeface="Times New Roman" panose="02020603050405020304" pitchFamily="18" charset="0"/>
              </a:rPr>
              <a:t>. Инструментарий библиотеки широкий и рассчитан на все случаи взаимодействия с </a:t>
            </a:r>
            <a:r>
              <a:rPr lang="ru-RU" b="1" dirty="0" err="1">
                <a:cs typeface="Times New Roman" panose="02020603050405020304" pitchFamily="18" charset="0"/>
              </a:rPr>
              <a:t>web</a:t>
            </a:r>
            <a:r>
              <a:rPr lang="ru-RU" b="1" dirty="0">
                <a:cs typeface="Times New Roman" panose="02020603050405020304" pitchFamily="18" charset="0"/>
              </a:rPr>
              <a:t>-приложениями</a:t>
            </a:r>
            <a:r>
              <a:rPr lang="ru-RU" dirty="0">
                <a:cs typeface="Times New Roman" panose="02020603050405020304" pitchFamily="18" charset="0"/>
              </a:rPr>
              <a:t>. Код, написанный с применением </a:t>
            </a:r>
            <a:r>
              <a:rPr lang="ru-RU" b="1" dirty="0" err="1">
                <a:cs typeface="Times New Roman" panose="02020603050405020304" pitchFamily="18" charset="0"/>
              </a:rPr>
              <a:t>Requests</a:t>
            </a:r>
            <a:r>
              <a:rPr lang="ru-RU" dirty="0">
                <a:cs typeface="Times New Roman" panose="02020603050405020304" pitchFamily="18" charset="0"/>
              </a:rPr>
              <a:t>, не является громоздким, легко читается, а функции и методы наглядно настраиваются под специфические нужды.</a:t>
            </a:r>
          </a:p>
          <a:p>
            <a:pPr marL="0" indent="0">
              <a:buNone/>
            </a:pP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cs typeface="Times New Roman" panose="02020603050405020304" pitchFamily="18" charset="0"/>
              </a:rPr>
              <a:t>$ pip install requests</a:t>
            </a:r>
            <a:endParaRPr lang="ru-RU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BB23B-B198-8708-7572-D50BE082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Такие разные </a:t>
            </a:r>
            <a:r>
              <a:rPr lang="en-US" dirty="0"/>
              <a:t>HTTP-</a:t>
            </a:r>
            <a:r>
              <a:rPr lang="ru-RU" dirty="0"/>
              <a:t>запросы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6E592B-EC57-ACEF-F5C2-B73F8F68E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Библиотека </a:t>
            </a:r>
            <a:r>
              <a:rPr lang="ru-RU" b="1" dirty="0" err="1"/>
              <a:t>Requests</a:t>
            </a:r>
            <a:r>
              <a:rPr lang="ru-RU" dirty="0"/>
              <a:t> позволяет обращаться к сервисам с помощью разных запросов, если они разрешены на сервере. Чтобы полноценно продемонстрировать его работу, разработчики библиотеки создали специальный сайт </a:t>
            </a:r>
            <a:r>
              <a:rPr lang="ru-RU" u="sng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https://httpbin.org/</a:t>
            </a:r>
            <a:r>
              <a:rPr lang="ru-RU" dirty="0"/>
              <a:t>, на котором можно их опробовать.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AC4691-6C67-11BA-AAB4-8F859607A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203" y="1357063"/>
            <a:ext cx="7010764" cy="4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6A634-F4FD-CD84-3D16-71BC065D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 знать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051456-851C-F4CE-362D-BC5B49397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Коды </a:t>
            </a:r>
            <a:r>
              <a:rPr lang="ru-RU" b="1" dirty="0"/>
              <a:t>HTTP-ответов</a:t>
            </a:r>
            <a:r>
              <a:rPr lang="ru-RU" dirty="0"/>
              <a:t> показывают успешность выполнения запросов к серверу. Их группируют по 5 классам:</a:t>
            </a:r>
          </a:p>
          <a:p>
            <a:pPr marL="0" indent="0">
              <a:buNone/>
            </a:pPr>
            <a:r>
              <a:rPr lang="ru-RU" dirty="0"/>
              <a:t>– </a:t>
            </a:r>
            <a:r>
              <a:rPr lang="ru-RU" b="1" dirty="0"/>
              <a:t>информационного характера </a:t>
            </a:r>
            <a:r>
              <a:rPr lang="ru-RU" dirty="0"/>
              <a:t>(100-199) – разного рода подсказки, призывы к продолжению промежуточных действий</a:t>
            </a:r>
          </a:p>
          <a:p>
            <a:pPr marL="0" indent="0">
              <a:buNone/>
            </a:pPr>
            <a:r>
              <a:rPr lang="ru-RU" dirty="0"/>
              <a:t>– </a:t>
            </a:r>
            <a:r>
              <a:rPr lang="ru-RU" b="1" dirty="0"/>
              <a:t>успешные</a:t>
            </a:r>
            <a:r>
              <a:rPr lang="ru-RU" dirty="0"/>
              <a:t> (200-299) – запрос обработан, ответ получен, содержимого нет, но присланы заголовки и т.п.</a:t>
            </a:r>
          </a:p>
          <a:p>
            <a:pPr marL="0" indent="0">
              <a:buNone/>
            </a:pPr>
            <a:r>
              <a:rPr lang="ru-RU" dirty="0"/>
              <a:t>– </a:t>
            </a:r>
            <a:r>
              <a:rPr lang="ru-RU" b="1" dirty="0"/>
              <a:t>коды перенаправления</a:t>
            </a:r>
            <a:r>
              <a:rPr lang="ru-RU" dirty="0"/>
              <a:t> (300-399) – пользователь перенаправляется по другой ссылке</a:t>
            </a:r>
          </a:p>
          <a:p>
            <a:pPr marL="0" indent="0">
              <a:buNone/>
            </a:pPr>
            <a:r>
              <a:rPr lang="ru-RU" dirty="0"/>
              <a:t>– </a:t>
            </a:r>
            <a:r>
              <a:rPr lang="ru-RU" b="1" dirty="0"/>
              <a:t>ошибки на стороне клиента </a:t>
            </a:r>
            <a:r>
              <a:rPr lang="ru-RU" dirty="0"/>
              <a:t>(400-499) – пользователь не авторизован, нет такой страницы, запрещен доступ и др.</a:t>
            </a:r>
          </a:p>
          <a:p>
            <a:pPr marL="0" indent="0">
              <a:buNone/>
            </a:pPr>
            <a:r>
              <a:rPr lang="ru-RU" dirty="0"/>
              <a:t>– </a:t>
            </a:r>
            <a:r>
              <a:rPr lang="ru-RU" b="1" dirty="0"/>
              <a:t>ошибки на сервере </a:t>
            </a:r>
            <a:r>
              <a:rPr lang="ru-RU" dirty="0"/>
              <a:t>(500-599) – сервис не доступен по каким-либо причинам, метод запроса им не поддерживается.</a:t>
            </a:r>
          </a:p>
        </p:txBody>
      </p:sp>
    </p:spTree>
    <p:extLst>
      <p:ext uri="{BB962C8B-B14F-4D97-AF65-F5344CB8AC3E}">
        <p14:creationId xmlns:p14="http://schemas.microsoft.com/office/powerpoint/2010/main" val="260174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0E9E6-0B8E-E0DA-F84A-99819DD9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OPTIONS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646A3A-F974-A91D-5F1D-196515B50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Далее будем работать в командной строке </a:t>
            </a:r>
            <a:r>
              <a:rPr lang="en-US" b="1" dirty="0"/>
              <a:t>Python.</a:t>
            </a:r>
            <a:br>
              <a:rPr lang="en-US" b="1" dirty="0"/>
            </a:br>
            <a:r>
              <a:rPr lang="en-US" dirty="0"/>
              <a:t> </a:t>
            </a:r>
            <a:r>
              <a:rPr lang="ru-RU" dirty="0"/>
              <a:t>С помощью данного метода мы увидим принимаемые ресурсом или конкретным его разделом </a:t>
            </a:r>
            <a:r>
              <a:rPr lang="ru-RU" b="1" dirty="0"/>
              <a:t>HTTP-запросы</a:t>
            </a:r>
            <a:r>
              <a:rPr lang="ru-RU" dirty="0"/>
              <a:t> (просмотр опций включен не у всех ресурсов).</a:t>
            </a:r>
          </a:p>
          <a:p>
            <a:pPr marL="0" indent="0">
              <a:buNone/>
            </a:pPr>
            <a:r>
              <a:rPr lang="ru-RU" dirty="0"/>
              <a:t>Пример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b="1" dirty="0"/>
              <a:t>&gt;&gt;&gt; </a:t>
            </a:r>
            <a:r>
              <a:rPr lang="ru-RU" b="1" dirty="0" err="1"/>
              <a:t>response</a:t>
            </a:r>
            <a:r>
              <a:rPr lang="ru-RU" b="1" dirty="0"/>
              <a:t> = </a:t>
            </a:r>
            <a:r>
              <a:rPr lang="ru-RU" b="1" dirty="0" err="1"/>
              <a:t>requests.options</a:t>
            </a:r>
            <a:r>
              <a:rPr lang="ru-RU" b="1" dirty="0"/>
              <a:t>('https://httpbin.org/’)</a:t>
            </a:r>
            <a:br>
              <a:rPr lang="en-US" b="1" dirty="0"/>
            </a:br>
            <a:r>
              <a:rPr lang="ru-RU" b="1" dirty="0"/>
              <a:t>&gt;&gt;&gt; </a:t>
            </a:r>
            <a:r>
              <a:rPr lang="ru-RU" b="1" dirty="0" err="1"/>
              <a:t>response.headers</a:t>
            </a:r>
            <a:r>
              <a:rPr lang="ru-RU" b="1" dirty="0"/>
              <a:t>['Access-Control-</a:t>
            </a:r>
            <a:r>
              <a:rPr lang="ru-RU" b="1" dirty="0" err="1"/>
              <a:t>Allow</a:t>
            </a:r>
            <a:r>
              <a:rPr lang="ru-RU" b="1" dirty="0"/>
              <a:t>-</a:t>
            </a:r>
            <a:r>
              <a:rPr lang="ru-RU" b="1" dirty="0" err="1"/>
              <a:t>Methods</a:t>
            </a:r>
            <a:r>
              <a:rPr lang="ru-RU" b="1" dirty="0"/>
              <a:t>’]</a:t>
            </a:r>
            <a:br>
              <a:rPr lang="en-US" b="1" dirty="0"/>
            </a:br>
            <a:r>
              <a:rPr lang="ru-RU" b="1" dirty="0"/>
              <a:t>GET, POST, PUT, DELETE, PATCH, OPTIONS</a:t>
            </a:r>
          </a:p>
          <a:p>
            <a:pPr marL="0" indent="0">
              <a:buNone/>
            </a:pPr>
            <a:r>
              <a:rPr lang="ru-RU" dirty="0"/>
              <a:t>Как видим, на сайте имеется возможность протестировать практически все виды </a:t>
            </a:r>
            <a:r>
              <a:rPr lang="ru-RU" b="1" dirty="0"/>
              <a:t>HTTP-запросов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61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9B866-D7C5-4760-D13F-0CD71C6E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GET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9D6BC-F191-3205-A807-56979F95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 </a:t>
            </a:r>
            <a:r>
              <a:rPr lang="ru-RU" b="1" dirty="0"/>
              <a:t>GET-запросов</a:t>
            </a:r>
            <a:r>
              <a:rPr lang="ru-RU" dirty="0"/>
              <a:t> могут присутствовать параметры, которыми легко управлять. Для этого есть именованный аргумент </a:t>
            </a:r>
            <a:r>
              <a:rPr lang="ru-RU" b="1" dirty="0" err="1"/>
              <a:t>params</a:t>
            </a:r>
            <a:r>
              <a:rPr lang="ru-RU" dirty="0"/>
              <a:t>. Предположим, требуется 11 страница в категории автомобили.</a:t>
            </a:r>
          </a:p>
          <a:p>
            <a:pPr marL="0" indent="0">
              <a:buNone/>
            </a:pPr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ru-RU" b="1" dirty="0"/>
              <a:t>&gt;&gt;&gt; </a:t>
            </a:r>
            <a:r>
              <a:rPr lang="ru-RU" b="1" dirty="0" err="1"/>
              <a:t>get_params</a:t>
            </a:r>
            <a:r>
              <a:rPr lang="ru-RU" b="1" dirty="0"/>
              <a:t> = {'</a:t>
            </a:r>
            <a:r>
              <a:rPr lang="ru-RU" b="1" dirty="0" err="1"/>
              <a:t>page</a:t>
            </a:r>
            <a:r>
              <a:rPr lang="ru-RU" b="1" dirty="0"/>
              <a:t>': 11, '</a:t>
            </a:r>
            <a:r>
              <a:rPr lang="ru-RU" b="1" dirty="0" err="1"/>
              <a:t>product</a:t>
            </a:r>
            <a:r>
              <a:rPr lang="ru-RU" b="1" dirty="0"/>
              <a:t>': '</a:t>
            </a:r>
            <a:r>
              <a:rPr lang="ru-RU" b="1" dirty="0" err="1"/>
              <a:t>car</a:t>
            </a:r>
            <a:r>
              <a:rPr lang="ru-RU" b="1" dirty="0"/>
              <a:t>’}</a:t>
            </a:r>
            <a:br>
              <a:rPr lang="ru-RU" b="1" dirty="0"/>
            </a:br>
            <a:r>
              <a:rPr lang="ru-RU" b="1" dirty="0"/>
              <a:t>&gt;&gt;&gt; </a:t>
            </a:r>
            <a:r>
              <a:rPr lang="ru-RU" b="1" dirty="0" err="1"/>
              <a:t>response</a:t>
            </a:r>
            <a:r>
              <a:rPr lang="ru-RU" b="1" dirty="0"/>
              <a:t> = </a:t>
            </a:r>
            <a:r>
              <a:rPr lang="ru-RU" b="1" dirty="0" err="1"/>
              <a:t>requests.get</a:t>
            </a:r>
            <a:r>
              <a:rPr lang="ru-RU" b="1" dirty="0"/>
              <a:t>('https://httpbin.org/', </a:t>
            </a:r>
            <a:r>
              <a:rPr lang="ru-RU" b="1" dirty="0" err="1"/>
              <a:t>params</a:t>
            </a:r>
            <a:r>
              <a:rPr lang="ru-RU" b="1" dirty="0"/>
              <a:t>=</a:t>
            </a:r>
            <a:r>
              <a:rPr lang="ru-RU" b="1" dirty="0" err="1"/>
              <a:t>get_params</a:t>
            </a:r>
            <a:r>
              <a:rPr lang="ru-RU" b="1" dirty="0"/>
              <a:t>)</a:t>
            </a:r>
            <a:br>
              <a:rPr lang="ru-RU" b="1" dirty="0"/>
            </a:br>
            <a:r>
              <a:rPr lang="ru-RU" b="1" dirty="0"/>
              <a:t>&gt;&gt;&gt; response.url</a:t>
            </a:r>
            <a:br>
              <a:rPr lang="ru-RU" b="1" dirty="0"/>
            </a:br>
            <a:r>
              <a:rPr lang="ru-RU" b="1" dirty="0"/>
              <a:t>'https://httpbin.org/?page=11&amp;product=car'</a:t>
            </a:r>
          </a:p>
          <a:p>
            <a:pPr marL="0" indent="0">
              <a:buNone/>
            </a:pPr>
            <a:r>
              <a:rPr lang="ru-RU" dirty="0"/>
              <a:t>Ссылка успешно сформирована и передана на сервис.</a:t>
            </a:r>
          </a:p>
        </p:txBody>
      </p:sp>
    </p:spTree>
    <p:extLst>
      <p:ext uri="{BB962C8B-B14F-4D97-AF65-F5344CB8AC3E}">
        <p14:creationId xmlns:p14="http://schemas.microsoft.com/office/powerpoint/2010/main" val="152047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2BF38-2A85-0975-A45A-E4126CA6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POST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67DF0-01BF-480C-336E-C3BAEEC6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отправки данных (например, форм) применяют метод </a:t>
            </a:r>
            <a:r>
              <a:rPr lang="en-US" b="1" dirty="0"/>
              <a:t>POST</a:t>
            </a:r>
            <a:r>
              <a:rPr lang="en-US" dirty="0"/>
              <a:t> </a:t>
            </a:r>
            <a:r>
              <a:rPr lang="ru-RU" dirty="0"/>
              <a:t>библиотеки </a:t>
            </a:r>
            <a:r>
              <a:rPr lang="en-US" b="1" dirty="0"/>
              <a:t>Requests</a:t>
            </a:r>
            <a:r>
              <a:rPr lang="en-US" dirty="0"/>
              <a:t>. </a:t>
            </a:r>
            <a:r>
              <a:rPr lang="ru-RU" dirty="0"/>
              <a:t>В аргументе </a:t>
            </a:r>
            <a:r>
              <a:rPr lang="en-US" dirty="0"/>
              <a:t>data </a:t>
            </a:r>
            <a:r>
              <a:rPr lang="ru-RU" dirty="0"/>
              <a:t>указываются все требуемые поля. Ответом будет </a:t>
            </a:r>
            <a:r>
              <a:rPr lang="en-US" b="1" dirty="0" err="1"/>
              <a:t>json</a:t>
            </a:r>
            <a:r>
              <a:rPr lang="en-US" b="1" dirty="0"/>
              <a:t>-</a:t>
            </a:r>
            <a:r>
              <a:rPr lang="ru-RU" b="1" dirty="0"/>
              <a:t>объект</a:t>
            </a:r>
            <a:r>
              <a:rPr lang="ru-RU" dirty="0"/>
              <a:t> с переданными данными, а также ряд иных сведений (заголовки, </a:t>
            </a:r>
            <a:r>
              <a:rPr lang="en-US" b="1" dirty="0" err="1"/>
              <a:t>ip</a:t>
            </a:r>
            <a:r>
              <a:rPr lang="en-US" b="1" dirty="0"/>
              <a:t>-</a:t>
            </a:r>
            <a:r>
              <a:rPr lang="ru-RU" b="1" dirty="0"/>
              <a:t>адрес</a:t>
            </a:r>
            <a:r>
              <a:rPr lang="ru-RU" dirty="0"/>
              <a:t>, ссылка).</a:t>
            </a:r>
          </a:p>
          <a:p>
            <a:pPr marL="0" indent="0">
              <a:buNone/>
            </a:pPr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&gt;&gt;&gt; </a:t>
            </a:r>
            <a:r>
              <a:rPr lang="en-US" b="1" dirty="0" err="1"/>
              <a:t>post_params</a:t>
            </a:r>
            <a:r>
              <a:rPr lang="en-US" b="1" dirty="0"/>
              <a:t> = {'user': 'admin', 'password': 'admin_pass1’}</a:t>
            </a:r>
            <a:br>
              <a:rPr lang="en-US" b="1" dirty="0"/>
            </a:br>
            <a:r>
              <a:rPr lang="en-US" b="1" dirty="0"/>
              <a:t>&gt;&gt;&gt; response = </a:t>
            </a:r>
            <a:r>
              <a:rPr lang="en-US" b="1" dirty="0" err="1"/>
              <a:t>requests.post</a:t>
            </a:r>
            <a:r>
              <a:rPr lang="en-US" b="1" dirty="0"/>
              <a:t>('https://httpbin.org/post', data=</a:t>
            </a:r>
            <a:r>
              <a:rPr lang="en-US" b="1" dirty="0" err="1"/>
              <a:t>post_params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b="1" dirty="0"/>
              <a:t>&gt;&gt;&gt; </a:t>
            </a:r>
            <a:r>
              <a:rPr lang="en-US" b="1" dirty="0" err="1"/>
              <a:t>response.json</a:t>
            </a:r>
            <a:r>
              <a:rPr lang="en-US" b="1" dirty="0"/>
              <a:t>()['form’]</a:t>
            </a:r>
            <a:br>
              <a:rPr lang="en-US" b="1" dirty="0"/>
            </a:br>
            <a:r>
              <a:rPr lang="en-US" b="1" dirty="0"/>
              <a:t>{'password': 'admin_pass1', 'user': 'admin'}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207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0A3A1-E74B-6D61-8D5D-7BD95D57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PATCH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75DDFF-772A-F5B6-8238-48C4E7CD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Предполагает частичное обновление данных на сервере.</a:t>
            </a:r>
          </a:p>
          <a:p>
            <a:pPr marL="0" indent="0">
              <a:buNone/>
            </a:pPr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&gt;&gt;&gt; </a:t>
            </a:r>
            <a:r>
              <a:rPr lang="ru-RU" b="1" dirty="0" err="1"/>
              <a:t>patch_params</a:t>
            </a:r>
            <a:r>
              <a:rPr lang="ru-RU" b="1" dirty="0"/>
              <a:t> = {'</a:t>
            </a:r>
            <a:r>
              <a:rPr lang="ru-RU" b="1" dirty="0" err="1"/>
              <a:t>user</a:t>
            </a:r>
            <a:r>
              <a:rPr lang="ru-RU" b="1" dirty="0"/>
              <a:t>': '</a:t>
            </a:r>
            <a:r>
              <a:rPr lang="ru-RU" b="1" dirty="0" err="1"/>
              <a:t>new_admin</a:t>
            </a:r>
            <a:r>
              <a:rPr lang="ru-RU" b="1" dirty="0"/>
              <a:t>', '</a:t>
            </a:r>
            <a:r>
              <a:rPr lang="ru-RU" b="1" dirty="0" err="1"/>
              <a:t>password</a:t>
            </a:r>
            <a:r>
              <a:rPr lang="ru-RU" b="1" dirty="0"/>
              <a:t>': '</a:t>
            </a:r>
            <a:r>
              <a:rPr lang="ru-RU" b="1" dirty="0" err="1"/>
              <a:t>new_pass</a:t>
            </a:r>
            <a:r>
              <a:rPr lang="ru-RU" b="1" dirty="0"/>
              <a:t>’}</a:t>
            </a:r>
            <a:br>
              <a:rPr lang="en-US" b="1" dirty="0"/>
            </a:br>
            <a:r>
              <a:rPr lang="ru-RU" b="1" dirty="0"/>
              <a:t>&gt;&gt;&gt; </a:t>
            </a:r>
            <a:r>
              <a:rPr lang="ru-RU" b="1" dirty="0" err="1"/>
              <a:t>response</a:t>
            </a:r>
            <a:r>
              <a:rPr lang="ru-RU" b="1" dirty="0"/>
              <a:t> = </a:t>
            </a:r>
            <a:r>
              <a:rPr lang="ru-RU" b="1" dirty="0" err="1"/>
              <a:t>requests.patch</a:t>
            </a:r>
            <a:r>
              <a:rPr lang="ru-RU" b="1" dirty="0"/>
              <a:t>('https://httpbin.org/patch', </a:t>
            </a:r>
            <a:r>
              <a:rPr lang="ru-RU" b="1" dirty="0" err="1"/>
              <a:t>data</a:t>
            </a:r>
            <a:r>
              <a:rPr lang="ru-RU" b="1" dirty="0"/>
              <a:t>=</a:t>
            </a:r>
            <a:r>
              <a:rPr lang="ru-RU" b="1" dirty="0" err="1"/>
              <a:t>patch_params</a:t>
            </a:r>
            <a:r>
              <a:rPr lang="ru-RU" b="1" dirty="0"/>
              <a:t>)</a:t>
            </a:r>
            <a:br>
              <a:rPr lang="en-US" b="1" dirty="0"/>
            </a:br>
            <a:r>
              <a:rPr lang="ru-RU" b="1" dirty="0"/>
              <a:t>&gt;&gt;&gt; </a:t>
            </a:r>
            <a:r>
              <a:rPr lang="ru-RU" b="1" dirty="0" err="1"/>
              <a:t>response.status_code</a:t>
            </a:r>
            <a:br>
              <a:rPr lang="en-US" b="1" dirty="0"/>
            </a:br>
            <a:r>
              <a:rPr lang="ru-RU" b="1" dirty="0"/>
              <a:t>200</a:t>
            </a:r>
          </a:p>
          <a:p>
            <a:pPr marL="0" indent="0">
              <a:buNone/>
            </a:pPr>
            <a:r>
              <a:rPr lang="ru-RU" dirty="0"/>
              <a:t>Чаще всего применяется для изменения содержимого конфигурационных файлов (например, вы поменяли токен для доступа к </a:t>
            </a:r>
            <a:r>
              <a:rPr lang="ru-RU" b="1" dirty="0"/>
              <a:t>API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3882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70B01-460F-AAED-8A2A-084DA2F4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60753B-D380-3F6F-15D6-7FC4DEC8A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Когда требуется удаление некоего ресурса.</a:t>
            </a:r>
          </a:p>
          <a:p>
            <a:pPr marL="0" indent="0">
              <a:buNone/>
            </a:pPr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&gt;&gt;&gt; </a:t>
            </a:r>
            <a:r>
              <a:rPr lang="en-US" b="1" dirty="0" err="1"/>
              <a:t>del_params</a:t>
            </a:r>
            <a:r>
              <a:rPr lang="en-US" b="1" dirty="0"/>
              <a:t> = {"name": "</a:t>
            </a:r>
            <a:r>
              <a:rPr lang="ru-RU" b="1" dirty="0"/>
              <a:t>Николай", "</a:t>
            </a:r>
            <a:r>
              <a:rPr lang="en-US" b="1" dirty="0"/>
              <a:t>job": "</a:t>
            </a:r>
            <a:r>
              <a:rPr lang="ru-RU" b="1" dirty="0"/>
              <a:t>Повар"}</a:t>
            </a:r>
            <a:br>
              <a:rPr lang="en-US" b="1" dirty="0"/>
            </a:br>
            <a:r>
              <a:rPr lang="ru-RU" b="1" dirty="0"/>
              <a:t>&gt;&gt;&gt; </a:t>
            </a:r>
            <a:r>
              <a:rPr lang="en-US" b="1" dirty="0"/>
              <a:t>response = </a:t>
            </a:r>
            <a:r>
              <a:rPr lang="en-US" b="1" dirty="0" err="1"/>
              <a:t>requests.delete</a:t>
            </a:r>
            <a:r>
              <a:rPr lang="en-US" b="1" dirty="0"/>
              <a:t>('https://httpbin.org/delete', data=</a:t>
            </a:r>
            <a:r>
              <a:rPr lang="en-US" b="1" dirty="0" err="1"/>
              <a:t>del_params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b="1" dirty="0"/>
              <a:t>&gt;&gt;&gt; </a:t>
            </a:r>
            <a:r>
              <a:rPr lang="en-US" b="1" dirty="0" err="1"/>
              <a:t>response.json</a:t>
            </a:r>
            <a:r>
              <a:rPr lang="en-US" b="1" dirty="0"/>
              <a:t>()['form’]</a:t>
            </a:r>
            <a:br>
              <a:rPr lang="en-US" b="1" dirty="0"/>
            </a:br>
            <a:r>
              <a:rPr lang="en-US" b="1" dirty="0"/>
              <a:t>{'job': '</a:t>
            </a:r>
            <a:r>
              <a:rPr lang="ru-RU" b="1" dirty="0"/>
              <a:t>Повар', '</a:t>
            </a:r>
            <a:r>
              <a:rPr lang="en-US" b="1" dirty="0"/>
              <a:t>name': '</a:t>
            </a:r>
            <a:r>
              <a:rPr lang="ru-RU" b="1" dirty="0"/>
              <a:t>Николай'}</a:t>
            </a:r>
          </a:p>
        </p:txBody>
      </p:sp>
    </p:spTree>
    <p:extLst>
      <p:ext uri="{BB962C8B-B14F-4D97-AF65-F5344CB8AC3E}">
        <p14:creationId xmlns:p14="http://schemas.microsoft.com/office/powerpoint/2010/main" val="39109738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1057</Words>
  <Application>Microsoft Office PowerPoint</Application>
  <PresentationFormat>Широкоэкранный</PresentationFormat>
  <Paragraphs>53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Эксплуатация веб-уязвимостей Библиотека requests</vt:lpstr>
      <vt:lpstr>Введение</vt:lpstr>
      <vt:lpstr>Такие разные HTTP-запросы</vt:lpstr>
      <vt:lpstr>Важно знать</vt:lpstr>
      <vt:lpstr>Метод OPTIONS</vt:lpstr>
      <vt:lpstr>Метод GET</vt:lpstr>
      <vt:lpstr>Метод POST</vt:lpstr>
      <vt:lpstr>Метод PATCH</vt:lpstr>
      <vt:lpstr>Метод DELETE</vt:lpstr>
      <vt:lpstr>Пример – единовременная загрузка изображения</vt:lpstr>
      <vt:lpstr>Пример – сессии</vt:lpstr>
      <vt:lpstr>Презентация PowerPoint</vt:lpstr>
      <vt:lpstr>В заключении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50</cp:revision>
  <dcterms:created xsi:type="dcterms:W3CDTF">2022-06-18T22:46:52Z</dcterms:created>
  <dcterms:modified xsi:type="dcterms:W3CDTF">2022-07-21T23:56:28Z</dcterms:modified>
</cp:coreProperties>
</file>