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8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Сети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Протоколы 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B694FE-69C8-3188-BD9E-E1088F10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638509"/>
            <a:ext cx="10515600" cy="36126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Протокол </a:t>
            </a:r>
            <a:r>
              <a:rPr lang="ru-RU" b="1" dirty="0"/>
              <a:t>UDP</a:t>
            </a:r>
            <a:r>
              <a:rPr lang="ru-RU" dirty="0"/>
              <a:t> любят злоумышленники при организации </a:t>
            </a:r>
            <a:r>
              <a:rPr lang="ru-RU" b="1" dirty="0"/>
              <a:t>DDOS — или DOS-атак</a:t>
            </a:r>
            <a:r>
              <a:rPr lang="en-US" b="1" dirty="0"/>
              <a:t> (</a:t>
            </a:r>
            <a:r>
              <a:rPr lang="ru-RU" b="1" dirty="0" err="1"/>
              <a:t>DDoS</a:t>
            </a:r>
            <a:r>
              <a:rPr lang="ru-RU" b="1" dirty="0"/>
              <a:t>-атака </a:t>
            </a:r>
            <a:r>
              <a:rPr lang="ru-RU" dirty="0"/>
              <a:t>это виртуальное «нападение» на сайт или веб-сервер с целью перегрузки его максимальных мощностей, что, как правило, приводит к временному прекращению доступа к атакуемому сайту или целой группе сайтов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ru-RU" dirty="0"/>
              <a:t>. Из-за того, что данный протокол не требует подтверждения от сервера, открывается возможность просто «залить» сервер запросами. </a:t>
            </a:r>
          </a:p>
          <a:p>
            <a:pPr marL="0" indent="0">
              <a:buNone/>
            </a:pPr>
            <a:r>
              <a:rPr lang="ru-RU" dirty="0"/>
              <a:t>Стандартная атака подразумевает отправку большого количества дейтаграмм. Это заставляет сервер отвечать на каждый из них, расходуя вычислительные мощности.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7A395C-4AE2-8C34-8ACB-7504B3CB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29" y="4054308"/>
            <a:ext cx="76581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DAA2A-A183-7980-9570-7CA238FD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FTP — протокол передачи данных в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4217B-8B60-D815-F507-3AA231E0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FTP</a:t>
            </a:r>
            <a:r>
              <a:rPr lang="ru-RU" dirty="0"/>
              <a:t> — это клиент-серверный протокол, который использует два канала для передачи данных: командный, управляющий процессом передачи, и транспортный, непосредственно передающий информацию. </a:t>
            </a:r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ru-RU" b="1" dirty="0"/>
              <a:t>FTP-протокола</a:t>
            </a:r>
            <a:r>
              <a:rPr lang="ru-RU" dirty="0"/>
              <a:t> устройство конечного пользователя называется локальным хостом, а второй компьютер — удаленным хостом, играющим роль сервера. </a:t>
            </a:r>
          </a:p>
          <a:p>
            <a:pPr marL="0" indent="0">
              <a:buNone/>
            </a:pPr>
            <a:r>
              <a:rPr lang="ru-RU" dirty="0"/>
              <a:t>Для работы протокола требуется его правильная настройка со стороны хоста и специальный клиент на локальном хосте. </a:t>
            </a:r>
          </a:p>
        </p:txBody>
      </p:sp>
    </p:spTree>
    <p:extLst>
      <p:ext uri="{BB962C8B-B14F-4D97-AF65-F5344CB8AC3E}">
        <p14:creationId xmlns:p14="http://schemas.microsoft.com/office/powerpoint/2010/main" val="327168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B995F1-E22F-66F5-BD8E-181197D5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Пользователю нужно войти на </a:t>
            </a:r>
            <a:r>
              <a:rPr lang="ru-RU" b="1" dirty="0"/>
              <a:t>FTP-сервер</a:t>
            </a:r>
            <a:r>
              <a:rPr lang="ru-RU" dirty="0"/>
              <a:t>. Здесь нужно учитывать, что некоторые серверы разрешают доступ к части или всем своим данным без авторизации. Это называется </a:t>
            </a:r>
            <a:r>
              <a:rPr lang="ru-RU" b="1" dirty="0"/>
              <a:t>«анонимным FTP». </a:t>
            </a:r>
            <a:r>
              <a:rPr lang="ru-RU" dirty="0"/>
              <a:t>При этом файлы с сервера можно будет только передавать на компьютер клиента. </a:t>
            </a:r>
          </a:p>
          <a:p>
            <a:pPr marL="0" indent="0">
              <a:buNone/>
            </a:pPr>
            <a:r>
              <a:rPr lang="ru-RU" dirty="0"/>
              <a:t>Далее клиент начинает диалог с сервером — запрашивает разрешение на изменение файлов на сервере. Использую авторизованный </a:t>
            </a:r>
            <a:r>
              <a:rPr lang="ru-RU" b="1" dirty="0"/>
              <a:t>FTP-клиент</a:t>
            </a:r>
            <a:r>
              <a:rPr lang="ru-RU" dirty="0"/>
              <a:t>, можно скачивать файлы с сервера, отгружать их на него и выполнять другие манипуляции. </a:t>
            </a:r>
          </a:p>
          <a:p>
            <a:pPr marL="0" indent="0">
              <a:buNone/>
            </a:pPr>
            <a:r>
              <a:rPr lang="ru-RU" b="1" dirty="0"/>
              <a:t>FTP-сессии</a:t>
            </a:r>
            <a:r>
              <a:rPr lang="ru-RU" dirty="0"/>
              <a:t> работают в двух режимах — активном и пассивном: </a:t>
            </a:r>
          </a:p>
          <a:p>
            <a:r>
              <a:rPr lang="ru-RU" dirty="0"/>
              <a:t>При активном режиме сервер после инициализации, путем вызова командного канала, открывает транспортный канал и начинает передачу данных. </a:t>
            </a:r>
          </a:p>
          <a:p>
            <a:r>
              <a:rPr lang="ru-RU" dirty="0"/>
              <a:t>При пассивном режиме сервер при помощи командного канала отправляет клиенту данные, требующиеся для открытия канала передачи данных. </a:t>
            </a:r>
          </a:p>
          <a:p>
            <a:r>
              <a:rPr lang="ru-RU" dirty="0"/>
              <a:t>Из-за того, что клиент создает все подключения в пассивном режиме, этот протокол хорошо подходит для работы с брандмауэрами.</a:t>
            </a:r>
          </a:p>
        </p:txBody>
      </p:sp>
    </p:spTree>
    <p:extLst>
      <p:ext uri="{BB962C8B-B14F-4D97-AF65-F5344CB8AC3E}">
        <p14:creationId xmlns:p14="http://schemas.microsoft.com/office/powerpoint/2010/main" val="330664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893BC-9F12-A270-277A-7017C581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</a:t>
            </a:r>
            <a:r>
              <a:rPr lang="ru-RU" dirty="0"/>
              <a:t>справочник сети Интернет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ACD29-ACBB-888A-0D7A-B055B224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Браузеры взаимодействуют между собой через </a:t>
            </a:r>
            <a:r>
              <a:rPr lang="ru-RU" b="1" dirty="0"/>
              <a:t>IP-адреса</a:t>
            </a:r>
            <a:r>
              <a:rPr lang="ru-RU" dirty="0"/>
              <a:t>. Люди, пытаясь подключиться к сайту, используют его доменное имя — например, https://selectel.ru/. </a:t>
            </a:r>
            <a:r>
              <a:rPr lang="ru-RU" b="1" dirty="0"/>
              <a:t>Domain Name System </a:t>
            </a:r>
            <a:r>
              <a:rPr lang="ru-RU" dirty="0"/>
              <a:t>преобразует </a:t>
            </a:r>
            <a:r>
              <a:rPr lang="ru-RU" b="1" dirty="0"/>
              <a:t>домены в IP-адреса</a:t>
            </a:r>
            <a:r>
              <a:rPr lang="ru-RU" dirty="0"/>
              <a:t>, чтобы сделать возможной загрузку интернет-ресурса через браузер. </a:t>
            </a:r>
            <a:r>
              <a:rPr lang="ru-RU" b="1" dirty="0"/>
              <a:t>Каждому устройству в сети назначается свой IP-адрес, который используется другими устройствами для подключения к нему, а DNS-сервер позволяет людям не запоминать их.</a:t>
            </a:r>
          </a:p>
          <a:p>
            <a:pPr marL="0" indent="0">
              <a:buNone/>
            </a:pPr>
            <a:r>
              <a:rPr lang="ru-RU" dirty="0"/>
              <a:t>На данный момент существуют четыре основных </a:t>
            </a:r>
            <a:r>
              <a:rPr lang="ru-RU" b="1" dirty="0"/>
              <a:t>DNS-сервера</a:t>
            </a:r>
            <a:r>
              <a:rPr lang="ru-RU" dirty="0"/>
              <a:t>, которые участвуют в загрузке веб-страниц:</a:t>
            </a:r>
          </a:p>
          <a:p>
            <a:r>
              <a:rPr lang="ru-RU" b="1" dirty="0"/>
              <a:t>DNS </a:t>
            </a:r>
            <a:r>
              <a:rPr lang="ru-RU" b="1" dirty="0" err="1"/>
              <a:t>recursor</a:t>
            </a:r>
            <a:r>
              <a:rPr lang="ru-RU" b="1" dirty="0"/>
              <a:t> </a:t>
            </a:r>
            <a:r>
              <a:rPr lang="ru-RU" dirty="0"/>
              <a:t>— своеобразный справочник, отвечающий за прием запросов от компьютеров пользователей, например, приложений браузеров;</a:t>
            </a:r>
          </a:p>
          <a:p>
            <a:r>
              <a:rPr lang="ru-RU" b="1" dirty="0" err="1"/>
              <a:t>Root</a:t>
            </a:r>
            <a:r>
              <a:rPr lang="ru-RU" b="1" dirty="0"/>
              <a:t> </a:t>
            </a:r>
            <a:r>
              <a:rPr lang="ru-RU" b="1" dirty="0" err="1"/>
              <a:t>nameserver</a:t>
            </a:r>
            <a:r>
              <a:rPr lang="ru-RU" b="1" dirty="0"/>
              <a:t>, или корневой сервер, </a:t>
            </a:r>
            <a:r>
              <a:rPr lang="ru-RU" dirty="0"/>
              <a:t>является первым в процессе конвертации имени хоста в IP-адрес и позволяет получить список DNS-серверов.</a:t>
            </a:r>
          </a:p>
          <a:p>
            <a:r>
              <a:rPr lang="ru-RU" b="1" dirty="0"/>
              <a:t>TLD </a:t>
            </a:r>
            <a:r>
              <a:rPr lang="ru-RU" b="1" dirty="0" err="1"/>
              <a:t>nameserver</a:t>
            </a:r>
            <a:r>
              <a:rPr lang="ru-RU" b="1" dirty="0"/>
              <a:t> </a:t>
            </a:r>
            <a:r>
              <a:rPr lang="ru-RU" dirty="0"/>
              <a:t>— следующий шаг при поиске IP; хранит информацию про все доменные имена с общим расширением (.</a:t>
            </a:r>
            <a:r>
              <a:rPr lang="ru-RU" dirty="0" err="1"/>
              <a:t>ru</a:t>
            </a:r>
            <a:r>
              <a:rPr lang="ru-RU" dirty="0"/>
              <a:t>, .</a:t>
            </a:r>
            <a:r>
              <a:rPr lang="ru-RU" dirty="0" err="1"/>
              <a:t>com</a:t>
            </a:r>
            <a:r>
              <a:rPr lang="ru-RU" dirty="0"/>
              <a:t> и т.д.);</a:t>
            </a:r>
          </a:p>
          <a:p>
            <a:r>
              <a:rPr lang="ru-RU" b="1" dirty="0" err="1"/>
              <a:t>Authoritative</a:t>
            </a:r>
            <a:r>
              <a:rPr lang="ru-RU" b="1" dirty="0"/>
              <a:t> </a:t>
            </a:r>
            <a:r>
              <a:rPr lang="ru-RU" b="1" dirty="0" err="1"/>
              <a:t>nameserver</a:t>
            </a:r>
            <a:r>
              <a:rPr lang="ru-RU" b="1" dirty="0"/>
              <a:t> </a:t>
            </a:r>
            <a:r>
              <a:rPr lang="ru-RU" dirty="0"/>
              <a:t>дает окончательные ответы на запросы о DNS.</a:t>
            </a:r>
          </a:p>
        </p:txBody>
      </p:sp>
    </p:spTree>
    <p:extLst>
      <p:ext uri="{BB962C8B-B14F-4D97-AF65-F5344CB8AC3E}">
        <p14:creationId xmlns:p14="http://schemas.microsoft.com/office/powerpoint/2010/main" val="52689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33546-7FAE-FA81-DF56-2B84F8CA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HTTP(S) — протокол передачи гипертекста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4362B-3893-67C8-9E60-9067E817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362635"/>
            <a:ext cx="10972800" cy="5369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b="1" dirty="0"/>
              <a:t>HTTP</a:t>
            </a:r>
            <a:r>
              <a:rPr lang="ru-RU" sz="1300" dirty="0"/>
              <a:t> является основой интернета и используется для загрузки веб-страниц с использованием гипертекстовых ссылок. Относится к прикладным протоколам и работает поверх других уровней стека сетевых протоколов.</a:t>
            </a:r>
            <a:br>
              <a:rPr lang="ru-RU" sz="1300" dirty="0"/>
            </a:br>
            <a:r>
              <a:rPr lang="ru-RU" sz="1300" dirty="0"/>
              <a:t>Обычно принцип передачи данных по протоколу </a:t>
            </a:r>
            <a:r>
              <a:rPr lang="ru-RU" sz="1300" b="1" dirty="0"/>
              <a:t>HTTP</a:t>
            </a:r>
            <a:r>
              <a:rPr lang="ru-RU" sz="1300" dirty="0"/>
              <a:t> включает в себя компьютер клиента (например, ваш ПК), отправляющий запрос на сервер, который затем возвращает ответ. Каждый </a:t>
            </a:r>
            <a:r>
              <a:rPr lang="ru-RU" sz="1300" b="1" dirty="0"/>
              <a:t>HTTP-запрос</a:t>
            </a:r>
            <a:r>
              <a:rPr lang="ru-RU" sz="1300" dirty="0"/>
              <a:t> включает в себя ряд закодированных данных, содержащих различную информацию, в том числе:</a:t>
            </a:r>
          </a:p>
          <a:p>
            <a:pPr marL="0" indent="0">
              <a:buNone/>
            </a:pPr>
            <a:r>
              <a:rPr lang="ru-RU" sz="1300" dirty="0"/>
              <a:t>версию HTTP,</a:t>
            </a:r>
            <a:br>
              <a:rPr lang="ru-RU" sz="1300" dirty="0"/>
            </a:br>
            <a:r>
              <a:rPr lang="ru-RU" sz="1300" dirty="0"/>
              <a:t>URL-адрес,</a:t>
            </a:r>
            <a:br>
              <a:rPr lang="ru-RU" sz="1300" dirty="0"/>
            </a:br>
            <a:r>
              <a:rPr lang="ru-RU" sz="1300" dirty="0"/>
              <a:t>метод HTTP-запроса — указание на ожидание запроса от сервера (например, PUT- и GET-запросы),</a:t>
            </a:r>
            <a:br>
              <a:rPr lang="ru-RU" sz="1300" dirty="0"/>
            </a:br>
            <a:r>
              <a:rPr lang="ru-RU" sz="1300" dirty="0"/>
              <a:t>заголовок — он передает основную информацию о запросе и содержит пары ключ-значение,</a:t>
            </a:r>
            <a:br>
              <a:rPr lang="ru-RU" sz="1300" dirty="0"/>
            </a:br>
            <a:r>
              <a:rPr lang="ru-RU" sz="1300" dirty="0"/>
              <a:t>тело запроса (опционально, это любая отправляющаяся информация).</a:t>
            </a:r>
          </a:p>
          <a:p>
            <a:pPr marL="0" indent="0">
              <a:buNone/>
            </a:pPr>
            <a:r>
              <a:rPr lang="ru-RU" sz="1300" dirty="0"/>
              <a:t>После получения запроса сервер должен дать ответ. В его стандартную структуру входят: код состояния, заголовок и тело ответа.</a:t>
            </a:r>
            <a:br>
              <a:rPr lang="ru-RU" sz="1300" dirty="0"/>
            </a:br>
            <a:r>
              <a:rPr lang="ru-RU" sz="1300" dirty="0"/>
              <a:t>Код состояния HTTP-запроса — это трехзначные коды, которые, как правило, указывают на успешность его выполнения. Они разбиваются на пять основных блоков:</a:t>
            </a:r>
          </a:p>
          <a:p>
            <a:pPr marL="0" indent="0">
              <a:buNone/>
            </a:pPr>
            <a:r>
              <a:rPr lang="ru-RU" sz="1300" dirty="0"/>
              <a:t>1xx* Информация (</a:t>
            </a:r>
            <a:r>
              <a:rPr lang="ru-RU" sz="1300" dirty="0" err="1"/>
              <a:t>Informational</a:t>
            </a:r>
            <a:r>
              <a:rPr lang="ru-RU" sz="1300" dirty="0"/>
              <a:t>),</a:t>
            </a:r>
            <a:br>
              <a:rPr lang="ru-RU" sz="1300" dirty="0"/>
            </a:br>
            <a:r>
              <a:rPr lang="ru-RU" sz="1300" dirty="0"/>
              <a:t>2хх Успешность выполнения (</a:t>
            </a:r>
            <a:r>
              <a:rPr lang="ru-RU" sz="1300" dirty="0" err="1"/>
              <a:t>Success</a:t>
            </a:r>
            <a:r>
              <a:rPr lang="ru-RU" sz="1300" dirty="0"/>
              <a:t>),</a:t>
            </a:r>
            <a:br>
              <a:rPr lang="ru-RU" sz="1300" dirty="0"/>
            </a:br>
            <a:r>
              <a:rPr lang="ru-RU" sz="1300" dirty="0"/>
              <a:t>3хх Перенаправление (</a:t>
            </a:r>
            <a:r>
              <a:rPr lang="ru-RU" sz="1300" dirty="0" err="1"/>
              <a:t>Redirection</a:t>
            </a:r>
            <a:r>
              <a:rPr lang="ru-RU" sz="1300" dirty="0"/>
              <a:t>),</a:t>
            </a:r>
            <a:br>
              <a:rPr lang="ru-RU" sz="1300" dirty="0"/>
            </a:br>
            <a:r>
              <a:rPr lang="ru-RU" sz="1300" dirty="0"/>
              <a:t>4xx Ошибка клиента (Client </a:t>
            </a:r>
            <a:r>
              <a:rPr lang="ru-RU" sz="1300" dirty="0" err="1"/>
              <a:t>Error</a:t>
            </a:r>
            <a:r>
              <a:rPr lang="ru-RU" sz="1300" dirty="0"/>
              <a:t>),</a:t>
            </a:r>
            <a:br>
              <a:rPr lang="ru-RU" sz="1300" dirty="0"/>
            </a:br>
            <a:r>
              <a:rPr lang="ru-RU" sz="1300" dirty="0"/>
              <a:t>5xx Ошибка сервера (Server </a:t>
            </a:r>
            <a:r>
              <a:rPr lang="ru-RU" sz="1300" dirty="0" err="1"/>
              <a:t>Error</a:t>
            </a:r>
            <a:r>
              <a:rPr lang="ru-RU" sz="1300" dirty="0"/>
              <a:t>),</a:t>
            </a:r>
            <a:br>
              <a:rPr lang="ru-RU" sz="1300" dirty="0"/>
            </a:br>
            <a:r>
              <a:rPr lang="ru-RU" sz="1300" dirty="0"/>
              <a:t>*ХХ обозначают цифры от 00 до 99.</a:t>
            </a:r>
          </a:p>
          <a:p>
            <a:pPr marL="0" indent="0">
              <a:buNone/>
            </a:pPr>
            <a:r>
              <a:rPr lang="ru-RU" sz="1300" dirty="0"/>
              <a:t>Аналогично запросу, ответ имеет заголовок, который содержит различную информацию — например, язык отправляемых данных. В большинстве случаев там содержатся </a:t>
            </a:r>
            <a:r>
              <a:rPr lang="ru-RU" sz="1300" b="1" dirty="0"/>
              <a:t>HTML-данные</a:t>
            </a:r>
            <a:r>
              <a:rPr lang="ru-RU" sz="1300" dirty="0"/>
              <a:t>, которые веб-браузер клиента преобразует в страницу.</a:t>
            </a:r>
            <a:br>
              <a:rPr lang="ru-RU" sz="1300" dirty="0"/>
            </a:br>
            <a:r>
              <a:rPr lang="ru-RU" sz="1300" dirty="0"/>
              <a:t>При разговоре про </a:t>
            </a:r>
            <a:r>
              <a:rPr lang="ru-RU" sz="1300" b="1" dirty="0"/>
              <a:t>HTTP</a:t>
            </a:r>
            <a:r>
              <a:rPr lang="ru-RU" sz="1300" dirty="0"/>
              <a:t> нельзя не упомянуть важный аспект — </a:t>
            </a:r>
            <a:r>
              <a:rPr lang="ru-RU" sz="1300" b="1" dirty="0"/>
              <a:t>незащищенность протокола</a:t>
            </a:r>
            <a:r>
              <a:rPr lang="ru-RU" sz="1300" dirty="0"/>
              <a:t>. При передаче данных все происходит открыто, в результате чего злоумышленник может перехватить данные. Для исключения этой проблемы был разработан протокол </a:t>
            </a:r>
            <a:r>
              <a:rPr lang="ru-RU" sz="1300" b="1" dirty="0"/>
              <a:t>HTTPS</a:t>
            </a:r>
            <a:r>
              <a:rPr lang="ru-RU" sz="1300" dirty="0"/>
              <a:t>. Подробное сравнение этих протоколов есть в нашем блоге.</a:t>
            </a:r>
          </a:p>
        </p:txBody>
      </p:sp>
    </p:spTree>
    <p:extLst>
      <p:ext uri="{BB962C8B-B14F-4D97-AF65-F5344CB8AC3E}">
        <p14:creationId xmlns:p14="http://schemas.microsoft.com/office/powerpoint/2010/main" val="76910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разобрали основные протоколы, познакомились с портами. Уже на основе данного урока вы можете осваивать свои первые атаки на клоны ваших виртуальных машин. Протоколы – основа для любой сетевой атаки, своего рода мишень и уязвимое место, в которое вы наносите удар.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Изменить пароль суперпользователя через </a:t>
            </a:r>
            <a:r>
              <a:rPr lang="ru-RU" b="1" dirty="0"/>
              <a:t>GNU GRUB</a:t>
            </a:r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Сегодня у нас очень важная тема, она всегда нужна при подходу к взлому/</a:t>
            </a:r>
            <a:r>
              <a:rPr lang="ru-RU" dirty="0" err="1">
                <a:cs typeface="Times New Roman" panose="02020603050405020304" pitchFamily="18" charset="0"/>
              </a:rPr>
              <a:t>пентесту</a:t>
            </a:r>
            <a:r>
              <a:rPr lang="ru-RU" dirty="0">
                <a:cs typeface="Times New Roman" panose="02020603050405020304" pitchFamily="18" charset="0"/>
              </a:rPr>
              <a:t> какого либо сервера. (</a:t>
            </a:r>
            <a:r>
              <a:rPr lang="ru-RU" dirty="0" err="1">
                <a:cs typeface="Times New Roman" panose="02020603050405020304" pitchFamily="18" charset="0"/>
              </a:rPr>
              <a:t>Пентест</a:t>
            </a:r>
            <a:r>
              <a:rPr lang="ru-RU" dirty="0">
                <a:cs typeface="Times New Roman" panose="02020603050405020304" pitchFamily="18" charset="0"/>
              </a:rPr>
              <a:t>, кстати говоря, - деликатное название «взлома». Эта услуга, которая предоставляется компании, для испытания надежности и защищенности своих информационных систем: компьютеры, сервера, сети и пр.) 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протокола сети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Сетевой протокол </a:t>
            </a:r>
            <a:r>
              <a:rPr lang="ru-RU" dirty="0"/>
              <a:t>— это набор правил, определяющий принципы взаимодействия устройств в сети. Чтобы отправка и получение информации прошли успешно, все устройства-участники процесса должны принимать условия протокола и следовать им. В сети их поддержка встраивается или в аппаратную часть (в «железо»), или в программную часть (в код системы),  или и туда, и туда.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взаимодействия протоколов между собой существует модель OSI, которую мы уже изучили. И т.к. все уже перешли на модель </a:t>
            </a:r>
            <a:r>
              <a:rPr lang="en-US" dirty="0"/>
              <a:t>TCP/IP</a:t>
            </a:r>
            <a:r>
              <a:rPr lang="ru-RU" dirty="0"/>
              <a:t>, мы будем работать относительно нее.</a:t>
            </a:r>
          </a:p>
        </p:txBody>
      </p:sp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76E4-552A-1D71-CAE6-6DE193C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Интернет-протокол и </a:t>
            </a:r>
            <a:r>
              <a:rPr lang="en-US" dirty="0"/>
              <a:t>IP-</a:t>
            </a:r>
            <a:r>
              <a:rPr lang="ru-RU" dirty="0"/>
              <a:t>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AD56-BE1B-9AFB-32E4-E404BA7A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Internet Protocol (IP) </a:t>
            </a:r>
            <a:r>
              <a:rPr lang="ru-RU" dirty="0"/>
              <a:t>— это наиболее простой протокол, объединивший отдельные компьютеры в глобальную сеть. Главной его задачей является маршрутизация </a:t>
            </a:r>
            <a:r>
              <a:rPr lang="ru-RU" b="1" dirty="0"/>
              <a:t>дейтаграмм</a:t>
            </a:r>
            <a:r>
              <a:rPr lang="ru-RU" dirty="0"/>
              <a:t> — определение маршрута следования пакетов по узлам сети. Каждое устройство — ваш ПК, принтер и т.д. — имеет IP-адрес, чтобы данные попадали к нужному адресату. Так, например, отправленный на печать файл не окажется вместо принтера в личном ПК вашего коллеги.</a:t>
            </a:r>
          </a:p>
          <a:p>
            <a:pPr marL="0" indent="0">
              <a:buNone/>
            </a:pPr>
            <a:r>
              <a:rPr lang="ru-RU" dirty="0"/>
              <a:t>В качестве минусов протокола можно отметить </a:t>
            </a:r>
            <a:r>
              <a:rPr lang="ru-RU" b="1" dirty="0"/>
              <a:t>низкую надежность</a:t>
            </a:r>
            <a:r>
              <a:rPr lang="ru-RU" dirty="0"/>
              <a:t>. </a:t>
            </a:r>
            <a:r>
              <a:rPr lang="ru-RU" b="1" dirty="0"/>
              <a:t>Он не определяет факт передачи пакета и не контролирует целостность данных. IP просто осуществляет пересылку.</a:t>
            </a:r>
          </a:p>
          <a:p>
            <a:pPr marL="0" indent="0">
              <a:buNone/>
            </a:pPr>
            <a:r>
              <a:rPr lang="ru-RU" dirty="0"/>
              <a:t>Для пересылки пакетов необходимо определить, на какой </a:t>
            </a:r>
            <a:r>
              <a:rPr lang="ru-RU" b="1" dirty="0"/>
              <a:t>порт</a:t>
            </a:r>
            <a:r>
              <a:rPr lang="ru-RU" dirty="0"/>
              <a:t> отправить пакет. Для этого протокол имеет свою систему адресации. В качестве адресов выступает 32-битные (IPv4) или 128-битные (IPv6) адреса. Перед отправкой пакета в него добавляются </a:t>
            </a:r>
            <a:r>
              <a:rPr lang="ru-RU" b="1" dirty="0" err="1"/>
              <a:t>header</a:t>
            </a:r>
            <a:r>
              <a:rPr lang="ru-RU" b="1" dirty="0"/>
              <a:t> (заголовок) </a:t>
            </a:r>
            <a:r>
              <a:rPr lang="ru-RU" dirty="0"/>
              <a:t>и </a:t>
            </a:r>
            <a:r>
              <a:rPr lang="ru-RU" b="1" dirty="0" err="1"/>
              <a:t>payload</a:t>
            </a:r>
            <a:r>
              <a:rPr lang="ru-RU" b="1" dirty="0"/>
              <a:t> (данные для доставки).</a:t>
            </a:r>
          </a:p>
        </p:txBody>
      </p:sp>
    </p:spTree>
    <p:extLst>
      <p:ext uri="{BB962C8B-B14F-4D97-AF65-F5344CB8AC3E}">
        <p14:creationId xmlns:p14="http://schemas.microsoft.com/office/powerpoint/2010/main" val="298451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44FAC2-4758-091B-DB64-069B49A8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IPv4 </a:t>
            </a:r>
            <a:r>
              <a:rPr lang="ru-RU" dirty="0"/>
              <a:t>является 32-разрядной системой, состоящей из четырех разделов (123.123.123.123). Он поддерживает до 4 294 967 296 адресов и является протоколом по умолчанию. Основным его преимуществом является простота. В недостатках — ограниченное адресное пространство, также называемое «исчерпанием адресов».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IPv6</a:t>
            </a:r>
            <a:r>
              <a:rPr lang="ru-RU" dirty="0"/>
              <a:t>, напротив, — 128-битное адресное пространство, которое обеспечивает приблизительно 2^128 степени адресов. Формат записи состоит из восьми разделов, в каждый из которых записывается четыре 16-ричных цифры. Недостаток протокола — в сложности сетевого администрирования. </a:t>
            </a:r>
          </a:p>
          <a:p>
            <a:pPr marL="0" indent="0">
              <a:buNone/>
            </a:pPr>
            <a:r>
              <a:rPr lang="ru-RU" dirty="0"/>
              <a:t>Один из основных протоколов, который работает поверх IP, — это протокол TCP, из-за чего его часто обозначают как TCP/IP. Но это не единственный протокол, который является частью интернет-протокола.</a:t>
            </a:r>
          </a:p>
        </p:txBody>
      </p:sp>
    </p:spTree>
    <p:extLst>
      <p:ext uri="{BB962C8B-B14F-4D97-AF65-F5344CB8AC3E}">
        <p14:creationId xmlns:p14="http://schemas.microsoft.com/office/powerpoint/2010/main" val="824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84B7D-1E68-47FF-8707-E8BEA37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TCP — протокол обмена сообщениями в сети Интернет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8666C-5BB2-14D6-06B0-A384C6BB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TCP</a:t>
            </a:r>
            <a:r>
              <a:rPr lang="ru-RU" dirty="0"/>
              <a:t> помогает устройствам в сети обмениваться сообщениями. Он работает на четвертом, транспортном, уровне модели </a:t>
            </a:r>
            <a:r>
              <a:rPr lang="ru-RU" b="1" dirty="0"/>
              <a:t>OSI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передачи информации происходит дробление исходного файла на части, которые передаются получателю, а далее собираются обратно. Например, человек запрашивает веб-страницу, далее сервер обрабатывает запрос и высылает в ответ </a:t>
            </a:r>
            <a:r>
              <a:rPr lang="ru-RU" b="1" dirty="0"/>
              <a:t>HTML-страницу</a:t>
            </a:r>
            <a:r>
              <a:rPr lang="ru-RU" dirty="0"/>
              <a:t> при помощи протокола </a:t>
            </a:r>
            <a:r>
              <a:rPr lang="ru-RU" b="1" dirty="0"/>
              <a:t>HTTP</a:t>
            </a:r>
            <a:r>
              <a:rPr lang="ru-RU" dirty="0"/>
              <a:t>. Он, в свою очередь, запрашивает уровень </a:t>
            </a:r>
            <a:r>
              <a:rPr lang="ru-RU" b="1" dirty="0"/>
              <a:t>TCP</a:t>
            </a:r>
            <a:r>
              <a:rPr lang="ru-RU" dirty="0"/>
              <a:t> для установки требуемого соединения и отправки </a:t>
            </a:r>
            <a:r>
              <a:rPr lang="ru-RU" b="1" dirty="0"/>
              <a:t>HTML-файла</a:t>
            </a:r>
            <a:r>
              <a:rPr lang="ru-RU" dirty="0"/>
              <a:t>. </a:t>
            </a:r>
            <a:r>
              <a:rPr lang="ru-RU" b="1" dirty="0"/>
              <a:t>TCP</a:t>
            </a:r>
            <a:r>
              <a:rPr lang="ru-RU" dirty="0"/>
              <a:t> конвертирует данные в блоки, передавая их на уровень </a:t>
            </a:r>
            <a:r>
              <a:rPr lang="ru-RU" b="1" dirty="0"/>
              <a:t>TCP</a:t>
            </a:r>
            <a:r>
              <a:rPr lang="ru-RU" dirty="0"/>
              <a:t> пользователя, где происходит подтверждение передачи. </a:t>
            </a:r>
          </a:p>
        </p:txBody>
      </p:sp>
    </p:spTree>
    <p:extLst>
      <p:ext uri="{BB962C8B-B14F-4D97-AF65-F5344CB8AC3E}">
        <p14:creationId xmlns:p14="http://schemas.microsoft.com/office/powerpoint/2010/main" val="6879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4E534-FDD3-4280-740D-FF89E2D3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036"/>
            <a:ext cx="10515600" cy="1325563"/>
          </a:xfrm>
        </p:spPr>
        <p:txBody>
          <a:bodyPr/>
          <a:lstStyle/>
          <a:p>
            <a:r>
              <a:rPr lang="ru-RU" dirty="0"/>
              <a:t>Свойства протокола </a:t>
            </a:r>
            <a:r>
              <a:rPr lang="en-US" dirty="0"/>
              <a:t>TCP: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20ED7-1773-2D6E-3DB3-57B96C1F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Система нумерации сегментов (</a:t>
            </a:r>
            <a:r>
              <a:rPr lang="ru-RU" b="1" dirty="0" err="1"/>
              <a:t>Segment</a:t>
            </a:r>
            <a:r>
              <a:rPr lang="ru-RU" b="1" dirty="0"/>
              <a:t> </a:t>
            </a:r>
            <a:r>
              <a:rPr lang="ru-RU" b="1" dirty="0" err="1"/>
              <a:t>Numbering</a:t>
            </a:r>
            <a:r>
              <a:rPr lang="ru-RU" b="1" dirty="0"/>
              <a:t> System). </a:t>
            </a:r>
            <a:r>
              <a:rPr lang="ru-RU" dirty="0"/>
              <a:t>TCP отслеживает передаваемые или принимаемые сегменты, присваивая номера каждому из них. Байтам данных, которые должны быть переданы, присваивается определенный номер байта, в то время как сегментам присваиваются порядковые номера.</a:t>
            </a:r>
          </a:p>
          <a:p>
            <a:r>
              <a:rPr lang="ru-RU" b="1" dirty="0"/>
              <a:t>Управление потоком</a:t>
            </a:r>
            <a:r>
              <a:rPr lang="ru-RU" dirty="0"/>
              <a:t>. Эта функция ограничивает скорость, с которой отправитель передает данные. Это делается для обеспечения надежности доставки. Получатель постоянно сообщает отправителю о том, какой объем данных может быть получен.</a:t>
            </a:r>
          </a:p>
          <a:p>
            <a:r>
              <a:rPr lang="ru-RU" b="1" dirty="0"/>
              <a:t>Контроль ошибок. </a:t>
            </a:r>
            <a:r>
              <a:rPr lang="ru-RU" dirty="0"/>
              <a:t>Данная функция реализуется для повышения надежности путем проверки байтов на целостность.</a:t>
            </a:r>
          </a:p>
          <a:p>
            <a:r>
              <a:rPr lang="ru-RU" b="1" dirty="0"/>
              <a:t>Порт источника и порт назначения</a:t>
            </a:r>
            <a:r>
              <a:rPr lang="ru-RU" dirty="0"/>
              <a:t>. Протокол TCP использует специальные порты для связи  различных протоколов. Например протокол </a:t>
            </a:r>
            <a:r>
              <a:rPr lang="ru-RU" b="1" dirty="0"/>
              <a:t>SSH</a:t>
            </a:r>
            <a:r>
              <a:rPr lang="ru-RU" dirty="0"/>
              <a:t> использует </a:t>
            </a:r>
            <a:r>
              <a:rPr lang="ru-RU" b="1" dirty="0"/>
              <a:t>22й порт, HTTP — 80, HTTPS — 443, </a:t>
            </a:r>
            <a:r>
              <a:rPr lang="ru-RU" b="1" dirty="0" err="1"/>
              <a:t>Gopher</a:t>
            </a:r>
            <a:r>
              <a:rPr lang="ru-RU" b="1" dirty="0"/>
              <a:t> — 70</a:t>
            </a:r>
            <a:r>
              <a:rPr lang="ru-RU" dirty="0"/>
              <a:t>. Все порты делятся на три диапазона — </a:t>
            </a:r>
            <a:r>
              <a:rPr lang="ru-RU" b="1" dirty="0"/>
              <a:t>общеизвестные</a:t>
            </a:r>
            <a:r>
              <a:rPr lang="ru-RU" dirty="0"/>
              <a:t> (0—1023), </a:t>
            </a:r>
            <a:r>
              <a:rPr lang="ru-RU" b="1" dirty="0"/>
              <a:t>зарегистрированные</a:t>
            </a:r>
            <a:r>
              <a:rPr lang="ru-RU" dirty="0"/>
              <a:t> (1024—49151) и </a:t>
            </a:r>
            <a:r>
              <a:rPr lang="ru-RU" b="1" dirty="0"/>
              <a:t>динамические</a:t>
            </a:r>
            <a:r>
              <a:rPr lang="ru-RU" dirty="0"/>
              <a:t> (49152—65535). </a:t>
            </a:r>
            <a:r>
              <a:rPr lang="ru-RU" b="1" dirty="0"/>
              <a:t>Компьютерный сетевой порт</a:t>
            </a:r>
            <a:r>
              <a:rPr lang="ru-RU" dirty="0"/>
              <a:t> – это число, которое идентифицирует назначение сетевых потоков данных в пределах одного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318317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D8287E-68B3-A27B-C0A7-109BBD17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0" y="1077912"/>
            <a:ext cx="10497879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3BA8B-B8D2-2E7F-6F34-86EDA2F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UDP — аналог TCP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FBFEC-7D00-4E1C-B7EB-29B74C8A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645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отличие от протокола </a:t>
            </a:r>
            <a:r>
              <a:rPr lang="ru-RU" b="1" dirty="0"/>
              <a:t>ТСР User </a:t>
            </a:r>
            <a:r>
              <a:rPr lang="ru-RU" b="1" dirty="0" err="1"/>
              <a:t>Datagram</a:t>
            </a:r>
            <a:r>
              <a:rPr lang="ru-RU" b="1" dirty="0"/>
              <a:t> Protocol </a:t>
            </a:r>
            <a:r>
              <a:rPr lang="ru-RU" dirty="0"/>
              <a:t>обеспечивает передачу данных без получения подтверждения от пользователя о результате действия. Благодаря этому достигается большая скорость работы и передачи данных в ущерб надежности и безопасности.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Особенности протокола диктуют специфику его применения. Так, он подходит для приложений, например, </a:t>
            </a:r>
            <a:r>
              <a:rPr lang="ru-RU" b="1" dirty="0"/>
              <a:t>Skype, </a:t>
            </a:r>
            <a:r>
              <a:rPr lang="ru-RU" b="1" dirty="0" err="1"/>
              <a:t>Discord</a:t>
            </a:r>
            <a:r>
              <a:rPr lang="ru-RU" b="1" dirty="0"/>
              <a:t> и другие, которые работают в реальном времени и где задержка передачи данных может быть проблемой. </a:t>
            </a:r>
            <a:r>
              <a:rPr lang="ru-RU" dirty="0"/>
              <a:t>Также его предпочтительно использовать в приложениях с большим количеством подключенных клиентов — например,</a:t>
            </a:r>
            <a:r>
              <a:rPr lang="ru-RU" b="1" dirty="0"/>
              <a:t> в играх, голосовых или видеоконференциях, а также при потоковой передаче мультимедиа.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UDP работает путем сбора данных в UDP-пакете и добавления в пакет собственной информации заголовка. Заголовок UDP включает четыре поля, объем которых составляет 2 байта каждый: номер порта источника, номер порта назначения, длина заголовка и контрольная сумма блока.</a:t>
            </a:r>
          </a:p>
        </p:txBody>
      </p:sp>
    </p:spTree>
    <p:extLst>
      <p:ext uri="{BB962C8B-B14F-4D97-AF65-F5344CB8AC3E}">
        <p14:creationId xmlns:p14="http://schemas.microsoft.com/office/powerpoint/2010/main" val="4053225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1688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Сети Протоколы передачи данных</vt:lpstr>
      <vt:lpstr>Введение</vt:lpstr>
      <vt:lpstr>Понятие протокола сети</vt:lpstr>
      <vt:lpstr>Интернет-протокол и IP-адреса</vt:lpstr>
      <vt:lpstr>Презентация PowerPoint</vt:lpstr>
      <vt:lpstr>TCP — протокол обмена сообщениями в сети Интернет</vt:lpstr>
      <vt:lpstr>Свойства протокола TCP:</vt:lpstr>
      <vt:lpstr>Презентация PowerPoint</vt:lpstr>
      <vt:lpstr>UDP — аналог TCP</vt:lpstr>
      <vt:lpstr>Презентация PowerPoint</vt:lpstr>
      <vt:lpstr>FTP — протокол передачи данных в сети</vt:lpstr>
      <vt:lpstr>Презентация PowerPoint</vt:lpstr>
      <vt:lpstr>DNS — справочник сети Интернет</vt:lpstr>
      <vt:lpstr>HTTP(S) — протокол передачи гипертекста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42</cp:revision>
  <dcterms:created xsi:type="dcterms:W3CDTF">2022-06-18T22:46:52Z</dcterms:created>
  <dcterms:modified xsi:type="dcterms:W3CDTF">2022-07-20T20:54:42Z</dcterms:modified>
</cp:coreProperties>
</file>