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6" r:id="rId9"/>
    <p:sldId id="295" r:id="rId10"/>
    <p:sldId id="297" r:id="rId11"/>
    <p:sldId id="298" r:id="rId12"/>
    <p:sldId id="299" r:id="rId13"/>
    <p:sldId id="300" r:id="rId14"/>
    <p:sldId id="288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Сети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E8045-E48C-BF4B-7325-6AA9E05E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Сначала проверим статус службы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6D826-AC79-D03B-4D2F-AA4ED53D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systemctl</a:t>
            </a:r>
            <a:r>
              <a:rPr lang="en-US" b="1" dirty="0"/>
              <a:t> status </a:t>
            </a:r>
            <a:r>
              <a:rPr lang="en-US" b="1" dirty="0" err="1"/>
              <a:t>mongodb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Проверив, я узнал, что у меня эта утилита не установлена:</a:t>
            </a:r>
            <a:br>
              <a:rPr lang="en-US" dirty="0"/>
            </a:b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apt install </a:t>
            </a:r>
            <a:r>
              <a:rPr lang="en-US" b="1" dirty="0" err="1"/>
              <a:t>mongodb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Проверяем снова: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918CF-49D8-6BE8-AFF5-B7048EEF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828" y="1821614"/>
            <a:ext cx="3686175" cy="695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36C781-250F-1F81-E886-244CB93C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53" y="3756694"/>
            <a:ext cx="7029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5B6A9-BCA3-D0DD-3C45-5966B377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C09A3-06C2-56C6-C3AE-549A457A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$ mongo</a:t>
            </a:r>
          </a:p>
          <a:p>
            <a:pPr marL="0" indent="0">
              <a:buNone/>
            </a:pPr>
            <a:r>
              <a:rPr lang="ru-RU" dirty="0"/>
              <a:t>Внизу у вас появится место ввода команд: 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8E1561-3083-9C5B-0C30-FF22C220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2839954"/>
            <a:ext cx="6991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13D4536-FEB4-8248-B1ED-88B3E8D5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&gt; show </a:t>
            </a:r>
            <a:r>
              <a:rPr lang="en-US" b="1" dirty="0" err="1"/>
              <a:t>dbs</a:t>
            </a:r>
            <a:r>
              <a:rPr lang="en-US" b="1" dirty="0"/>
              <a:t>;</a:t>
            </a:r>
            <a:r>
              <a:rPr lang="ru-RU" b="1" dirty="0"/>
              <a:t> </a:t>
            </a:r>
            <a:r>
              <a:rPr lang="ru-RU" dirty="0"/>
              <a:t>(показывает доступные базы)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Тут мы видим уже встроенные базы: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Создать новую можно командой:</a:t>
            </a:r>
          </a:p>
          <a:p>
            <a:pPr marL="0" indent="0">
              <a:buNone/>
            </a:pPr>
            <a:r>
              <a:rPr lang="en-US" b="1" dirty="0"/>
              <a:t>&gt; use [</a:t>
            </a:r>
            <a:r>
              <a:rPr lang="en-US" b="1" dirty="0" err="1"/>
              <a:t>database_name</a:t>
            </a:r>
            <a:r>
              <a:rPr lang="en-US" b="1" dirty="0"/>
              <a:t>];</a:t>
            </a:r>
          </a:p>
          <a:p>
            <a:pPr marL="0" indent="0">
              <a:buNone/>
            </a:pPr>
            <a:r>
              <a:rPr lang="ru-RU" dirty="0"/>
              <a:t>Узнать с какой базой вы работаете сейчас: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db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dirty="0"/>
              <a:t>Выйти из командной строки </a:t>
            </a:r>
            <a:r>
              <a:rPr lang="en-US" dirty="0"/>
              <a:t>Mongo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/>
              <a:t>&gt; exit;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AE641-6841-1008-E888-D7E10A0C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72" y="1047500"/>
            <a:ext cx="3857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75D843-2D8B-80AE-E8C9-85AFFD64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Добавить в базу:</a:t>
            </a:r>
          </a:p>
          <a:p>
            <a:pPr marL="0" indent="0">
              <a:buNone/>
            </a:pPr>
            <a:r>
              <a:rPr lang="en-US" b="1" dirty="0"/>
              <a:t>&gt; db.[</a:t>
            </a:r>
            <a:r>
              <a:rPr lang="en-US" b="1" dirty="0" err="1"/>
              <a:t>database_name</a:t>
            </a:r>
            <a:r>
              <a:rPr lang="en-US" b="1" dirty="0"/>
              <a:t>].insert({“</a:t>
            </a:r>
            <a:r>
              <a:rPr lang="en-US" b="1" dirty="0" err="1"/>
              <a:t>name”:”example</a:t>
            </a:r>
            <a:r>
              <a:rPr lang="en-US" b="1" dirty="0"/>
              <a:t>”});</a:t>
            </a:r>
          </a:p>
          <a:p>
            <a:pPr marL="0" indent="0">
              <a:buNone/>
            </a:pPr>
            <a:r>
              <a:rPr lang="ru-RU" dirty="0"/>
              <a:t>Найти определенный элемент в базе:</a:t>
            </a:r>
          </a:p>
          <a:p>
            <a:pPr marL="0" indent="0">
              <a:buNone/>
            </a:pPr>
            <a:r>
              <a:rPr lang="en-US" b="1" dirty="0"/>
              <a:t>&gt; db.[</a:t>
            </a:r>
            <a:r>
              <a:rPr lang="en-US" b="1" dirty="0" err="1"/>
              <a:t>database_name</a:t>
            </a:r>
            <a:r>
              <a:rPr lang="en-US" b="1" dirty="0"/>
              <a:t>].find({“</a:t>
            </a:r>
            <a:r>
              <a:rPr lang="en-US" b="1" dirty="0" err="1"/>
              <a:t>type”:”example</a:t>
            </a:r>
            <a:r>
              <a:rPr lang="en-US" b="1" dirty="0"/>
              <a:t>”});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44422F-233A-492B-C3DE-A59C7DD4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548" y="893846"/>
            <a:ext cx="4004010" cy="19397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4D751-CC4D-4FF2-977A-38760FE9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33" y="2933699"/>
            <a:ext cx="7957789" cy="8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Документация к </a:t>
            </a:r>
            <a:r>
              <a:rPr lang="en-US" dirty="0"/>
              <a:t>MongoDB</a:t>
            </a:r>
            <a:r>
              <a:rPr lang="ru-RU" dirty="0"/>
              <a:t> крайне объемная, предлагаю вам ознакомиться с ней самостоятельно (это необходимо для выполнения домашнего задания). Сейчас это кажется скучным, но вскоре вы поймете к чему все это. В главе об уязвимостях мы рассмотрим на практике пример, когда в 2017 году злоумышленники получили доступ к базе с кредитными картами. Тут то им и потребовались знания синтаксиса </a:t>
            </a:r>
            <a:r>
              <a:rPr lang="en-US" dirty="0"/>
              <a:t>MongoDB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свою БД </a:t>
            </a:r>
            <a:r>
              <a:rPr lang="ru-RU" b="1" dirty="0" err="1"/>
              <a:t>MongoDB</a:t>
            </a:r>
            <a:r>
              <a:rPr lang="ru-RU" dirty="0"/>
              <a:t> согласно предложенному шаблону.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Вы все уже давно слышали о таком пафосном словосочетании, как «база данных». Сегодня мы разберем подробнее что это такое и с чем едят, а также как создавать и пользоваться.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EFDF1-C71A-9BE5-2711-DA1D0B42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Совокупность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04158-F8DE-EDB9-D6C2-321DDF56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База данных (БД) </a:t>
            </a:r>
            <a:r>
              <a:rPr lang="ru-RU" dirty="0"/>
              <a:t>— это имеющая название совокупность данных, которая отражает состояние объектов и их отношений в рассматриваемой предметной области.</a:t>
            </a:r>
          </a:p>
          <a:p>
            <a:pPr marL="0" indent="0">
              <a:buNone/>
            </a:pPr>
            <a:r>
              <a:rPr lang="ru-RU" b="1" dirty="0"/>
              <a:t>Содержимое</a:t>
            </a:r>
            <a:r>
              <a:rPr lang="ru-RU" dirty="0"/>
              <a:t> базы данных — прайс-листы, контакты пользователей, каталоги товаров, отчеты, статистика продаж и т.д. Изменения одной ячейки автоматически влияют на другие.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БД чаще всего используется язык структурированных запросов </a:t>
            </a:r>
            <a:r>
              <a:rPr lang="ru-RU" b="1" dirty="0"/>
              <a:t>SQL</a:t>
            </a:r>
            <a:r>
              <a:rPr lang="ru-RU" dirty="0"/>
              <a:t>, созданный для того, чтобы получать необходимую информацию из базы данных. Команды можно разделить на манипулирующие, определяющие и управляющие.</a:t>
            </a:r>
          </a:p>
        </p:txBody>
      </p:sp>
    </p:spTree>
    <p:extLst>
      <p:ext uri="{BB962C8B-B14F-4D97-AF65-F5344CB8AC3E}">
        <p14:creationId xmlns:p14="http://schemas.microsoft.com/office/powerpoint/2010/main" val="46848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1F9E6-1E58-A2CC-D112-6DF081F2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2E6B0-7696-AD23-42FC-B1424854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Из определения базы данных следует, что в ней:</a:t>
            </a:r>
          </a:p>
          <a:p>
            <a:r>
              <a:rPr lang="ru-RU" dirty="0"/>
              <a:t>всегда есть имя. Если имя не задано, то нет и базы данных;</a:t>
            </a:r>
          </a:p>
          <a:p>
            <a:r>
              <a:rPr lang="ru-RU" dirty="0"/>
              <a:t>фиксируется состояние объектов и их отношений в заданный момент времени. Со временем оно меняется. Например, цена товара может характеризовать его состояние. Вслед за изменением цены меняется и состояние товара;</a:t>
            </a:r>
          </a:p>
          <a:p>
            <a:r>
              <a:rPr lang="ru-RU" dirty="0"/>
              <a:t>фиксируется информация об объектах из определенной предметной области. Например, если рассматриваем предметную область «Библиотека», то в базе могут фиксироваться данные по книгам, их расположению в библиотеке, читателям и читательским билетам. </a:t>
            </a:r>
          </a:p>
          <a:p>
            <a:pPr marL="0" indent="0">
              <a:buNone/>
            </a:pPr>
            <a:r>
              <a:rPr lang="ru-RU" dirty="0"/>
              <a:t>Важной характерной чертой БД является ее </a:t>
            </a:r>
            <a:r>
              <a:rPr lang="ru-RU" b="1" dirty="0"/>
              <a:t>постоянство</a:t>
            </a:r>
            <a:r>
              <a:rPr lang="ru-RU" dirty="0"/>
              <a:t>. Оно проявляется в нескольких контекстах:</a:t>
            </a:r>
          </a:p>
          <a:p>
            <a:r>
              <a:rPr lang="ru-RU" dirty="0"/>
              <a:t>данные постоянно накапливаются и используются;</a:t>
            </a:r>
          </a:p>
          <a:p>
            <a:r>
              <a:rPr lang="ru-RU" dirty="0"/>
              <a:t>состав и структура данных обычно постоянны и стабильны во времени. Если они меняются, то скорее всего БД находится в процессе проектирования и разработки;</a:t>
            </a:r>
          </a:p>
          <a:p>
            <a:r>
              <a:rPr lang="ru-RU" dirty="0"/>
              <a:t>элементы данных могут меняться (вслед за изменением состояний объектов и их отношений). Тем самым информация, которую содержит каждая база данных, постоянно актуализируется.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15704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EA1D121A-C560-4407-773E-3500D9A9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26131"/>
            <a:ext cx="5157787" cy="823912"/>
          </a:xfrm>
        </p:spPr>
        <p:txBody>
          <a:bodyPr/>
          <a:lstStyle/>
          <a:p>
            <a:r>
              <a:rPr lang="ru-RU" dirty="0"/>
              <a:t>Форма представления информации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433497-67E8-4312-C244-9DCD84DB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07957"/>
            <a:ext cx="5157787" cy="4681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Фактографические</a:t>
            </a:r>
            <a:r>
              <a:rPr lang="ru-RU" dirty="0"/>
              <a:t>. Данные представлены в виде фактов об объектах предметной области в формате пар «параметр — значение». Пример: БД сайта www.ozon.ru.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Документальные</a:t>
            </a:r>
            <a:r>
              <a:rPr lang="ru-RU" dirty="0"/>
              <a:t>. Данные представлены в виде полнотекстовых документов. Пример: БД сайта www.vedomosti.ru.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Мультимедийные</a:t>
            </a:r>
            <a:r>
              <a:rPr lang="ru-RU" dirty="0"/>
              <a:t>. Данные представлены в виде графического, аудио- или видеоконтента. Пример: БД сайта www.youtube.com.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2732A80-4A71-6D51-D3FE-F7C878F87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526131"/>
            <a:ext cx="5183188" cy="823912"/>
          </a:xfrm>
        </p:spPr>
        <p:txBody>
          <a:bodyPr/>
          <a:lstStyle/>
          <a:p>
            <a:r>
              <a:rPr lang="ru-RU" dirty="0"/>
              <a:t>Типы используемой модели данных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617719D-2287-CB9E-51AB-B42ACB57D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07957"/>
            <a:ext cx="5183188" cy="46817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Реляционные</a:t>
            </a:r>
            <a:r>
              <a:rPr lang="ru-RU" dirty="0"/>
              <a:t>. Данные представлены в виде таблиц и связей между ними. Пример: БД Microsoft SQL Server, MySQL, </a:t>
            </a:r>
            <a:r>
              <a:rPr lang="ru-RU" dirty="0" err="1"/>
              <a:t>PostgreSQL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/>
              <a:t>Нереляционные</a:t>
            </a:r>
            <a:r>
              <a:rPr lang="ru-RU" dirty="0"/>
              <a:t>. Данные представлены в виде структур, отличных от таблиц. Например, JSON-подобных объектов, иерархических или сетевых структур. Пример: БД </a:t>
            </a:r>
            <a:r>
              <a:rPr lang="ru-RU" dirty="0" err="1"/>
              <a:t>ElasticSearch</a:t>
            </a:r>
            <a:r>
              <a:rPr lang="ru-RU" dirty="0"/>
              <a:t>, </a:t>
            </a:r>
            <a:r>
              <a:rPr lang="ru-RU" dirty="0" err="1"/>
              <a:t>MongoDB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63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C0ECE05-DAE7-362E-A035-834A86EB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/>
          <a:lstStyle/>
          <a:p>
            <a:r>
              <a:rPr lang="ru-RU" dirty="0"/>
              <a:t>Степень доступности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32930E-AE55-9F0B-7FA8-B56A836C8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4421"/>
            <a:ext cx="5157787" cy="45052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Общедоступные</a:t>
            </a:r>
            <a:r>
              <a:rPr lang="ru-RU" dirty="0"/>
              <a:t>. Открыты широкому кругу пользователей. Обычно доступ к базам данных бесплатный. Пример: БД энциклопедии Wikipedia.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С ограниченным доступом</a:t>
            </a:r>
            <a:r>
              <a:rPr lang="ru-RU" dirty="0"/>
              <a:t>. Доступ к базам данных ограничен и обычно платный. Пример: БД энциклопедии </a:t>
            </a:r>
            <a:r>
              <a:rPr lang="ru-RU" dirty="0" err="1"/>
              <a:t>Encarta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* Примечание: примеры баз данных сайтов приведены на основе результатов анализа их пользовательского интерфейса и контента.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4D3CDC-4B26-422F-9526-1F467DDA8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823912"/>
          </a:xfrm>
        </p:spPr>
        <p:txBody>
          <a:bodyPr/>
          <a:lstStyle/>
          <a:p>
            <a:r>
              <a:rPr lang="ru-RU" dirty="0"/>
              <a:t>Функциональное назначение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AE2A48-ED12-88BD-65B2-7A3188CB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4421"/>
            <a:ext cx="5183188" cy="45052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Операционные</a:t>
            </a:r>
            <a:r>
              <a:rPr lang="ru-RU" dirty="0"/>
              <a:t>. Большую часть времени используются для операций записи (добавление, изменение, удаление данных). Пример: БД 1С.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Справочно-информационные</a:t>
            </a:r>
            <a:r>
              <a:rPr lang="ru-RU" dirty="0"/>
              <a:t>. Большую часть времени используются для операций чтения. Пример: БД сайта www.consultant.ru.</a:t>
            </a:r>
          </a:p>
        </p:txBody>
      </p:sp>
    </p:spTree>
    <p:extLst>
      <p:ext uri="{BB962C8B-B14F-4D97-AF65-F5344CB8AC3E}">
        <p14:creationId xmlns:p14="http://schemas.microsoft.com/office/powerpoint/2010/main" val="105294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EFCBE-08E2-3E69-FE83-1ACF606F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Популярные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8AB44-F41E-C8AD-F700-3B5ABD27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Система управления базами данных (СУБД) — это программное обеспечение, которое необходимо для создания, редактирования и обслуживания файлов БД. С его помощью можно упростить процесс работы — от ввода данных до отчетности. Кроме того, система управления базами данных помогает выполнять резервное копирование, поддерживать безопасность, предоставлять общий доступ к БД. СУБД позволяет работать с базами данных одновременно нескольким пользователям.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0AE1FC-983A-9D60-36D0-1B73CC4E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47808"/>
            <a:ext cx="9753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B31A1DF-5DC6-8263-3365-DC64D02F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3" y="122613"/>
            <a:ext cx="5157787" cy="823912"/>
          </a:xfrm>
        </p:spPr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5AA563-86D9-7A0F-EC9E-006CCF49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2" y="946525"/>
            <a:ext cx="5157787" cy="5550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Одна из самых распространенных систем управления базами данных. Используется в ряде крупных мировых компаний (</a:t>
            </a:r>
            <a:r>
              <a:rPr lang="ru-RU" sz="1600" dirty="0" err="1"/>
              <a:t>Meta</a:t>
            </a:r>
            <a:r>
              <a:rPr lang="ru-RU" sz="1600" dirty="0"/>
              <a:t>, </a:t>
            </a:r>
            <a:r>
              <a:rPr lang="ru-RU" sz="1600" dirty="0" err="1"/>
              <a:t>Twitter</a:t>
            </a:r>
            <a:r>
              <a:rPr lang="ru-RU" sz="1600" dirty="0"/>
              <a:t>, Amazon, </a:t>
            </a:r>
            <a:r>
              <a:rPr lang="ru-RU" sz="1600" dirty="0" err="1"/>
              <a:t>LinkedIn</a:t>
            </a:r>
            <a:r>
              <a:rPr lang="ru-RU" sz="1600" dirty="0"/>
              <a:t> и т.д.). Это реляционная СУБД, относящаяся к свободному программному обеспечению.</a:t>
            </a:r>
          </a:p>
          <a:p>
            <a:pPr marL="0" indent="0">
              <a:buNone/>
            </a:pPr>
            <a:r>
              <a:rPr lang="ru-RU" sz="1600" b="1" dirty="0"/>
              <a:t>Особенности</a:t>
            </a:r>
            <a:r>
              <a:rPr lang="ru-RU" sz="1600" dirty="0"/>
              <a:t>:</a:t>
            </a:r>
          </a:p>
          <a:p>
            <a:r>
              <a:rPr lang="ru-RU" sz="1600" dirty="0"/>
              <a:t>Возможность работы с различными типами таблиц, от популярных </a:t>
            </a:r>
            <a:r>
              <a:rPr lang="ru-RU" sz="1600" dirty="0" err="1"/>
              <a:t>InnoDB</a:t>
            </a:r>
            <a:r>
              <a:rPr lang="ru-RU" sz="1600" dirty="0"/>
              <a:t> или </a:t>
            </a:r>
            <a:r>
              <a:rPr lang="ru-RU" sz="1600" dirty="0" err="1"/>
              <a:t>MyISAM</a:t>
            </a:r>
            <a:r>
              <a:rPr lang="ru-RU" sz="1600" dirty="0"/>
              <a:t> до редко используемых MERGE или HEAP.</a:t>
            </a:r>
          </a:p>
          <a:p>
            <a:r>
              <a:rPr lang="ru-RU" sz="1600" dirty="0"/>
              <a:t>Постоянное обновление и добавление новых поддерживаемых типов таблиц.</a:t>
            </a:r>
          </a:p>
          <a:p>
            <a:r>
              <a:rPr lang="ru-RU" sz="1600" dirty="0"/>
              <a:t>Высокая скорость работы — MySQL считается одной из самых быстрых несмотря на то, что одновременно с ней могут работать несколько пользователей, а количество строк в таблицах достигает 50 миллионов.</a:t>
            </a:r>
          </a:p>
          <a:p>
            <a:r>
              <a:rPr lang="ru-RU" sz="1600" dirty="0"/>
              <a:t>Простота — с MySQL несложно работать, потому что она поддерживает меньшее количество возможностей по сравнению с другими СУБД.</a:t>
            </a:r>
          </a:p>
          <a:p>
            <a:r>
              <a:rPr lang="ru-RU" sz="1600" dirty="0"/>
              <a:t>При работе с MySQL доступен не только текстовый, но и графический режим. Приложение </a:t>
            </a:r>
            <a:r>
              <a:rPr lang="ru-RU" sz="1600" dirty="0" err="1"/>
              <a:t>phpMyAdmin</a:t>
            </a:r>
            <a:r>
              <a:rPr lang="ru-RU" sz="1600" dirty="0"/>
              <a:t> позволяет администрировать свою базу данных через браузер без знания SQL-команд.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E4DE79B-BA93-39BE-E0DB-F8A16A9B2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9831" y="90821"/>
            <a:ext cx="5183188" cy="823912"/>
          </a:xfrm>
        </p:spPr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5E347D1-0AEE-7E9F-6942-F9ED59FD6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9831" y="890336"/>
            <a:ext cx="5183188" cy="5967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Относится к </a:t>
            </a:r>
            <a:r>
              <a:rPr lang="ru-RU" sz="1600" dirty="0" err="1"/>
              <a:t>NoSQL</a:t>
            </a:r>
            <a:r>
              <a:rPr lang="ru-RU" sz="1600" dirty="0"/>
              <a:t>-системам. </a:t>
            </a:r>
            <a:r>
              <a:rPr lang="ru-RU" sz="1600" dirty="0" err="1"/>
              <a:t>MongoDB</a:t>
            </a:r>
            <a:r>
              <a:rPr lang="ru-RU" sz="1600" dirty="0"/>
              <a:t> — </a:t>
            </a:r>
            <a:r>
              <a:rPr lang="ru-RU" sz="1600" dirty="0" err="1"/>
              <a:t>документоориентированная</a:t>
            </a:r>
            <a:r>
              <a:rPr lang="ru-RU" sz="1600" dirty="0"/>
              <a:t> СУБД с открытым исходным кодом. Для хранения данных применяется JSON-подобный формат. В ней используется язык запросов, обеспечивается несколько видов поиска: географический, текстовый и поиск по графам. Способна выдерживать большие нагрузки благодаря горизонтальному масштабированию. Ее используют компании </a:t>
            </a:r>
            <a:r>
              <a:rPr lang="ru-RU" sz="1600" dirty="0" err="1"/>
              <a:t>Craigslist</a:t>
            </a:r>
            <a:r>
              <a:rPr lang="ru-RU" sz="1600" dirty="0"/>
              <a:t>, eBay, </a:t>
            </a:r>
            <a:r>
              <a:rPr lang="ru-RU" sz="1600" dirty="0" err="1"/>
              <a:t>SourceForge</a:t>
            </a:r>
            <a:r>
              <a:rPr lang="ru-RU" sz="1600" dirty="0"/>
              <a:t>, Viacom и многие другие.</a:t>
            </a:r>
          </a:p>
          <a:p>
            <a:pPr marL="0" indent="0">
              <a:buNone/>
            </a:pPr>
            <a:r>
              <a:rPr lang="ru-RU" sz="1600" b="1" dirty="0"/>
              <a:t>Особенности</a:t>
            </a:r>
            <a:r>
              <a:rPr lang="ru-RU" sz="1600" dirty="0"/>
              <a:t>:</a:t>
            </a:r>
          </a:p>
          <a:p>
            <a:r>
              <a:rPr lang="ru-RU" sz="1600" dirty="0"/>
              <a:t>Не требуется описание схемы таблиц, как в реляционных БД. Данные хранятся в формате BSON (бинарных JSON-подобных документов).</a:t>
            </a:r>
          </a:p>
          <a:p>
            <a:r>
              <a:rPr lang="ru-RU" sz="1600" dirty="0"/>
              <a:t>Между коллекциями отсутствуют сложные соединения типа JOIN, как между таблицами реляционных баз данных. Обычно соединение выполняется при сохранении данных благодаря объединению документов.</a:t>
            </a:r>
          </a:p>
          <a:p>
            <a:r>
              <a:rPr lang="ru-RU" sz="1600" dirty="0"/>
              <a:t>Структура коллекций может различаться. У одного документа может быть один набор полей, в то время как у другого документа — совершенно другой (как тип, так и количество полей). </a:t>
            </a:r>
            <a:r>
              <a:rPr lang="ru-RU" sz="1600" dirty="0" err="1"/>
              <a:t>MongoDB</a:t>
            </a:r>
            <a:r>
              <a:rPr lang="ru-RU" sz="1600" dirty="0"/>
              <a:t> может хранить любые данные в формате JSON.</a:t>
            </a:r>
          </a:p>
        </p:txBody>
      </p:sp>
    </p:spTree>
    <p:extLst>
      <p:ext uri="{BB962C8B-B14F-4D97-AF65-F5344CB8AC3E}">
        <p14:creationId xmlns:p14="http://schemas.microsoft.com/office/powerpoint/2010/main" val="320681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DBAB0616-90EC-CBA6-F947-567C5342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Остановимся на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61E655E-C5DD-1B10-06E3-C82A79D7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должен быть установлен в вашей системе для выполнения любых операций, связанных с </a:t>
            </a:r>
            <a:r>
              <a:rPr lang="ru-RU" dirty="0" err="1"/>
              <a:t>MongoDB</a:t>
            </a:r>
            <a:r>
              <a:rPr lang="ru-RU" dirty="0"/>
              <a:t>.</a:t>
            </a:r>
          </a:p>
          <a:p>
            <a:r>
              <a:rPr lang="ru-RU" dirty="0"/>
              <a:t>Оболочка </a:t>
            </a:r>
            <a:r>
              <a:rPr lang="ru-RU" dirty="0" err="1"/>
              <a:t>MongoDB</a:t>
            </a:r>
            <a:r>
              <a:rPr lang="ru-RU" dirty="0"/>
              <a:t> обеспечивает мощную поддержку командной строки для выполнения операций с базой данных, в частности, наиболее часто используемых операций CRUD (создание, получение, обновление,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4075870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1154</Words>
  <Application>Microsoft Office PowerPoint</Application>
  <PresentationFormat>Широкоэкранный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Сети Базы данных</vt:lpstr>
      <vt:lpstr>Введение</vt:lpstr>
      <vt:lpstr>Совокупность данных</vt:lpstr>
      <vt:lpstr>Свойства БД</vt:lpstr>
      <vt:lpstr>Презентация PowerPoint</vt:lpstr>
      <vt:lpstr>Презентация PowerPoint</vt:lpstr>
      <vt:lpstr>Популярные СУБД</vt:lpstr>
      <vt:lpstr>Презентация PowerPoint</vt:lpstr>
      <vt:lpstr>Остановимся на MongoDB</vt:lpstr>
      <vt:lpstr>Сначала проверим статус службы</vt:lpstr>
      <vt:lpstr>Запускаем MongoDB</vt:lpstr>
      <vt:lpstr>Презентация PowerPoint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136</cp:revision>
  <dcterms:created xsi:type="dcterms:W3CDTF">2022-06-18T22:46:52Z</dcterms:created>
  <dcterms:modified xsi:type="dcterms:W3CDTF">2022-07-20T22:28:37Z</dcterms:modified>
</cp:coreProperties>
</file>