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5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0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folder/index.php?file=index" TargetMode="External"/><Relationship Id="rId2" Type="http://schemas.openxmlformats.org/officeDocument/2006/relationships/hyperlink" Target="http://site.ru/folder/index.php?file=gall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folder/index.php?file=/../../../../../../etc/passwd" TargetMode="External"/><Relationship Id="rId2" Type="http://schemas.openxmlformats.org/officeDocument/2006/relationships/hyperlink" Target="http://site.ru/folder/index.php?file=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folder/index.php?file=/../../../../../../etc/passwd%00" TargetMode="External"/><Relationship Id="rId2" Type="http://schemas.openxmlformats.org/officeDocument/2006/relationships/hyperlink" Target="http://site.ru/folder/index.php?file=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ru/folder/index.php?file=php://filter/convert.base64-encode/resource=ind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ru/user/image.png" TargetMode="External"/><Relationship Id="rId2" Type="http://schemas.openxmlformats.org/officeDocument/2006/relationships/hyperlink" Target="http://site.ru/download.php?file=user/image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te.ru/download.php?file=admin/flag.txt" TargetMode="External"/><Relationship Id="rId4" Type="http://schemas.openxmlformats.org/officeDocument/2006/relationships/hyperlink" Target="http://site.ru/admin/flag.tx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LFI, </a:t>
            </a:r>
            <a:r>
              <a:rPr lang="en-US" dirty="0" err="1">
                <a:cs typeface="Times New Roman" panose="02020603050405020304" pitchFamily="18" charset="0"/>
              </a:rPr>
              <a:t>Dirsearch</a:t>
            </a:r>
            <a:r>
              <a:rPr lang="en-US" dirty="0">
                <a:cs typeface="Times New Roman" panose="02020603050405020304" pitchFamily="18" charset="0"/>
              </a:rPr>
              <a:t>, robots.txt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03F7D-E22E-26D2-3C2F-5C29B974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2D2F9-C0D2-0BE2-4FC2-EA92AD28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флаг </a:t>
            </a:r>
            <a:r>
              <a:rPr lang="en-US" dirty="0"/>
              <a:t>–u</a:t>
            </a:r>
            <a:r>
              <a:rPr lang="ru-RU" dirty="0"/>
              <a:t> задает адрес на сайт,</a:t>
            </a:r>
          </a:p>
          <a:p>
            <a:pPr marL="0" indent="0">
              <a:buNone/>
            </a:pPr>
            <a:r>
              <a:rPr lang="ru-RU" dirty="0"/>
              <a:t>Флаг –е задает файлы с каким расширением нужно искать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18B565-CF33-F343-5FD8-2BB7949C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7612"/>
            <a:ext cx="5548508" cy="5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5FDE2-28D2-0F8A-3B77-AAB018DD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Robots.txt: </a:t>
            </a:r>
            <a:r>
              <a:rPr lang="ru-RU" dirty="0"/>
              <a:t>восстание машин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65740-AAB5-07DD-A970-1F9D7E9A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ru-RU" b="1" dirty="0"/>
              <a:t>robots.txt </a:t>
            </a:r>
            <a:r>
              <a:rPr lang="ru-RU" dirty="0"/>
              <a:t>содержатся инструкции, которые говорят поисковым роботам, какие URL на вашем сайте им разрешено обрабатывать. С его помощью можно ограничить количество запросов на сканирование и тем самым снизить нагрузку на сайт.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Важно:</a:t>
            </a:r>
          </a:p>
          <a:p>
            <a:pPr marL="0" indent="0">
              <a:buNone/>
            </a:pPr>
            <a:r>
              <a:rPr lang="ru-RU" dirty="0"/>
              <a:t>С помощью robots.txt можно блокировать доступ поисковых ботов к любым разделам сайта, веб-страницам и даже отдельным файлам, будь то изображения, аудио или видеоролики.</a:t>
            </a:r>
          </a:p>
        </p:txBody>
      </p:sp>
    </p:spTree>
    <p:extLst>
      <p:ext uri="{BB962C8B-B14F-4D97-AF65-F5344CB8AC3E}">
        <p14:creationId xmlns:p14="http://schemas.microsoft.com/office/powerpoint/2010/main" val="315252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057C7-3C42-5470-A145-75DE21D7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105"/>
            <a:ext cx="10515600" cy="53748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же вы, наоборот, продвигаете сайт в поисковиках, но заметили, что или весь ресурс целиком или некоторые его страницы не попадают в выдачу, то в таких ситуациях нужно первым делом проверять </a:t>
            </a:r>
            <a:r>
              <a:rPr lang="ru-RU" b="1" dirty="0"/>
              <a:t>robots.txt</a:t>
            </a:r>
            <a:r>
              <a:rPr lang="ru-RU" dirty="0"/>
              <a:t>. Ведь в нем может быть прописан запрет на сканирование.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Правила — или инструкции</a:t>
            </a:r>
            <a:r>
              <a:rPr lang="ru-RU" dirty="0"/>
              <a:t> — сканирования сайта, которые можно добавлять в индексный файл, называются </a:t>
            </a:r>
            <a:r>
              <a:rPr lang="ru-RU" b="1" dirty="0"/>
              <a:t>директивами</a:t>
            </a:r>
            <a:r>
              <a:rPr lang="ru-RU" dirty="0"/>
              <a:t>. Давайте разберем главные из них.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83F9F2-F608-CBA1-B925-E63D576B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851484"/>
            <a:ext cx="7715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7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8878B-2982-0C57-4885-180B35BA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Директива </a:t>
            </a:r>
            <a:r>
              <a:rPr lang="en-US" dirty="0"/>
              <a:t>User-agent (</a:t>
            </a:r>
            <a:r>
              <a:rPr lang="ru-RU" dirty="0"/>
              <a:t>обязательная)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49360-871E-F984-A91D-03DF0EC6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Эта директива открывает группу правил и определяет, какие поисковые роботы должны выполнять все правила текущей группы. Синтаксис будет таким: </a:t>
            </a:r>
            <a:r>
              <a:rPr lang="ru-RU" b="1" dirty="0"/>
              <a:t>«User-</a:t>
            </a:r>
            <a:r>
              <a:rPr lang="ru-RU" b="1" dirty="0" err="1"/>
              <a:t>agent</a:t>
            </a:r>
            <a:r>
              <a:rPr lang="ru-RU" b="1" dirty="0"/>
              <a:t>: название робота».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 примеру, если вы хотите создать группу правил для поискового робота Google, директиву нужно прописывать так:</a:t>
            </a:r>
            <a:br>
              <a:rPr lang="ru-RU" dirty="0"/>
            </a:br>
            <a:r>
              <a:rPr lang="ru-RU" b="1" dirty="0"/>
              <a:t>User-</a:t>
            </a:r>
            <a:r>
              <a:rPr lang="ru-RU" b="1" dirty="0" err="1"/>
              <a:t>agent</a:t>
            </a:r>
            <a:r>
              <a:rPr lang="ru-RU" b="1" dirty="0"/>
              <a:t>: </a:t>
            </a:r>
            <a:r>
              <a:rPr lang="ru-RU" b="1" dirty="0" err="1"/>
              <a:t>Googlebot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Для робота </a:t>
            </a:r>
            <a:r>
              <a:rPr lang="ru-RU" dirty="0" err="1"/>
              <a:t>Bing</a:t>
            </a:r>
            <a:r>
              <a:rPr lang="ru-RU" dirty="0"/>
              <a:t> так:</a:t>
            </a:r>
            <a:br>
              <a:rPr lang="ru-RU" dirty="0"/>
            </a:br>
            <a:r>
              <a:rPr lang="ru-RU" b="1" dirty="0"/>
              <a:t>User-</a:t>
            </a:r>
            <a:r>
              <a:rPr lang="ru-RU" b="1" dirty="0" err="1"/>
              <a:t>agent</a:t>
            </a:r>
            <a:r>
              <a:rPr lang="ru-RU" b="1" dirty="0"/>
              <a:t>: </a:t>
            </a:r>
            <a:r>
              <a:rPr lang="ru-RU" b="1" dirty="0" err="1"/>
              <a:t>bingbot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Если же вы хотите создать универсальную группу правил сразу для всех поисковых систем, используйте вместо названия робота звездочку:</a:t>
            </a:r>
            <a:br>
              <a:rPr lang="ru-RU" dirty="0"/>
            </a:br>
            <a:r>
              <a:rPr lang="ru-RU" b="1" dirty="0"/>
              <a:t>User-</a:t>
            </a:r>
            <a:r>
              <a:rPr lang="ru-RU" b="1" dirty="0" err="1"/>
              <a:t>agent</a:t>
            </a:r>
            <a:r>
              <a:rPr lang="ru-RU" b="1" dirty="0"/>
              <a:t>: *</a:t>
            </a:r>
          </a:p>
        </p:txBody>
      </p:sp>
    </p:spTree>
    <p:extLst>
      <p:ext uri="{BB962C8B-B14F-4D97-AF65-F5344CB8AC3E}">
        <p14:creationId xmlns:p14="http://schemas.microsoft.com/office/powerpoint/2010/main" val="31460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7281D-A136-E86F-9869-CFC122F1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Директивы </a:t>
            </a:r>
            <a:r>
              <a:rPr lang="ru-RU" dirty="0" err="1"/>
              <a:t>Disallow</a:t>
            </a:r>
            <a:r>
              <a:rPr lang="ru-RU" dirty="0"/>
              <a:t> и </a:t>
            </a:r>
            <a:r>
              <a:rPr lang="ru-RU" dirty="0" err="1"/>
              <a:t>Allow</a:t>
            </a:r>
            <a:r>
              <a:rPr lang="ru-RU" dirty="0"/>
              <a:t> (обязательные)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18BD3-60B0-E5F4-2074-83F45A18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Каждая группа правил должна содержать хотя бы одну из двух директив: </a:t>
            </a:r>
            <a:r>
              <a:rPr lang="ru-RU" b="1" dirty="0" err="1"/>
              <a:t>Disallow</a:t>
            </a:r>
            <a:r>
              <a:rPr lang="ru-RU" dirty="0"/>
              <a:t> или </a:t>
            </a:r>
            <a:r>
              <a:rPr lang="ru-RU" b="1" dirty="0" err="1"/>
              <a:t>Allow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Директива </a:t>
            </a:r>
            <a:r>
              <a:rPr lang="ru-RU" b="1" dirty="0" err="1"/>
              <a:t>Disallow</a:t>
            </a:r>
            <a:r>
              <a:rPr lang="ru-RU" dirty="0"/>
              <a:t> указывает на раздел сайта, страницу или файл, который запрещено сканировать текущему поисковому роботу. Синтаксис: </a:t>
            </a:r>
            <a:r>
              <a:rPr lang="ru-RU" b="1" dirty="0"/>
              <a:t>«</a:t>
            </a:r>
            <a:r>
              <a:rPr lang="ru-RU" b="1" dirty="0" err="1"/>
              <a:t>Disallow</a:t>
            </a:r>
            <a:r>
              <a:rPr lang="ru-RU" b="1" dirty="0"/>
              <a:t>: путь к разделу/странице/файлу относительно корневой папки».</a:t>
            </a:r>
          </a:p>
          <a:p>
            <a:pPr marL="0" indent="0">
              <a:buNone/>
            </a:pPr>
            <a:r>
              <a:rPr lang="ru-RU" dirty="0"/>
              <a:t>Например, чтобы запретить роботу сканировать страницу </a:t>
            </a:r>
            <a:r>
              <a:rPr lang="ru-RU" b="1" dirty="0"/>
              <a:t>hidden-page.html </a:t>
            </a:r>
            <a:r>
              <a:rPr lang="ru-RU" dirty="0"/>
              <a:t>из корневой папки, нужно добавить </a:t>
            </a:r>
            <a:r>
              <a:rPr lang="ru-RU" b="1" dirty="0"/>
              <a:t>в robots.txt </a:t>
            </a:r>
            <a:r>
              <a:rPr lang="ru-RU" dirty="0"/>
              <a:t>следующий текст:</a:t>
            </a:r>
            <a:br>
              <a:rPr lang="ru-RU" dirty="0"/>
            </a:br>
            <a:r>
              <a:rPr lang="ru-RU" b="1" dirty="0" err="1"/>
              <a:t>Disallow</a:t>
            </a:r>
            <a:r>
              <a:rPr lang="ru-RU" b="1" dirty="0"/>
              <a:t>: /hidden-page.html</a:t>
            </a:r>
          </a:p>
          <a:p>
            <a:pPr marL="0" indent="0">
              <a:buNone/>
            </a:pPr>
            <a:r>
              <a:rPr lang="ru-RU" dirty="0"/>
              <a:t>А если вы захотите полностью запретить сканирование сайта, директиву нужно будет записать так:</a:t>
            </a:r>
            <a:br>
              <a:rPr lang="ru-RU" dirty="0"/>
            </a:br>
            <a:r>
              <a:rPr lang="ru-RU" b="1" dirty="0" err="1"/>
              <a:t>Disallow</a:t>
            </a:r>
            <a:r>
              <a:rPr lang="ru-RU" b="1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138584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250D-EF05-9EC0-D471-A5B91808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Директива </a:t>
            </a:r>
            <a:r>
              <a:rPr lang="ru-RU" b="1" dirty="0" err="1"/>
              <a:t>Allow</a:t>
            </a:r>
            <a:r>
              <a:rPr lang="ru-RU" dirty="0"/>
              <a:t> указывает на раздел сайта, страницу или файл, который, наоборот, разрешено сканировать текущему роботу. Синтаксис: </a:t>
            </a:r>
            <a:r>
              <a:rPr lang="ru-RU" b="1" dirty="0"/>
              <a:t>«</a:t>
            </a:r>
            <a:r>
              <a:rPr lang="ru-RU" b="1" dirty="0" err="1"/>
              <a:t>Allow</a:t>
            </a:r>
            <a:r>
              <a:rPr lang="ru-RU" b="1" dirty="0"/>
              <a:t>: путь к разделу/странице/файлу относительно корневой папки».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Эта запись означает, что текущий робот может сканировать только страницу </a:t>
            </a:r>
            <a:r>
              <a:rPr lang="ru-RU" b="1" dirty="0"/>
              <a:t>visible-page.html </a:t>
            </a:r>
            <a:r>
              <a:rPr lang="ru-RU" dirty="0"/>
              <a:t>из корневой папки, а остальные материала сайта ему недоступны.</a:t>
            </a:r>
          </a:p>
          <a:p>
            <a:pPr marL="0" indent="0">
              <a:buNone/>
            </a:pPr>
            <a:r>
              <a:rPr lang="ru-RU" b="1" dirty="0" err="1"/>
              <a:t>Allow</a:t>
            </a:r>
            <a:r>
              <a:rPr lang="ru-RU" b="1" dirty="0"/>
              <a:t>: /visible-page.html </a:t>
            </a:r>
            <a:r>
              <a:rPr lang="ru-RU" b="1" dirty="0" err="1"/>
              <a:t>Disallow</a:t>
            </a:r>
            <a:r>
              <a:rPr lang="ru-RU" b="1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151698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B6260-4F2E-1059-AD69-5DAA7DB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4ECEB-A74E-7882-5120-E676AA51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Пример 1. Полностью запрещаем сканирование сайта для робота </a:t>
            </a:r>
            <a:r>
              <a:rPr lang="en-US" dirty="0"/>
              <a:t>Google </a:t>
            </a:r>
            <a:r>
              <a:rPr lang="ru-RU" dirty="0"/>
              <a:t>и добавляем карту сайта:</a:t>
            </a:r>
            <a:br>
              <a:rPr lang="ru-RU" dirty="0"/>
            </a:br>
            <a:r>
              <a:rPr lang="en-US" b="1" dirty="0"/>
              <a:t>User-agent: Googlebot Disallow: / Sitemap: http://www.site.com/sitemap.xml</a:t>
            </a:r>
          </a:p>
          <a:p>
            <a:pPr marL="0" indent="0">
              <a:buNone/>
            </a:pPr>
            <a:r>
              <a:rPr lang="ru-RU" dirty="0"/>
              <a:t>Пример 2. Полностью запрещаем сканирование сайта для роботов </a:t>
            </a:r>
            <a:r>
              <a:rPr lang="en-US" dirty="0"/>
              <a:t>Google </a:t>
            </a:r>
            <a:r>
              <a:rPr lang="ru-RU" dirty="0"/>
              <a:t>и </a:t>
            </a:r>
            <a:r>
              <a:rPr lang="en-US" dirty="0"/>
              <a:t>Bing:</a:t>
            </a:r>
            <a:br>
              <a:rPr lang="ru-RU" dirty="0"/>
            </a:br>
            <a:r>
              <a:rPr lang="en-US" b="1" dirty="0"/>
              <a:t>User-agent: Googlebot User-agent: </a:t>
            </a:r>
            <a:r>
              <a:rPr lang="en-US" b="1" dirty="0" err="1"/>
              <a:t>bingbot</a:t>
            </a:r>
            <a:r>
              <a:rPr lang="en-US" b="1" dirty="0"/>
              <a:t> Disallow: /</a:t>
            </a:r>
          </a:p>
          <a:p>
            <a:pPr marL="0" indent="0">
              <a:buNone/>
            </a:pPr>
            <a:r>
              <a:rPr lang="ru-RU" dirty="0"/>
              <a:t>Пример 3. В первой группе запрещаем роботу </a:t>
            </a:r>
            <a:r>
              <a:rPr lang="en-US" dirty="0"/>
              <a:t>Google </a:t>
            </a:r>
            <a:r>
              <a:rPr lang="ru-RU" dirty="0"/>
              <a:t>сканировать все ссылки, начинающиеся с </a:t>
            </a:r>
            <a:r>
              <a:rPr lang="ru-RU" b="1" dirty="0"/>
              <a:t>«</a:t>
            </a:r>
            <a:r>
              <a:rPr lang="en-US" b="1" dirty="0"/>
              <a:t>http://site.com/</a:t>
            </a:r>
            <a:r>
              <a:rPr lang="en-US" b="1" dirty="0" err="1"/>
              <a:t>nogooglebot</a:t>
            </a:r>
            <a:r>
              <a:rPr lang="en-US" b="1" dirty="0"/>
              <a:t>/», </a:t>
            </a:r>
            <a:r>
              <a:rPr lang="ru-RU" dirty="0"/>
              <a:t>во второй разрешаем полное сканирование остальным роботам:</a:t>
            </a:r>
            <a:br>
              <a:rPr lang="ru-RU" dirty="0"/>
            </a:br>
            <a:r>
              <a:rPr lang="en-US" b="1" dirty="0"/>
              <a:t>User-agent: Googlebot Disallow: /</a:t>
            </a:r>
            <a:r>
              <a:rPr lang="en-US" b="1" dirty="0" err="1"/>
              <a:t>nogooglebot</a:t>
            </a:r>
            <a:r>
              <a:rPr lang="en-US" b="1" dirty="0"/>
              <a:t>/ User-agent: * Allow: 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014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прошли важные аспекты для начала взлома/</a:t>
            </a:r>
            <a:r>
              <a:rPr lang="ru-RU" dirty="0" err="1"/>
              <a:t>пентеста</a:t>
            </a:r>
            <a:r>
              <a:rPr lang="ru-RU" dirty="0"/>
              <a:t>: анализ. Мы научились просматривать папки сайта, узнали как можно ограничивать к ним доступ поисковых систем через файл </a:t>
            </a:r>
            <a:r>
              <a:rPr lang="en-US" dirty="0"/>
              <a:t>robots.txt.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1A99C-60B0-66D9-FA90-CB25B79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7DA2E-8DE7-98A2-952E-E672BA9A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Изменить </a:t>
            </a:r>
            <a:r>
              <a:rPr lang="en-US" dirty="0"/>
              <a:t>user-agent</a:t>
            </a:r>
            <a:r>
              <a:rPr lang="ru-RU" dirty="0"/>
              <a:t> с целью получить «флаг» на данном сайте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65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вы попробуете себя в роли реальных хакеров. Помимо вышеописанной темы уже вскоре вы познакомитесь с сайтом </a:t>
            </a:r>
            <a:r>
              <a:rPr lang="en-US" b="1" dirty="0">
                <a:cs typeface="Times New Roman" panose="02020603050405020304" pitchFamily="18" charset="0"/>
              </a:rPr>
              <a:t>Hack the Box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ru-RU" dirty="0">
                <a:cs typeface="Times New Roman" panose="02020603050405020304" pitchFamily="18" charset="0"/>
              </a:rPr>
              <a:t>(рекомендую его проглядеть, изучить) Это целый </a:t>
            </a:r>
            <a:r>
              <a:rPr lang="ru-RU" b="1" dirty="0" err="1">
                <a:cs typeface="Times New Roman" panose="02020603050405020304" pitchFamily="18" charset="0"/>
              </a:rPr>
              <a:t>киберполигон</a:t>
            </a:r>
            <a:r>
              <a:rPr lang="ru-RU" dirty="0">
                <a:cs typeface="Times New Roman" panose="02020603050405020304" pitchFamily="18" charset="0"/>
              </a:rPr>
              <a:t> с несколькими виртуальными машинами, свободно доступными для взлома и </a:t>
            </a:r>
            <a:r>
              <a:rPr lang="ru-RU" dirty="0" err="1">
                <a:cs typeface="Times New Roman" panose="02020603050405020304" pitchFamily="18" charset="0"/>
              </a:rPr>
              <a:t>пентеста</a:t>
            </a:r>
            <a:r>
              <a:rPr lang="ru-RU" dirty="0">
                <a:cs typeface="Times New Roman" panose="02020603050405020304" pitchFamily="18" charset="0"/>
              </a:rPr>
              <a:t>. Без лишних слов, приступим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4F51A-F7E2-C5AB-58A6-56473633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DBC25-2FCE-8BF5-A225-1D82A5E5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Local File </a:t>
            </a:r>
            <a:r>
              <a:rPr lang="ru-RU" b="1" dirty="0" err="1"/>
              <a:t>Inclusion</a:t>
            </a:r>
            <a:r>
              <a:rPr lang="ru-RU" b="1" dirty="0"/>
              <a:t> </a:t>
            </a:r>
            <a:r>
              <a:rPr lang="ru-RU" dirty="0"/>
              <a:t>- это возможность использования и выполнения локальных файлов на серверной стороне. Уязвимость позволяет удаленному пользователю получить доступ с помощью специально сформированного запроса к произвольным файлам на сервере, в том числе содержащую конфиденциальную информацию.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Проще говоря, это та самая уязвимость, которая позволяет хакеру залить свой </a:t>
            </a:r>
            <a:r>
              <a:rPr lang="ru-RU" dirty="0" err="1"/>
              <a:t>shell</a:t>
            </a:r>
            <a:r>
              <a:rPr lang="ru-RU" dirty="0"/>
              <a:t> (т.е. вредоносный код) в твой блог на </a:t>
            </a:r>
            <a:r>
              <a:rPr lang="ru-RU" dirty="0" err="1"/>
              <a:t>php</a:t>
            </a:r>
            <a:r>
              <a:rPr lang="ru-RU" dirty="0"/>
              <a:t>-движке.</a:t>
            </a:r>
          </a:p>
        </p:txBody>
      </p:sp>
    </p:spTree>
    <p:extLst>
      <p:ext uri="{BB962C8B-B14F-4D97-AF65-F5344CB8AC3E}">
        <p14:creationId xmlns:p14="http://schemas.microsoft.com/office/powerpoint/2010/main" val="129863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7B51A-1EB1-110E-532A-49CF1CA6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en-US" dirty="0"/>
              <a:t>file inclusion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E2271-6A60-55EB-365A-77BFB0CB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Вначале разберемся как определить параметры которые отвечают за </a:t>
            </a:r>
            <a:r>
              <a:rPr lang="ru-RU" dirty="0" err="1"/>
              <a:t>инклуд</a:t>
            </a:r>
            <a:r>
              <a:rPr lang="ru-RU" dirty="0"/>
              <a:t> файлов.</a:t>
            </a:r>
          </a:p>
          <a:p>
            <a:pPr marL="0" indent="0">
              <a:buNone/>
            </a:pPr>
            <a:r>
              <a:rPr lang="ru-RU" b="1" dirty="0"/>
              <a:t>Поиск параметров</a:t>
            </a:r>
          </a:p>
          <a:p>
            <a:pPr marL="0" indent="0">
              <a:buNone/>
            </a:pPr>
            <a:r>
              <a:rPr lang="ru-RU" dirty="0"/>
              <a:t>Для поиска параметров есть два варианта: автоматический или ручной поиск.</a:t>
            </a:r>
          </a:p>
          <a:p>
            <a:r>
              <a:rPr lang="ru-RU" b="1" dirty="0"/>
              <a:t>Автоматический поиск</a:t>
            </a:r>
            <a:br>
              <a:rPr lang="ru-RU" b="1" dirty="0"/>
            </a:br>
            <a:r>
              <a:rPr lang="ru-RU" dirty="0"/>
              <a:t>Автоматический поиск можно осуществить тем же </a:t>
            </a:r>
            <a:r>
              <a:rPr lang="ru-RU" dirty="0" err="1"/>
              <a:t>spider'ом</a:t>
            </a:r>
            <a:r>
              <a:rPr lang="ru-RU" dirty="0"/>
              <a:t> в </a:t>
            </a:r>
            <a:r>
              <a:rPr lang="ru-RU" dirty="0" err="1"/>
              <a:t>burpsuite</a:t>
            </a:r>
            <a:r>
              <a:rPr lang="ru-RU" dirty="0"/>
              <a:t>. О нем мы поговорим в отдельном уроке.</a:t>
            </a:r>
          </a:p>
          <a:p>
            <a:r>
              <a:rPr lang="ru-RU" b="1" dirty="0"/>
              <a:t>Ручной поиск</a:t>
            </a:r>
            <a:br>
              <a:rPr lang="ru-RU" b="1" dirty="0"/>
            </a:br>
            <a:r>
              <a:rPr lang="ru-RU" dirty="0"/>
              <a:t>Сейчас я поговорю о ручном поиске. Предположим, что мы нашли GET параметр:</a:t>
            </a:r>
            <a:br>
              <a:rPr lang="ru-RU" dirty="0"/>
            </a:br>
            <a:r>
              <a:rPr lang="ru-RU" dirty="0">
                <a:hlinkClick r:id="rId2"/>
              </a:rPr>
              <a:t>http://site.ru/folder/index.php?file=gallery</a:t>
            </a:r>
            <a:br>
              <a:rPr lang="ru-RU" dirty="0"/>
            </a:br>
            <a:r>
              <a:rPr lang="ru-RU" dirty="0"/>
              <a:t>Подставим под параметр строку '</a:t>
            </a:r>
            <a:r>
              <a:rPr lang="ru-RU" dirty="0" err="1"/>
              <a:t>index</a:t>
            </a:r>
            <a:r>
              <a:rPr lang="ru-RU" dirty="0"/>
              <a:t>’:</a:t>
            </a:r>
            <a:br>
              <a:rPr lang="ru-RU" dirty="0"/>
            </a:br>
            <a:r>
              <a:rPr lang="ru-RU" dirty="0">
                <a:hlinkClick r:id="rId3"/>
              </a:rPr>
              <a:t>http://site.ru/folder/index.php?file=index</a:t>
            </a:r>
            <a:br>
              <a:rPr lang="ru-RU" dirty="0"/>
            </a:br>
            <a:r>
              <a:rPr lang="ru-RU" dirty="0"/>
              <a:t>Если у вас открылся какой то из файлов </a:t>
            </a:r>
            <a:r>
              <a:rPr lang="ru-RU" dirty="0" err="1"/>
              <a:t>index</a:t>
            </a:r>
            <a:r>
              <a:rPr lang="ru-RU" dirty="0"/>
              <a:t>.(любое расширение), находящихся на сайте, то тут мы уже однозначно можем утверждать, что файл отвечает за подкачку файла.</a:t>
            </a:r>
            <a:br>
              <a:rPr lang="ru-RU" dirty="0"/>
            </a:br>
            <a:r>
              <a:rPr lang="ru-RU" b="1" i="1" dirty="0"/>
              <a:t>Именно такие параметры нам и нужны.</a:t>
            </a:r>
          </a:p>
        </p:txBody>
      </p:sp>
    </p:spTree>
    <p:extLst>
      <p:ext uri="{BB962C8B-B14F-4D97-AF65-F5344CB8AC3E}">
        <p14:creationId xmlns:p14="http://schemas.microsoft.com/office/powerpoint/2010/main" val="14436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C39D4-3549-B0ED-9C6C-0A2B12BE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фильтров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8D255-5C10-5AB9-6CDD-39475938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После того, как мы получили список параметров, нужно проверить, есть ли у них фильтрация.</a:t>
            </a:r>
          </a:p>
          <a:p>
            <a:pPr marL="0" indent="0">
              <a:buNone/>
            </a:pPr>
            <a:r>
              <a:rPr lang="ru-RU" b="1" dirty="0"/>
              <a:t>Нулевая фильтрация</a:t>
            </a:r>
          </a:p>
          <a:p>
            <a:pPr marL="0" indent="0">
              <a:buNone/>
            </a:pPr>
            <a:r>
              <a:rPr lang="ru-RU" dirty="0"/>
              <a:t>Попробуем подкачать файлы, которые не рассчитывали показывать=)</a:t>
            </a:r>
          </a:p>
          <a:p>
            <a:pPr marL="0" indent="0">
              <a:buNone/>
            </a:pPr>
            <a:r>
              <a:rPr lang="ru-RU" dirty="0"/>
              <a:t>Аналогом такого файла в </a:t>
            </a:r>
            <a:r>
              <a:rPr lang="ru-RU" dirty="0" err="1"/>
              <a:t>линкусе</a:t>
            </a:r>
            <a:r>
              <a:rPr lang="ru-RU" dirty="0"/>
              <a:t> является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(В данном случае за строку с параметром мы взяли</a:t>
            </a:r>
            <a:br>
              <a:rPr lang="ru-RU" dirty="0"/>
            </a:br>
            <a:r>
              <a:rPr lang="ru-RU" dirty="0">
                <a:hlinkClick r:id="rId2"/>
              </a:rPr>
              <a:t>http://site.ru/folder/index.php?file=index.html</a:t>
            </a:r>
            <a:r>
              <a:rPr lang="ru-RU" dirty="0"/>
              <a:t> )</a:t>
            </a:r>
          </a:p>
          <a:p>
            <a:pPr marL="0" indent="0">
              <a:buNone/>
            </a:pPr>
            <a:r>
              <a:rPr lang="ru-RU" dirty="0"/>
              <a:t>Попробуем его подкачать:</a:t>
            </a:r>
          </a:p>
          <a:p>
            <a:pPr marL="0" indent="0">
              <a:buNone/>
            </a:pPr>
            <a:r>
              <a:rPr lang="ru-RU" dirty="0">
                <a:hlinkClick r:id="rId3"/>
              </a:rPr>
              <a:t>http://site.ru/folder/index.php?file=/../../../../../../etc/passwd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Объясняю что происходит - переход в папку /../ означает поднятие по иерархии вверх (точнее это </a:t>
            </a:r>
            <a:r>
              <a:rPr lang="ru-RU" b="1" dirty="0"/>
              <a:t>уязвимость </a:t>
            </a:r>
            <a:r>
              <a:rPr lang="ru-RU" b="1" dirty="0" err="1"/>
              <a:t>path</a:t>
            </a:r>
            <a:r>
              <a:rPr lang="ru-RU" b="1" dirty="0"/>
              <a:t> </a:t>
            </a:r>
            <a:r>
              <a:rPr lang="ru-RU" b="1" dirty="0" err="1"/>
              <a:t>traversa</a:t>
            </a:r>
            <a:r>
              <a:rPr lang="ru-RU" dirty="0" err="1"/>
              <a:t>l</a:t>
            </a:r>
            <a:r>
              <a:rPr lang="ru-RU" dirty="0"/>
              <a:t>). Т.к. папка </a:t>
            </a:r>
            <a:r>
              <a:rPr lang="ru-RU" dirty="0" err="1"/>
              <a:t>etc</a:t>
            </a:r>
            <a:r>
              <a:rPr lang="ru-RU" dirty="0"/>
              <a:t> лежит в корневой папке, то мы должны ее достичь угадыванием: то есть чем чаще мы поднимаемся вверх, тем выше шанс, что мы окажемся в корневой папке (то мы должны написать несколько раз /../).</a:t>
            </a:r>
          </a:p>
          <a:p>
            <a:pPr marL="0" indent="0">
              <a:buNone/>
            </a:pPr>
            <a:r>
              <a:rPr lang="ru-RU" dirty="0"/>
              <a:t>Если файл показался. То считайте, что вы нашли LFI. В этом случае фильтр вообще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33395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7671E-0EF8-ED40-01DB-765D8E82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Нулевой байт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95463-4975-A8A8-A16E-648EABDC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данном случае за строку с параметром мы взяли </a:t>
            </a:r>
            <a:r>
              <a:rPr lang="ru-RU" dirty="0">
                <a:hlinkClick r:id="rId2"/>
              </a:rPr>
              <a:t>http://site.ru/folder/index.php?file=index</a:t>
            </a:r>
            <a:r>
              <a:rPr lang="en-US" dirty="0"/>
              <a:t> </a:t>
            </a:r>
            <a:r>
              <a:rPr lang="ru-RU" dirty="0"/>
              <a:t>, то есть с отсутствующим окончанием.</a:t>
            </a:r>
          </a:p>
          <a:p>
            <a:pPr marL="0" indent="0">
              <a:buNone/>
            </a:pPr>
            <a:r>
              <a:rPr lang="ru-RU" dirty="0"/>
              <a:t>Но даже при отсутствии фильтра могут быть проблемы. Например в конце параметра может приписываться окончание.</a:t>
            </a:r>
          </a:p>
          <a:p>
            <a:pPr marL="0" indent="0">
              <a:buNone/>
            </a:pPr>
            <a:r>
              <a:rPr lang="ru-RU" dirty="0"/>
              <a:t>Например с запросом /../../../../../../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r>
              <a:rPr lang="ru-RU" dirty="0"/>
              <a:t> может преобразоваться в</a:t>
            </a:r>
            <a:r>
              <a:rPr lang="en-US" dirty="0"/>
              <a:t> </a:t>
            </a:r>
            <a:r>
              <a:rPr lang="ru-RU" dirty="0"/>
              <a:t>/../../../../../../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r>
              <a:rPr lang="ru-RU" b="1" dirty="0" err="1"/>
              <a:t>.php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Но и на этот раз есть вариант исправить строку.</a:t>
            </a:r>
            <a:r>
              <a:rPr lang="en-US" dirty="0"/>
              <a:t> </a:t>
            </a:r>
            <a:r>
              <a:rPr lang="ru-RU" dirty="0"/>
              <a:t>В старых версиях </a:t>
            </a:r>
            <a:r>
              <a:rPr lang="ru-RU" b="1" dirty="0"/>
              <a:t>PHP</a:t>
            </a:r>
            <a:r>
              <a:rPr lang="ru-RU" dirty="0"/>
              <a:t> остался такой недостаток, как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Injection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Один из них - это приписывание нулевого байта. Параметры, при передаче по </a:t>
            </a:r>
            <a:r>
              <a:rPr lang="ru-RU" b="1" dirty="0" err="1"/>
              <a:t>http</a:t>
            </a:r>
            <a:r>
              <a:rPr lang="ru-RU" b="1" dirty="0"/>
              <a:t>, зашифровываются в </a:t>
            </a:r>
            <a:r>
              <a:rPr lang="ru-RU" b="1" dirty="0" err="1"/>
              <a:t>url</a:t>
            </a:r>
            <a:r>
              <a:rPr lang="ru-RU" b="1" dirty="0"/>
              <a:t> шифрование. И в этой кодировке нулевой байт выглядит именно в %00.</a:t>
            </a:r>
          </a:p>
          <a:p>
            <a:pPr marL="0" indent="0">
              <a:buNone/>
            </a:pPr>
            <a:r>
              <a:rPr lang="ru-RU" dirty="0"/>
              <a:t>А т.к. в PHP и многих других языках чтение строки идет именно до нулевого байта, то мы можем приписать его в середину строки, чтобы следующая часть строки отбрасывалась.</a:t>
            </a:r>
          </a:p>
          <a:p>
            <a:pPr marL="0" indent="0">
              <a:buNone/>
            </a:pPr>
            <a:r>
              <a:rPr lang="ru-RU" dirty="0"/>
              <a:t>В данном случае если мы впишем в параметр </a:t>
            </a:r>
            <a:r>
              <a:rPr lang="ru-RU" b="1" dirty="0"/>
              <a:t>/../../../../../../</a:t>
            </a:r>
            <a:r>
              <a:rPr lang="ru-RU" b="1" dirty="0" err="1"/>
              <a:t>etc</a:t>
            </a:r>
            <a:r>
              <a:rPr lang="ru-RU" b="1" dirty="0"/>
              <a:t>/passwd.php%00</a:t>
            </a:r>
            <a:r>
              <a:rPr lang="ru-RU" dirty="0"/>
              <a:t>, то получим следующую строку:</a:t>
            </a:r>
          </a:p>
          <a:p>
            <a:pPr marL="0" indent="0">
              <a:buNone/>
            </a:pPr>
            <a:r>
              <a:rPr lang="ru-RU" dirty="0">
                <a:hlinkClick r:id="rId3"/>
              </a:rPr>
              <a:t>http://site.ru/folder/index.php?file=/../../../../../../etc/passwd%00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строка в памяти сервера будет выглядеть как:</a:t>
            </a:r>
          </a:p>
          <a:p>
            <a:pPr marL="0" indent="0">
              <a:buNone/>
            </a:pPr>
            <a:r>
              <a:rPr lang="ru-RU" b="1" dirty="0"/>
              <a:t>/../../../../../../</a:t>
            </a:r>
            <a:r>
              <a:rPr lang="ru-RU" b="1" dirty="0" err="1"/>
              <a:t>etc</a:t>
            </a:r>
            <a:r>
              <a:rPr lang="ru-RU" b="1" dirty="0"/>
              <a:t>/passwd%00.php ==&gt; /../../../../../../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passwd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 в итоге мы смогли отбросить окончание и получить нужный файл.</a:t>
            </a:r>
          </a:p>
        </p:txBody>
      </p:sp>
    </p:spTree>
    <p:extLst>
      <p:ext uri="{BB962C8B-B14F-4D97-AF65-F5344CB8AC3E}">
        <p14:creationId xmlns:p14="http://schemas.microsoft.com/office/powerpoint/2010/main" val="11001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A81A4-4748-86DD-3859-CAB7397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filter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7B6AE6-03E5-E88A-CB8E-8ED4A70E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мне самый интересный вариант </a:t>
            </a:r>
            <a:r>
              <a:rPr lang="ru-RU" b="1" dirty="0" err="1"/>
              <a:t>lfi</a:t>
            </a:r>
            <a:r>
              <a:rPr lang="ru-RU" dirty="0"/>
              <a:t> является </a:t>
            </a:r>
            <a:r>
              <a:rPr lang="ru-RU" b="1" dirty="0" err="1"/>
              <a:t>lfi</a:t>
            </a:r>
            <a:r>
              <a:rPr lang="ru-RU" dirty="0"/>
              <a:t> с </a:t>
            </a:r>
            <a:r>
              <a:rPr lang="ru-RU" b="1" dirty="0" err="1"/>
              <a:t>php</a:t>
            </a:r>
            <a:r>
              <a:rPr lang="ru-RU" b="1" dirty="0"/>
              <a:t> </a:t>
            </a:r>
            <a:r>
              <a:rPr lang="ru-RU" b="1" dirty="0" err="1"/>
              <a:t>filter</a:t>
            </a:r>
            <a:r>
              <a:rPr lang="ru-RU" dirty="0"/>
              <a:t>. Сразу привожу пример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hlinkClick r:id="rId2"/>
              </a:rPr>
              <a:t>http://site.ru/folder/index.php?file=php://filter/convert.base64-encode/resource=index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итоге у нас в браузере не запустится </a:t>
            </a:r>
            <a:r>
              <a:rPr lang="ru-RU" b="1" dirty="0" err="1"/>
              <a:t>php</a:t>
            </a:r>
            <a:r>
              <a:rPr lang="ru-RU" dirty="0"/>
              <a:t> файл, а выведется его </a:t>
            </a:r>
            <a:r>
              <a:rPr lang="ru-RU" b="1" dirty="0"/>
              <a:t>base64</a:t>
            </a:r>
            <a:r>
              <a:rPr lang="ru-RU" dirty="0"/>
              <a:t> исходников.</a:t>
            </a:r>
          </a:p>
          <a:p>
            <a:pPr marL="0" indent="0">
              <a:buNone/>
            </a:pPr>
            <a:r>
              <a:rPr lang="ru-RU" dirty="0"/>
              <a:t>Это в последнее время появляется на соревнованиях все чаще и чаще.</a:t>
            </a:r>
          </a:p>
        </p:txBody>
      </p:sp>
    </p:spTree>
    <p:extLst>
      <p:ext uri="{BB962C8B-B14F-4D97-AF65-F5344CB8AC3E}">
        <p14:creationId xmlns:p14="http://schemas.microsoft.com/office/powerpoint/2010/main" val="235158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44300-4DDF-8220-6817-9FFE422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 уязвимости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52C73-77B3-F056-B392-D5C659B3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0330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Если вы читаете этот пункт, то вероятнее всего уже нашли LFI. Тогда разберем, чем она может нам быть полезна.</a:t>
            </a:r>
          </a:p>
          <a:p>
            <a:pPr marL="0" indent="0">
              <a:buNone/>
            </a:pPr>
            <a:r>
              <a:rPr lang="ru-RU" b="1" u="sng" dirty="0"/>
              <a:t>Получение важных файлов (не скриптов)</a:t>
            </a:r>
          </a:p>
          <a:p>
            <a:pPr marL="0" indent="0">
              <a:buNone/>
            </a:pPr>
            <a:r>
              <a:rPr lang="ru-RU" dirty="0"/>
              <a:t>Ну самое типичное для </a:t>
            </a:r>
            <a:r>
              <a:rPr lang="ru-RU" dirty="0" err="1"/>
              <a:t>lfi</a:t>
            </a:r>
            <a:r>
              <a:rPr lang="ru-RU" dirty="0"/>
              <a:t> - скачивание файлов, которые мы, по задумке администратора, не должны были скачивать. Приведу пример задания:</a:t>
            </a:r>
          </a:p>
          <a:p>
            <a:pPr marL="0" indent="0">
              <a:buNone/>
            </a:pPr>
            <a:r>
              <a:rPr lang="ru-RU" b="1" dirty="0"/>
              <a:t>Задание:</a:t>
            </a:r>
          </a:p>
          <a:p>
            <a:pPr marL="0" indent="0">
              <a:buNone/>
            </a:pPr>
            <a:r>
              <a:rPr lang="ru-RU" dirty="0"/>
              <a:t>    Дан файлообменник, есть несколько аккаунтов - </a:t>
            </a:r>
            <a:r>
              <a:rPr lang="ru-RU" dirty="0" err="1"/>
              <a:t>admin</a:t>
            </a:r>
            <a:r>
              <a:rPr lang="ru-RU" dirty="0"/>
              <a:t> и </a:t>
            </a:r>
            <a:r>
              <a:rPr lang="ru-RU" dirty="0" err="1"/>
              <a:t>user</a:t>
            </a:r>
            <a:r>
              <a:rPr lang="ru-RU" dirty="0"/>
              <a:t>(и паролем </a:t>
            </a:r>
            <a:r>
              <a:rPr lang="ru-RU" dirty="0" err="1"/>
              <a:t>test</a:t>
            </a:r>
            <a:r>
              <a:rPr lang="ru-RU" dirty="0"/>
              <a:t>). Нужно скачать файл flag.txt, хранящийся у аккаунта </a:t>
            </a:r>
            <a:r>
              <a:rPr lang="ru-RU" dirty="0" err="1"/>
              <a:t>admin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Решение:</a:t>
            </a:r>
          </a:p>
          <a:p>
            <a:pPr marL="0" indent="0">
              <a:buNone/>
            </a:pPr>
            <a:r>
              <a:rPr lang="ru-RU" dirty="0"/>
              <a:t>    1) Загрузим свой файл, и посмотрим на ссылку на его скачивание. Она будет вида </a:t>
            </a:r>
            <a:r>
              <a:rPr lang="ru-RU" dirty="0">
                <a:hlinkClick r:id="rId2"/>
              </a:rPr>
              <a:t>http://site.ru/download.php?file=user/image.png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  2) И в правду папка </a:t>
            </a:r>
            <a:r>
              <a:rPr lang="ru-RU" dirty="0" err="1"/>
              <a:t>user</a:t>
            </a:r>
            <a:r>
              <a:rPr lang="ru-RU" dirty="0"/>
              <a:t> существует. Но при скачивании по ссылке </a:t>
            </a:r>
            <a:r>
              <a:rPr lang="ru-RU" dirty="0">
                <a:hlinkClick r:id="rId3"/>
              </a:rPr>
              <a:t>http://site.ru/user/image.png</a:t>
            </a:r>
            <a:r>
              <a:rPr lang="ru-RU" dirty="0"/>
              <a:t> идет ошибка 403, что вполне логично.</a:t>
            </a:r>
          </a:p>
          <a:p>
            <a:pPr marL="0" indent="0">
              <a:buNone/>
            </a:pPr>
            <a:r>
              <a:rPr lang="ru-RU" dirty="0"/>
              <a:t>    3) На всякий случай составим ссылку с однозначно отсутствующим файлом в папке </a:t>
            </a:r>
            <a:r>
              <a:rPr lang="ru-RU" dirty="0" err="1"/>
              <a:t>user</a:t>
            </a:r>
            <a:r>
              <a:rPr lang="ru-RU" dirty="0"/>
              <a:t>, и если ответ будет 404, то понимаем, что ответ 403 == ответу 200.</a:t>
            </a:r>
          </a:p>
          <a:p>
            <a:pPr marL="0" indent="0">
              <a:buNone/>
            </a:pPr>
            <a:r>
              <a:rPr lang="ru-RU" dirty="0"/>
              <a:t>    4) Проверим, верно ли, что наш файл должен быть по пути </a:t>
            </a:r>
            <a:r>
              <a:rPr lang="ru-RU" dirty="0" err="1"/>
              <a:t>admin</a:t>
            </a:r>
            <a:r>
              <a:rPr lang="ru-RU" dirty="0"/>
              <a:t>/flag.txt: </a:t>
            </a:r>
            <a:r>
              <a:rPr lang="ru-RU" dirty="0">
                <a:hlinkClick r:id="rId4"/>
              </a:rPr>
              <a:t>http://site.ru/admin/flag.txt</a:t>
            </a:r>
            <a:r>
              <a:rPr lang="ru-RU" dirty="0"/>
              <a:t> возвращает 403 (вспоминаем предыдущий пункт).</a:t>
            </a:r>
          </a:p>
          <a:p>
            <a:pPr marL="0" indent="0">
              <a:buNone/>
            </a:pPr>
            <a:r>
              <a:rPr lang="ru-RU" dirty="0"/>
              <a:t>    5) А почему бы, раз скачать не можем, не направить скрипт </a:t>
            </a:r>
            <a:r>
              <a:rPr lang="ru-RU" dirty="0" err="1"/>
              <a:t>download.php</a:t>
            </a:r>
            <a:r>
              <a:rPr lang="ru-RU" dirty="0"/>
              <a:t> на нужный нам файл? Пробуем перейти по </a:t>
            </a:r>
            <a:r>
              <a:rPr lang="ru-RU" dirty="0">
                <a:hlinkClick r:id="rId5"/>
              </a:rPr>
              <a:t>http://site.ru/download.php?file=admin/flag.txt</a:t>
            </a:r>
            <a:r>
              <a:rPr lang="ru-RU" dirty="0"/>
              <a:t> и получаем файл.</a:t>
            </a:r>
          </a:p>
          <a:p>
            <a:pPr marL="0" indent="0">
              <a:buNone/>
            </a:pPr>
            <a:r>
              <a:rPr lang="ru-RU" dirty="0"/>
              <a:t>    6) </a:t>
            </a:r>
            <a:r>
              <a:rPr lang="ru-RU" dirty="0" err="1"/>
              <a:t>Profit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95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BDE7-4355-9150-7D8C-BC2A0549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Dirsearch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C3CA2-3EDC-054C-66D9-4F74535B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6208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err="1"/>
              <a:t>dirsearch</a:t>
            </a:r>
            <a:r>
              <a:rPr lang="ru-RU" dirty="0"/>
              <a:t> — это простой инструмент командной строки, предназначенный для </a:t>
            </a:r>
            <a:r>
              <a:rPr lang="ru-RU" dirty="0" err="1"/>
              <a:t>брут</a:t>
            </a:r>
            <a:r>
              <a:rPr lang="ru-RU" dirty="0"/>
              <a:t>-форса (поиска путём полного перебора) директорий и файлов в веб-сайтах.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Возможности:</a:t>
            </a:r>
          </a:p>
          <a:p>
            <a:pPr marL="0" indent="0">
              <a:buNone/>
            </a:pPr>
            <a:r>
              <a:rPr lang="ru-RU" dirty="0"/>
              <a:t>Многопоточность</a:t>
            </a:r>
          </a:p>
          <a:p>
            <a:r>
              <a:rPr lang="ru-RU" dirty="0" err="1"/>
              <a:t>Keep</a:t>
            </a:r>
            <a:r>
              <a:rPr lang="ru-RU" dirty="0"/>
              <a:t> </a:t>
            </a:r>
            <a:r>
              <a:rPr lang="ru-RU" dirty="0" err="1"/>
              <a:t>alive</a:t>
            </a:r>
            <a:r>
              <a:rPr lang="ru-RU" dirty="0"/>
              <a:t> соединений</a:t>
            </a:r>
          </a:p>
          <a:p>
            <a:r>
              <a:rPr lang="ru-RU" dirty="0"/>
              <a:t>Поддержка множества расширений (-e|--</a:t>
            </a:r>
            <a:r>
              <a:rPr lang="ru-RU" dirty="0" err="1"/>
              <a:t>extensions</a:t>
            </a:r>
            <a:r>
              <a:rPr lang="ru-RU" dirty="0"/>
              <a:t> </a:t>
            </a:r>
            <a:r>
              <a:rPr lang="ru-RU" dirty="0" err="1"/>
              <a:t>asp,php</a:t>
            </a:r>
            <a:r>
              <a:rPr lang="ru-RU" dirty="0"/>
              <a:t>)</a:t>
            </a:r>
          </a:p>
          <a:p>
            <a:r>
              <a:rPr lang="ru-RU" dirty="0"/>
              <a:t>Составление отчётов (простой текст, JSON)</a:t>
            </a:r>
          </a:p>
          <a:p>
            <a:r>
              <a:rPr lang="ru-RU" dirty="0"/>
              <a:t>Эвристическое выявление </a:t>
            </a:r>
            <a:r>
              <a:rPr lang="ru-RU" dirty="0" err="1"/>
              <a:t>невалидных</a:t>
            </a:r>
            <a:r>
              <a:rPr lang="ru-RU" dirty="0"/>
              <a:t> веб-страниц</a:t>
            </a:r>
          </a:p>
          <a:p>
            <a:r>
              <a:rPr lang="ru-RU" dirty="0"/>
              <a:t>Рекурсивный </a:t>
            </a:r>
            <a:r>
              <a:rPr lang="ru-RU" dirty="0" err="1"/>
              <a:t>брут</a:t>
            </a:r>
            <a:r>
              <a:rPr lang="ru-RU" dirty="0"/>
              <a:t>-форсинг</a:t>
            </a:r>
          </a:p>
          <a:p>
            <a:r>
              <a:rPr lang="ru-RU" dirty="0"/>
              <a:t>Поддержка HTTP прокси</a:t>
            </a:r>
          </a:p>
          <a:p>
            <a:r>
              <a:rPr lang="ru-RU" dirty="0"/>
              <a:t>Случайные User </a:t>
            </a:r>
            <a:r>
              <a:rPr lang="ru-RU" dirty="0" err="1"/>
              <a:t>agent</a:t>
            </a:r>
            <a:endParaRPr lang="ru-RU" dirty="0"/>
          </a:p>
          <a:p>
            <a:r>
              <a:rPr lang="ru-RU" dirty="0"/>
              <a:t>Пакетная обработка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apt install </a:t>
            </a:r>
            <a:r>
              <a:rPr lang="en-US" b="1" dirty="0" err="1"/>
              <a:t>dirsearch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94972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1694</Words>
  <Application>Microsoft Office PowerPoint</Application>
  <PresentationFormat>Широкоэкранный</PresentationFormat>
  <Paragraphs>107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Эксплуатация веб-уязвимостей LFI, Dirsearch, robots.txt</vt:lpstr>
      <vt:lpstr>Введение</vt:lpstr>
      <vt:lpstr>LFI</vt:lpstr>
      <vt:lpstr>Поиск file inclusion</vt:lpstr>
      <vt:lpstr>Определение фильтров</vt:lpstr>
      <vt:lpstr>Нулевой байт</vt:lpstr>
      <vt:lpstr>php filter</vt:lpstr>
      <vt:lpstr>Эксплуатация уязвимости</vt:lpstr>
      <vt:lpstr>Dirsearch</vt:lpstr>
      <vt:lpstr>Пример </vt:lpstr>
      <vt:lpstr>Robots.txt: восстание машин</vt:lpstr>
      <vt:lpstr>Презентация PowerPoint</vt:lpstr>
      <vt:lpstr>Директива User-agent (обязательная)</vt:lpstr>
      <vt:lpstr>Директивы Disallow и Allow (обязательные)</vt:lpstr>
      <vt:lpstr>Презентация PowerPoint</vt:lpstr>
      <vt:lpstr>Примеры</vt:lpstr>
      <vt:lpstr>В заключении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46</cp:revision>
  <dcterms:created xsi:type="dcterms:W3CDTF">2022-06-18T22:46:52Z</dcterms:created>
  <dcterms:modified xsi:type="dcterms:W3CDTF">2022-07-20T22:32:10Z</dcterms:modified>
</cp:coreProperties>
</file>