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8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1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3642142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Command injection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93B394-83DA-682E-9C89-E5863B69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18977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видно на картинке программа нам сама предлагает использовать псевдо-терминал (она будет принимать команды </a:t>
            </a:r>
            <a:r>
              <a:rPr lang="en-US" b="1" dirty="0"/>
              <a:t>bash</a:t>
            </a:r>
            <a:r>
              <a:rPr lang="ru-RU" dirty="0"/>
              <a:t>, которые мы впишем</a:t>
            </a:r>
            <a:r>
              <a:rPr lang="en-US" dirty="0"/>
              <a:t> </a:t>
            </a:r>
            <a:r>
              <a:rPr lang="ru-RU" dirty="0"/>
              <a:t>и автоматически преобразовывать их в </a:t>
            </a:r>
            <a:r>
              <a:rPr lang="en-US" b="1" dirty="0"/>
              <a:t>GET</a:t>
            </a:r>
            <a:r>
              <a:rPr lang="ru-RU" dirty="0"/>
              <a:t> запросы)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2ED817-05DB-00E3-3062-1C4511E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41" y="2619607"/>
            <a:ext cx="7104518" cy="42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6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B2C96B-079E-4EC7-C085-59FD4708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данные передаются методом </a:t>
            </a:r>
            <a:r>
              <a:rPr lang="ru-RU" b="1" dirty="0"/>
              <a:t>POST</a:t>
            </a:r>
            <a:r>
              <a:rPr lang="ru-RU" dirty="0"/>
              <a:t>, то достаточно указать адрес страницы. Также необходимо использовать опцию </a:t>
            </a:r>
            <a:r>
              <a:rPr lang="ru-RU" b="1" dirty="0"/>
              <a:t>--</a:t>
            </a:r>
            <a:r>
              <a:rPr lang="ru-RU" b="1" dirty="0" err="1"/>
              <a:t>data</a:t>
            </a:r>
            <a:r>
              <a:rPr lang="ru-RU" dirty="0"/>
              <a:t>, после которой указать передаваемые на сервер данные. Пример: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ru-RU" b="1" dirty="0" err="1"/>
              <a:t>sudo</a:t>
            </a:r>
            <a:r>
              <a:rPr lang="ru-RU" b="1" dirty="0"/>
              <a:t> </a:t>
            </a:r>
            <a:r>
              <a:rPr lang="ru-RU" b="1" dirty="0" err="1"/>
              <a:t>commix</a:t>
            </a:r>
            <a:r>
              <a:rPr lang="ru-RU" b="1" dirty="0"/>
              <a:t> -u http://localhost/dvws/vulnerabilities/cmdi/client.php --</a:t>
            </a:r>
            <a:r>
              <a:rPr lang="ru-RU" b="1" dirty="0" err="1"/>
              <a:t>data</a:t>
            </a:r>
            <a:r>
              <a:rPr lang="ru-RU" b="1" dirty="0"/>
              <a:t>='</a:t>
            </a:r>
            <a:r>
              <a:rPr lang="ru-RU" b="1" dirty="0" err="1"/>
              <a:t>name</a:t>
            </a:r>
            <a:r>
              <a:rPr lang="ru-RU" b="1" dirty="0"/>
              <a:t>=-s'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EE9ED8-EE4A-590F-AF1F-02B8A1D42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2"/>
          <a:stretch/>
        </p:blipFill>
        <p:spPr>
          <a:xfrm>
            <a:off x="1462306" y="3080084"/>
            <a:ext cx="9267388" cy="3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1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4B16-D623-8944-D2F6-74864FB3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Лирическое отступление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0AFA7-1196-72A5-DA14-535D3F634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245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HTTP</a:t>
            </a:r>
            <a:r>
              <a:rPr lang="ru-RU" dirty="0"/>
              <a:t> методы </a:t>
            </a:r>
            <a:r>
              <a:rPr lang="ru-RU" b="1" dirty="0"/>
              <a:t>GET</a:t>
            </a:r>
            <a:r>
              <a:rPr lang="ru-RU" dirty="0"/>
              <a:t> и </a:t>
            </a:r>
            <a:r>
              <a:rPr lang="ru-RU" b="1" dirty="0"/>
              <a:t>POST</a:t>
            </a:r>
            <a:r>
              <a:rPr lang="ru-RU" dirty="0"/>
              <a:t> используются для отправки данных на сервер.</a:t>
            </a:r>
          </a:p>
          <a:p>
            <a:pPr marL="0" indent="0">
              <a:buNone/>
            </a:pPr>
            <a:r>
              <a:rPr lang="ru-RU" dirty="0"/>
              <a:t>Чаще всего методы используются в </a:t>
            </a:r>
            <a:r>
              <a:rPr lang="ru-RU" b="1" dirty="0"/>
              <a:t>HTML формах, гиперссылках и AJAX запросах.</a:t>
            </a:r>
          </a:p>
          <a:p>
            <a:pPr marL="0" indent="0">
              <a:buNone/>
            </a:pPr>
            <a:r>
              <a:rPr lang="ru-RU" dirty="0"/>
              <a:t>POST и GET запросы можно отправить на сервер с помощью любого программного обеспечения, работающего с протоколом HTTP.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GET</a:t>
            </a:r>
            <a:r>
              <a:rPr lang="ru-RU" dirty="0"/>
              <a:t> — метод для чтения данных с сайта. Например, для доступа к указанной странице. Он говорит серверу, что клиент хочет прочитать указанный документ. На практике этот метод используется чаще всего, например, в интернет-магазинах на странице каталога. Фильтры, которые выбирает пользователь, передаются через метод </a:t>
            </a:r>
            <a:r>
              <a:rPr lang="ru-RU" b="1" dirty="0"/>
              <a:t>GET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POST</a:t>
            </a:r>
            <a:r>
              <a:rPr lang="ru-RU" dirty="0"/>
              <a:t> — метод для отправки данных на сайт. Чаще всего с помощью метода </a:t>
            </a:r>
            <a:r>
              <a:rPr lang="ru-RU" b="1" dirty="0"/>
              <a:t>POST</a:t>
            </a:r>
            <a:r>
              <a:rPr lang="ru-RU" dirty="0"/>
              <a:t> передаются формы.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Как вы понимаете, метод </a:t>
            </a:r>
            <a:r>
              <a:rPr lang="en-US" b="1" dirty="0"/>
              <a:t>POST</a:t>
            </a:r>
            <a:r>
              <a:rPr lang="en-US" dirty="0"/>
              <a:t> </a:t>
            </a:r>
            <a:r>
              <a:rPr lang="ru-RU" dirty="0"/>
              <a:t>менее безопасен, чем </a:t>
            </a:r>
            <a:r>
              <a:rPr lang="en-US" b="1" dirty="0"/>
              <a:t>GET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2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4D5D1-CAD5-8C5A-0BA3-103DA39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что-нибудь взломаем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39869-BA32-9BFB-75D0-FE9607F1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Представляю вашему вниманию сайт для вашей профессиональной практики: </a:t>
            </a:r>
            <a:r>
              <a:rPr lang="en-US" u="sng" dirty="0">
                <a:solidFill>
                  <a:srgbClr val="00B0F0"/>
                </a:solidFill>
              </a:rPr>
              <a:t>hackthissite.org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Здесь регистрируемся и открываем </a:t>
            </a:r>
            <a:r>
              <a:rPr lang="ru-RU" b="1" dirty="0"/>
              <a:t>уровень 7</a:t>
            </a:r>
            <a:r>
              <a:rPr lang="ru-RU" dirty="0"/>
              <a:t> в разделе </a:t>
            </a:r>
            <a:r>
              <a:rPr lang="en-US" b="1" dirty="0"/>
              <a:t>Basic</a:t>
            </a:r>
            <a:r>
              <a:rPr lang="ru-RU" dirty="0"/>
              <a:t>, перед нами открывается небольшое поле, на вход подается год, а выводится календарь на этот год.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1003F8-399E-C8FA-D83A-8970B760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4064000"/>
            <a:ext cx="6896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3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86D63F-CDD1-6970-3104-1FB76954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1181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Попробуем ввести </a:t>
            </a:r>
            <a:r>
              <a:rPr lang="en-US" b="1" dirty="0"/>
              <a:t>2002;ls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		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				</a:t>
            </a:r>
            <a:r>
              <a:rPr lang="ru-RU" dirty="0"/>
              <a:t>Здесь мы видим в конце выведенного нам				календаря. Как мы видим: сайт уязвим к </a:t>
            </a:r>
            <a:r>
              <a:rPr lang="en-US" dirty="0"/>
              <a:t>					Command Injection. </a:t>
            </a:r>
            <a:r>
              <a:rPr lang="ru-RU" dirty="0"/>
              <a:t>Находим интересный 					файл, который походит на искомый файл. 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3125C1-8192-6D6B-01B4-904CA27C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58" y="1058779"/>
            <a:ext cx="6131342" cy="27528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08C43D-7064-A7D7-C1F6-DC1D8FEE0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9696"/>
            <a:ext cx="2819400" cy="44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9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731D38-2C8D-B1F8-6AA2-ABF77C32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5192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берем имя этого файла и вставляем в адресную строку: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и есть наш пароль. Далее вводим его в поле ввода пароля и ура: мы выполнили задание.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Мне очков не дали, потому что я его когда-то давно уже выполнял =(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60463-CDB8-8A07-22D2-B213CD81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5955"/>
            <a:ext cx="8850096" cy="911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EB3112-A7BB-DAC9-F755-05883353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0829"/>
            <a:ext cx="5886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разобрали </a:t>
            </a:r>
            <a:r>
              <a:rPr lang="en-US" dirty="0"/>
              <a:t>command injection</a:t>
            </a:r>
            <a:r>
              <a:rPr lang="ru-RU" dirty="0"/>
              <a:t> и решили задачку на одном из специализированных сайтов. Как вы понимаете это рядовая уязвимость. Но это далеко не значит, что на нее можно забить и не трогать ее никогда. Наоборот, на моей практике, чаще всего рядовые фирмы на своих интернет-сервисах экономят, вследствие чего ими занимаются, скажем, «не очень компетентные люди» и оставляют такие «дыры». Так что можете смело добавлять эту уязвимость в свой  </a:t>
            </a:r>
            <a:r>
              <a:rPr lang="en-US" dirty="0" err="1"/>
              <a:t>todo</a:t>
            </a:r>
            <a:r>
              <a:rPr lang="en-US" dirty="0"/>
              <a:t>-</a:t>
            </a:r>
            <a:r>
              <a:rPr lang="ru-RU" dirty="0"/>
              <a:t>лист </a:t>
            </a:r>
            <a:r>
              <a:rPr lang="ru-RU" dirty="0" err="1"/>
              <a:t>пентестинга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Проэксплуатировать уязвимость Command </a:t>
            </a:r>
            <a:r>
              <a:rPr lang="ru-RU" dirty="0" err="1"/>
              <a:t>injection</a:t>
            </a:r>
            <a:r>
              <a:rPr lang="ru-RU" dirty="0"/>
              <a:t> на тестовом сайте.</a:t>
            </a:r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При разработке веб-приложения может быть реализован функционал, позволяющий пользователю взаимодействовать с операционной системой веб-сервера. Для этого будет достаточно передать команду с дополнительными опциями в систему, а результат отображать на странице.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Тем не менее, подобные возможности потенциально приводят к уязвимостям, которые возникают, если пользовательские данные в запросе к веб-приложению никак не фильтруются.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ED764-E42A-F75A-0DC1-62C40786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Инъекция команд 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26535-909C-4D23-9C5C-A44FD096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Обычно применяется термин «внедрение кода», он относится к </a:t>
            </a:r>
            <a:r>
              <a:rPr lang="ru-RU" b="1" dirty="0"/>
              <a:t>SQL-инъекциям, межсайтовому </a:t>
            </a:r>
            <a:r>
              <a:rPr lang="ru-RU" b="1" dirty="0" err="1"/>
              <a:t>скриптингу</a:t>
            </a:r>
            <a:r>
              <a:rPr lang="ru-RU" b="1" dirty="0"/>
              <a:t> (XSS), PHP-инъекциям и большому количеству других инъекций и их разновидностей</a:t>
            </a:r>
            <a:r>
              <a:rPr lang="ru-RU" dirty="0"/>
              <a:t>. Внедрение команд ОС (иногда пишут «инъекция команд ОС», «</a:t>
            </a:r>
            <a:r>
              <a:rPr lang="ru-RU" dirty="0" err="1"/>
              <a:t>инжект</a:t>
            </a:r>
            <a:r>
              <a:rPr lang="ru-RU" dirty="0"/>
              <a:t> команд ОС») – это одна из разновидностей внедрения кода. Её особенностью является выполнение несанкционированных команд операционной системы на удалённом сервере через уязвимое веб-приложение.</a:t>
            </a:r>
          </a:p>
          <a:p>
            <a:pPr marL="0" indent="0">
              <a:buNone/>
            </a:pPr>
            <a:r>
              <a:rPr lang="ru-RU" dirty="0"/>
              <a:t>Большинство веб-серверов поддерживают функциональность, которая позволяет данным взаимодействовать с серверной операционной системой. Эти функции могут быть полезными при создании приложений, возможности которых уже реализованы в ОС. В результате не нужно писать новую программу, можно просто передавать команду с дополнительными опциями в систему и отображать результаты на веб-сайте.</a:t>
            </a:r>
          </a:p>
        </p:txBody>
      </p:sp>
    </p:spTree>
    <p:extLst>
      <p:ext uri="{BB962C8B-B14F-4D97-AF65-F5344CB8AC3E}">
        <p14:creationId xmlns:p14="http://schemas.microsoft.com/office/powerpoint/2010/main" val="161960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3FBC1D-5B20-C7D9-8ACA-89FC3ACC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358"/>
            <a:ext cx="10515600" cy="5278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в отношении пользовательского ввода не осуществляется должная проверка, то приложения могут быть уязвимы к атаке известной как внедрение команд. </a:t>
            </a:r>
          </a:p>
          <a:p>
            <a:pPr marL="0" indent="0">
              <a:buNone/>
            </a:pPr>
            <a:r>
              <a:rPr lang="ru-RU" dirty="0"/>
              <a:t>Используя эту уязвимость атакующие может формировать ввод таким образом, что он будет содержать команды операционной системы, которые будут выполняться с привилегиями уязвимого приложения. </a:t>
            </a:r>
            <a:r>
              <a:rPr lang="ru-RU" b="1" dirty="0"/>
              <a:t>Уязвимости внедрения команд обычно подразделяются на следующие виды:</a:t>
            </a:r>
          </a:p>
          <a:p>
            <a:r>
              <a:rPr lang="ru-RU" b="1" dirty="0"/>
              <a:t>Внедрение команд</a:t>
            </a:r>
            <a:r>
              <a:rPr lang="ru-RU" dirty="0"/>
              <a:t>, основанное на результатах – Уязвимое приложение выводит результаты внедрённой команды.</a:t>
            </a:r>
          </a:p>
          <a:p>
            <a:r>
              <a:rPr lang="ru-RU" b="1" dirty="0"/>
              <a:t>Слепое внедрение команд </a:t>
            </a:r>
            <a:r>
              <a:rPr lang="ru-RU" dirty="0"/>
              <a:t>– Уязвимое приложение не выводит результаты внедрённой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400153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DA0C4-FD75-19B0-2C7A-0BF02B63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Наглядный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87467-B82A-1BB3-40BC-B3C8356C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48133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взял один из своих тестовых серверов и написал следующий сайт и в поле ввода вбил </a:t>
            </a:r>
            <a:r>
              <a:rPr lang="en-US" b="1" dirty="0"/>
              <a:t>ping hackware.ru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FFBAD5-DE54-E06C-8AED-DB69A5D19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7" y="2497691"/>
            <a:ext cx="5738813" cy="39951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C6491E-BE18-F2FF-E8AB-9C2055608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79"/>
          <a:stretch/>
        </p:blipFill>
        <p:spPr>
          <a:xfrm>
            <a:off x="6096000" y="2323583"/>
            <a:ext cx="58093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4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61291-D15E-A6DE-5F89-A6DBACA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«</a:t>
            </a:r>
            <a:r>
              <a:rPr lang="ru-RU" dirty="0" err="1"/>
              <a:t>тыка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A55B7-8D2A-9B1A-E68F-5EA0AE25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647"/>
            <a:ext cx="5257800" cy="481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Попробуем вбить </a:t>
            </a:r>
            <a:r>
              <a:rPr lang="en-US" b="1" dirty="0"/>
              <a:t>hackware.ru; </a:t>
            </a:r>
            <a:r>
              <a:rPr lang="en-US" b="1" dirty="0" err="1"/>
              <a:t>pwd</a:t>
            </a:r>
            <a:r>
              <a:rPr lang="ru-RU" dirty="0"/>
              <a:t>, наш сайт выведет следующее:</a:t>
            </a:r>
          </a:p>
          <a:p>
            <a:pPr marL="0" indent="0">
              <a:buNone/>
            </a:pPr>
            <a:r>
              <a:rPr lang="ru-RU" dirty="0"/>
              <a:t>Обратим внимание на последнюю строку:</a:t>
            </a:r>
            <a:br>
              <a:rPr lang="ru-RU" dirty="0"/>
            </a:br>
            <a:r>
              <a:rPr lang="en-US" b="1" dirty="0"/>
              <a:t>/var/www/html/</a:t>
            </a:r>
            <a:r>
              <a:rPr lang="en-US" b="1" dirty="0" err="1"/>
              <a:t>pingme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Отсюда следует, что через это поле ввода можно производить самые разные операции с атакуемой ОС.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221CA3-EB45-10B1-ED9F-32D1F685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7647"/>
            <a:ext cx="5762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7C74-8285-356B-DBF8-98F8DBE7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Потыкаем</a:t>
            </a:r>
            <a:r>
              <a:rPr lang="ru-RU" dirty="0"/>
              <a:t>» корневую директорию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9E74-E827-6B1F-DD60-BFFBBDB7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Введем следующую строку в поле ввода: </a:t>
            </a:r>
            <a:r>
              <a:rPr lang="en-US" dirty="0"/>
              <a:t>	</a:t>
            </a:r>
            <a:br>
              <a:rPr lang="ru-RU" dirty="0"/>
            </a:br>
            <a:r>
              <a:rPr lang="en-US" b="1" dirty="0"/>
              <a:t>hackware.ru; </a:t>
            </a:r>
            <a:r>
              <a:rPr lang="en-US" b="1" dirty="0" err="1"/>
              <a:t>pwd</a:t>
            </a:r>
            <a:r>
              <a:rPr lang="en-US" b="1" dirty="0"/>
              <a:t>; ls -l; ls -l ../../../../../..; cat </a:t>
            </a:r>
            <a:r>
              <a:rPr lang="en-US" b="1" dirty="0" err="1"/>
              <a:t>index.php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И вот что мы увидим на сайте: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91315F-942A-96FC-6FE1-3777B4D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949" y="1219200"/>
            <a:ext cx="550256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AAC0D-A2A1-AF34-65C0-F62E53D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внедрять команды 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70BC6-9885-ABAC-44A6-5C573E45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9"/>
            <a:ext cx="10515600" cy="50201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использовал синтаксис оболочки Linux, который позволяет записывать в одну строку несколько команд, разделённых точкой с запятой. Кроме этого варианта, существуют другие. В таблице приведён их неполный перечень.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EFAB9-8A46-FA6B-2D4A-BD4CDE38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62" y="3107878"/>
            <a:ext cx="5620275" cy="37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61767-7E77-B6CE-3249-548F0FD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поиска уязвимости внедрения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15EE3-B0FC-FA23-3BFC-D689B87C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0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Программой для автоматического поиска возможности внедрения команд ОС является </a:t>
            </a:r>
            <a:r>
              <a:rPr lang="ru-RU" b="1" dirty="0" err="1"/>
              <a:t>Commix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Программу </a:t>
            </a:r>
            <a:r>
              <a:rPr lang="ru-RU" b="1" dirty="0" err="1"/>
              <a:t>Commix</a:t>
            </a:r>
            <a:r>
              <a:rPr lang="ru-RU" dirty="0"/>
              <a:t> нужно запускать от имени администратора. Нужно указать ключ -u с адресом тестируемого веб-приложения (сайта). Адрес должен содержать переменные, которые будут тестироваться. Для примера, который был приведён ваше (данные передаются методом </a:t>
            </a:r>
            <a:r>
              <a:rPr lang="ru-RU" b="1" dirty="0"/>
              <a:t>GET</a:t>
            </a:r>
            <a:r>
              <a:rPr lang="ru-RU" dirty="0"/>
              <a:t>) команда выглядит так: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ru-RU" b="1" dirty="0" err="1"/>
              <a:t>sudo</a:t>
            </a:r>
            <a:r>
              <a:rPr lang="ru-RU" b="1" dirty="0"/>
              <a:t> </a:t>
            </a:r>
            <a:r>
              <a:rPr lang="ru-RU" b="1" dirty="0" err="1"/>
              <a:t>commix</a:t>
            </a:r>
            <a:r>
              <a:rPr lang="ru-RU" b="1" dirty="0"/>
              <a:t> -u http://localhost/pingme/?pingme=hackware.ru</a:t>
            </a:r>
          </a:p>
        </p:txBody>
      </p:sp>
    </p:spTree>
    <p:extLst>
      <p:ext uri="{BB962C8B-B14F-4D97-AF65-F5344CB8AC3E}">
        <p14:creationId xmlns:p14="http://schemas.microsoft.com/office/powerpoint/2010/main" val="282538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954</Words>
  <Application>Microsoft Office PowerPoint</Application>
  <PresentationFormat>Широкоэкранный</PresentationFormat>
  <Paragraphs>61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Эксплуатация веб-уязвимостей Command injection</vt:lpstr>
      <vt:lpstr>Введение</vt:lpstr>
      <vt:lpstr>Инъекция команд ОС</vt:lpstr>
      <vt:lpstr>Презентация PowerPoint</vt:lpstr>
      <vt:lpstr>Наглядный пример</vt:lpstr>
      <vt:lpstr>Методы «тыка»</vt:lpstr>
      <vt:lpstr>«Потыкаем» корневую директорию</vt:lpstr>
      <vt:lpstr>Как можно внедрять команды ОС</vt:lpstr>
      <vt:lpstr>Программа для поиска уязвимости внедрения команд</vt:lpstr>
      <vt:lpstr>Презентация PowerPoint</vt:lpstr>
      <vt:lpstr>Презентация PowerPoint</vt:lpstr>
      <vt:lpstr>Лирическое отступление</vt:lpstr>
      <vt:lpstr>Давайте что-нибудь взломаем</vt:lpstr>
      <vt:lpstr>Презентация PowerPoint</vt:lpstr>
      <vt:lpstr>Презентация PowerPoint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50</cp:revision>
  <dcterms:created xsi:type="dcterms:W3CDTF">2022-06-18T22:46:52Z</dcterms:created>
  <dcterms:modified xsi:type="dcterms:W3CDTF">2022-07-20T22:35:14Z</dcterms:modified>
</cp:coreProperties>
</file>