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69" r:id="rId6"/>
    <p:sldId id="270" r:id="rId7"/>
    <p:sldId id="259" r:id="rId8"/>
    <p:sldId id="260" r:id="rId9"/>
    <p:sldId id="262" r:id="rId10"/>
    <p:sldId id="263" r:id="rId11"/>
    <p:sldId id="264" r:id="rId12"/>
    <p:sldId id="278" r:id="rId13"/>
    <p:sldId id="281" r:id="rId14"/>
    <p:sldId id="282" r:id="rId15"/>
    <p:sldId id="283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28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Стеганография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Утилиты </a:t>
            </a:r>
            <a:r>
              <a:rPr lang="en-US" dirty="0">
                <a:cs typeface="Times New Roman" panose="02020603050405020304" pitchFamily="18" charset="0"/>
              </a:rPr>
              <a:t>file, Strings, </a:t>
            </a:r>
            <a:r>
              <a:rPr lang="en-US" dirty="0" err="1">
                <a:cs typeface="Times New Roman" panose="02020603050405020304" pitchFamily="18" charset="0"/>
              </a:rPr>
              <a:t>exiftool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D0882-24F7-709B-19D5-1945EB44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 файлы </a:t>
            </a:r>
            <a:r>
              <a:rPr lang="en-US" dirty="0" err="1"/>
              <a:t>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37FE1-E909-821E-ACA8-0888788C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1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Ниже приведён список типов файлов и форматов метаинформации, которые в настоящее время поддерживает </a:t>
            </a:r>
            <a:r>
              <a:rPr lang="ru-RU" b="1" dirty="0" err="1">
                <a:cs typeface="Times New Roman" panose="02020603050405020304" pitchFamily="18" charset="0"/>
              </a:rPr>
              <a:t>ExifTool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ru-RU" b="1" dirty="0">
                <a:cs typeface="Times New Roman" panose="02020603050405020304" pitchFamily="18" charset="0"/>
              </a:rPr>
              <a:t>r</a:t>
            </a:r>
            <a:r>
              <a:rPr lang="ru-RU" dirty="0">
                <a:cs typeface="Times New Roman" panose="02020603050405020304" pitchFamily="18" charset="0"/>
              </a:rPr>
              <a:t> = чтение, </a:t>
            </a:r>
            <a:r>
              <a:rPr lang="ru-RU" b="1" dirty="0">
                <a:cs typeface="Times New Roman" panose="02020603050405020304" pitchFamily="18" charset="0"/>
              </a:rPr>
              <a:t>w</a:t>
            </a:r>
            <a:r>
              <a:rPr lang="ru-RU" dirty="0">
                <a:cs typeface="Times New Roman" panose="02020603050405020304" pitchFamily="18" charset="0"/>
              </a:rPr>
              <a:t> = запись, </a:t>
            </a:r>
            <a:r>
              <a:rPr lang="ru-RU" b="1" dirty="0">
                <a:cs typeface="Times New Roman" panose="02020603050405020304" pitchFamily="18" charset="0"/>
              </a:rPr>
              <a:t>c</a:t>
            </a:r>
            <a:r>
              <a:rPr lang="ru-RU" dirty="0">
                <a:cs typeface="Times New Roman" panose="02020603050405020304" pitchFamily="18" charset="0"/>
              </a:rPr>
              <a:t> = создание):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39264-0353-09DA-CD4A-D9AE03F4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72" y="2655794"/>
            <a:ext cx="8134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B0BBE8D-61C7-BFC6-EABA-3050FF7B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D394ED9-0A4B-757A-CCBF-BBD765EC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239" y="1825625"/>
            <a:ext cx="6445521" cy="4351338"/>
          </a:xfrm>
        </p:spPr>
      </p:pic>
    </p:spTree>
    <p:extLst>
      <p:ext uri="{BB962C8B-B14F-4D97-AF65-F5344CB8AC3E}">
        <p14:creationId xmlns:p14="http://schemas.microsoft.com/office/powerpoint/2010/main" val="333335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разобрали базовые утилиты необходимые в стеганографии, далее по мере углубления мы будем изучать новые, для разных типов данных. Подогрею ваш интерес к стеганографии рассказав об одной из самых таинственных группировок в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B313E4-A31B-79C6-D52F-575C186C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786" y="2333858"/>
            <a:ext cx="5002307" cy="333487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F205C-3A4F-684F-6E82-8A521169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Цикада 3301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980F9-9EDA-140E-0480-3EC83B2A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358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январе 2012 года на анонимном форуме </a:t>
            </a:r>
            <a:r>
              <a:rPr lang="ru-RU" b="1" dirty="0"/>
              <a:t>4chan</a:t>
            </a:r>
            <a:r>
              <a:rPr lang="ru-RU" dirty="0"/>
              <a:t> появился загадочный пост. В нём некая таинственная организация объявила, что ищет умных людей, предложила найти зашифрованное в тексте послание и решить головоломку.</a:t>
            </a:r>
          </a:p>
        </p:txBody>
      </p:sp>
    </p:spTree>
    <p:extLst>
      <p:ext uri="{BB962C8B-B14F-4D97-AF65-F5344CB8AC3E}">
        <p14:creationId xmlns:p14="http://schemas.microsoft.com/office/powerpoint/2010/main" val="109804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7C177-B2DF-0E4E-3994-3F3359FB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Загадка начиналась с послания на изображении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453FD-EB0D-346F-F329-B3ED028B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681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«Здравствуйте. Мы ищем людей с высоким интеллектом. Для этого мы создали тест. В этом изображении скрыто послание. Найдите его, и оно направит вас по дороге, которая ведёт к нам. Мы с нетерпением ждём тех немногих, кто сможет полностью пройти этот путь. Удачи. 3301»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B361FB-4851-F968-72C9-693C55E88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9" r="25158"/>
          <a:stretch/>
        </p:blipFill>
        <p:spPr>
          <a:xfrm>
            <a:off x="8005011" y="1825625"/>
            <a:ext cx="376989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7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EDD4ED-E9F7-37BD-82F2-11350CE2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4229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Эту картинку нужно было открыть в текстовом редакторе. Там обнаруживался набор букв и подсказка, намекающая на шифр Цезаря. (В такой системе каждая буква заменяется на следующую по алфавиту с определённым интервалом. </a:t>
            </a:r>
            <a:r>
              <a:rPr lang="ru-RU" b="1" dirty="0"/>
              <a:t>Например, вот так работает смещение на одну букву: «Цезарь» превращается в «</a:t>
            </a:r>
            <a:r>
              <a:rPr lang="ru-RU" b="1" dirty="0" err="1"/>
              <a:t>Чёибсы</a:t>
            </a:r>
            <a:r>
              <a:rPr lang="ru-RU" b="1" dirty="0"/>
              <a:t>»</a:t>
            </a:r>
            <a:r>
              <a:rPr lang="ru-RU" dirty="0"/>
              <a:t>.)</a:t>
            </a:r>
          </a:p>
          <a:p>
            <a:pPr marL="0" indent="0">
              <a:buNone/>
            </a:pPr>
            <a:r>
              <a:rPr lang="ru-RU" dirty="0"/>
              <a:t>С помощью этого метода кодирования надпись надо было преобразовать в ссылку на сайт. На нём встречала новая картинка.</a:t>
            </a:r>
          </a:p>
          <a:p>
            <a:pPr marL="0" indent="0">
              <a:buNone/>
            </a:pPr>
            <a:r>
              <a:rPr lang="ru-RU" dirty="0"/>
              <a:t>О продолжении этой истории – в следующем уроке. </a:t>
            </a:r>
            <a:r>
              <a:rPr lang="en-US" dirty="0"/>
              <a:t>=)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53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Определить тип, какие строки и метаданные в файле</a:t>
            </a:r>
            <a:endParaRPr lang="ru-RU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 Unicode MS"/>
              <a:ea typeface="Arial Unicode MS"/>
              <a:cs typeface="Arial Unicode MS"/>
            </a:endParaRP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Вы уже познакомились с основами работы в </a:t>
            </a:r>
            <a:r>
              <a:rPr lang="en-US" dirty="0" err="1">
                <a:cs typeface="Times New Roman" panose="02020603050405020304" pitchFamily="18" charset="0"/>
              </a:rPr>
              <a:t>linux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ru-RU" dirty="0">
                <a:cs typeface="Times New Roman" panose="02020603050405020304" pitchFamily="18" charset="0"/>
              </a:rPr>
              <a:t>Далее мы приступаем к главе стеганография. </a:t>
            </a:r>
            <a:r>
              <a:rPr lang="ru-RU" b="1" dirty="0">
                <a:cs typeface="Times New Roman" panose="02020603050405020304" pitchFamily="18" charset="0"/>
              </a:rPr>
              <a:t>Стеганография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— метод сокрытия информации, при котором ее помещают в некий объект так, чтобы третьи лица не могли ее обнаружить. В отличие от криптографии, стеганография направлена не на защиту данных от прочтения и изменения, а на то, чтобы скрыть сам факт их существования.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3D153-1911-E550-00AC-932A59F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вам это надо?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D00BE-D89D-2852-EB3C-FD72EAD1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конце 2019 года исследователи компании Cisco </a:t>
            </a:r>
            <a:r>
              <a:rPr lang="ru-RU" dirty="0" err="1"/>
              <a:t>Talos</a:t>
            </a:r>
            <a:r>
              <a:rPr lang="ru-RU" dirty="0"/>
              <a:t> обнаружили в ПО для работы с PDF-файлами Able2Extract Professional уязвимости, позволяющие выполнять код в системе через графические файлы в формате JPEG или BPM. </a:t>
            </a:r>
          </a:p>
          <a:p>
            <a:pPr marL="0" indent="0">
              <a:buNone/>
            </a:pPr>
            <a:r>
              <a:rPr lang="ru-RU" dirty="0"/>
              <a:t>Если пользователь откроет полученные картинки в ПО Able2Extract Professional, то скрытые в них команды будут записаны за пределами выделенной памяти и смогут выполнить любую команду внутри атакуемой системы. </a:t>
            </a:r>
          </a:p>
          <a:p>
            <a:pPr marL="0" indent="0">
              <a:buNone/>
            </a:pPr>
            <a:r>
              <a:rPr lang="ru-RU" dirty="0"/>
              <a:t>Сейчас существует тенденция к использованию стеганографии как средство доставки вирусов.</a:t>
            </a:r>
          </a:p>
        </p:txBody>
      </p:sp>
    </p:spTree>
    <p:extLst>
      <p:ext uri="{BB962C8B-B14F-4D97-AF65-F5344CB8AC3E}">
        <p14:creationId xmlns:p14="http://schemas.microsoft.com/office/powerpoint/2010/main" val="270679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778A3F-706C-341B-1108-3E7B71F7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94" y="522033"/>
            <a:ext cx="9472612" cy="58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E8610-C370-AF15-E9A6-AC60411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/>
              <a:t>file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5068A-8BFE-1D89-398E-83AFB027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 уже знаете что такое стеганография. Представьте, что вам прислали файл и вам необходимо проверить его на наличие зашифрованного сообщения.  На помощь вам приходит утилита </a:t>
            </a:r>
            <a:r>
              <a:rPr lang="en-US" b="1" dirty="0"/>
              <a:t>file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b="1" dirty="0"/>
              <a:t>$ file &lt;flags&gt; &lt;</a:t>
            </a:r>
            <a:r>
              <a:rPr lang="en-US" b="1" dirty="0" err="1"/>
              <a:t>file_name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ru-RU" dirty="0"/>
              <a:t>Утилита позволяет узнать тип файла, не открывая его</a:t>
            </a:r>
          </a:p>
        </p:txBody>
      </p:sp>
    </p:spTree>
    <p:extLst>
      <p:ext uri="{BB962C8B-B14F-4D97-AF65-F5344CB8AC3E}">
        <p14:creationId xmlns:p14="http://schemas.microsoft.com/office/powerpoint/2010/main" val="328184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E76E4-552A-1D71-CAE6-6DE193C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ru-RU" dirty="0"/>
              <a:t>наглядно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3AD56-BE1B-9AFB-32E4-E404BA7A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43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Например, в данном случае мы видим, что файлы с расширениями </a:t>
            </a:r>
            <a:r>
              <a:rPr lang="en-US" dirty="0"/>
              <a:t>.gif, .zip, .tiff </a:t>
            </a:r>
            <a:r>
              <a:rPr lang="ru-RU" dirty="0"/>
              <a:t>таковыми не являются и содержат в себе какую-то информацию. Как вскрывать файлы и извлекать такую информацию вы узнаете позже.</a:t>
            </a:r>
          </a:p>
          <a:p>
            <a:pPr marL="0" indent="0">
              <a:buNone/>
            </a:pPr>
            <a:r>
              <a:rPr lang="ru-RU" dirty="0"/>
              <a:t>Флаг (</a:t>
            </a:r>
            <a:r>
              <a:rPr lang="en-US" b="1" dirty="0"/>
              <a:t>-b</a:t>
            </a:r>
            <a:r>
              <a:rPr lang="ru-RU" dirty="0"/>
              <a:t>) позволяет удобнее отображать выходную информацию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FBB962-93C5-3BE7-F472-1D49C91D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4618505"/>
            <a:ext cx="89344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8EC5C43-3776-1066-5E37-20053888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Утилита </a:t>
            </a:r>
            <a:r>
              <a:rPr lang="en-US" dirty="0"/>
              <a:t>strings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CA8044-FD77-9B0A-1749-D4D50D20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Двоичные файлы, такие как программные файлы, могут содержать строки читаемого человеком текста. Но как мы их видим? Если использовать </a:t>
            </a:r>
            <a:r>
              <a:rPr lang="ru-RU" b="1" dirty="0" err="1"/>
              <a:t>cat</a:t>
            </a:r>
            <a:r>
              <a:rPr lang="ru-RU" dirty="0"/>
              <a:t> или </a:t>
            </a:r>
            <a:r>
              <a:rPr lang="ru-RU" b="1" dirty="0" err="1"/>
              <a:t>less</a:t>
            </a:r>
            <a:r>
              <a:rPr lang="ru-RU" dirty="0"/>
              <a:t>, то, скорее всего, зависнет окно терминала. Программы, предназначенные для работы с текстовыми файлами, не могу обрабатывать исполняемые файлы, содержащие непечатаемые символы.</a:t>
            </a:r>
          </a:p>
          <a:p>
            <a:pPr marL="0" indent="0">
              <a:buNone/>
            </a:pPr>
            <a:r>
              <a:rPr lang="ru-RU" dirty="0"/>
              <a:t>Большая часть данных в двоичном файле нечитабельна и не могут быть выведены в окно терминала каким-либо образом, так как нет знаков или стандартных символов для представления двоичных значений, которые не соответствуют буквенно-цифровым символам, знакам пунктуации или пробелам.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 strings &lt;flag&gt; &lt;</a:t>
            </a:r>
            <a:r>
              <a:rPr lang="en-US" b="1" dirty="0" err="1"/>
              <a:t>file_name</a:t>
            </a:r>
            <a:r>
              <a:rPr lang="en-US" b="1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38416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886EF-7D5E-AAA8-8304-BBEEE3A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61F4E-3102-DE99-F3D7-8BF60C00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Этот пример наглядно показывает как работает </a:t>
            </a:r>
            <a:r>
              <a:rPr lang="en-US" dirty="0"/>
              <a:t>strings:</a:t>
            </a:r>
            <a:r>
              <a:rPr lang="ru-RU" dirty="0"/>
              <a:t> он выводит именно «читаемые» строки текста: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504D5C-575B-9D92-130C-C18C3CDE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49" y="3719233"/>
            <a:ext cx="5092739" cy="25926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85AEA6-4233-806C-DF7F-8838E051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95" y="3719233"/>
            <a:ext cx="5435305" cy="22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CE703-8224-A2F8-89AE-487C8A7A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exiftool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5185D-D97C-A4A6-97A4-9A0BB7EE2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/>
              <a:t>ExifTool</a:t>
            </a:r>
            <a:r>
              <a:rPr lang="en-US" sz="2200" dirty="0"/>
              <a:t> — </a:t>
            </a:r>
            <a:r>
              <a:rPr lang="ru-RU" sz="2200" dirty="0"/>
              <a:t>это независимая от платформы библиотека </a:t>
            </a:r>
            <a:r>
              <a:rPr lang="en-US" sz="2200" dirty="0"/>
              <a:t>Perl, </a:t>
            </a:r>
            <a:r>
              <a:rPr lang="ru-RU" sz="2200" dirty="0"/>
              <a:t>а также приложение командной строки для чтения, записи и редактирования </a:t>
            </a:r>
            <a:r>
              <a:rPr lang="ru-RU" sz="2200" u="sng" dirty="0"/>
              <a:t>метаинформации</a:t>
            </a:r>
            <a:r>
              <a:rPr lang="ru-RU" sz="2200" dirty="0"/>
              <a:t> в самых разных файлах. </a:t>
            </a:r>
            <a:r>
              <a:rPr lang="en-US" sz="2200" b="1" dirty="0" err="1"/>
              <a:t>ExifTool</a:t>
            </a:r>
            <a:r>
              <a:rPr lang="en-US" sz="2200" dirty="0"/>
              <a:t> </a:t>
            </a:r>
            <a:r>
              <a:rPr lang="ru-RU" sz="2200" dirty="0"/>
              <a:t>поддерживает множество различных форматов метаданных, включая </a:t>
            </a:r>
            <a:r>
              <a:rPr lang="en-US" sz="2200" dirty="0"/>
              <a:t>EXIF, GPS, IPTC, XMP, JFIF, </a:t>
            </a:r>
            <a:r>
              <a:rPr lang="en-US" sz="2200" dirty="0" err="1"/>
              <a:t>GeoTIFF</a:t>
            </a:r>
            <a:r>
              <a:rPr lang="en-US" sz="2200" dirty="0"/>
              <a:t>, ICC Profile, Photoshop IRB, </a:t>
            </a:r>
            <a:r>
              <a:rPr lang="en-US" sz="2200" dirty="0" err="1"/>
              <a:t>FlashPix</a:t>
            </a:r>
            <a:r>
              <a:rPr lang="en-US" sz="2200" dirty="0"/>
              <a:t>, AFCP </a:t>
            </a:r>
            <a:r>
              <a:rPr lang="ru-RU" sz="2200" dirty="0"/>
              <a:t>и </a:t>
            </a:r>
            <a:r>
              <a:rPr lang="en-US" sz="2200" dirty="0"/>
              <a:t>ID3, Lyrics3</a:t>
            </a:r>
          </a:p>
          <a:p>
            <a:pPr marL="0" indent="0">
              <a:buNone/>
            </a:pPr>
            <a:r>
              <a:rPr lang="ru-RU" sz="2200" dirty="0"/>
              <a:t>Метаинформация – служебные данные, которые хранят файлы: дата, время последнего изменения; имя пользователя автора файла; геолокация; информация об операционной системе и пр.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en-US" sz="2200" b="1" dirty="0"/>
              <a:t>$ </a:t>
            </a:r>
            <a:r>
              <a:rPr lang="en-US" sz="2200" b="1" dirty="0" err="1"/>
              <a:t>exiftool</a:t>
            </a:r>
            <a:r>
              <a:rPr lang="en-US" sz="2200" b="1" dirty="0"/>
              <a:t> &lt;flags&gt; &lt;</a:t>
            </a:r>
            <a:r>
              <a:rPr lang="en-US" sz="2200" b="1" dirty="0" err="1"/>
              <a:t>file_name</a:t>
            </a:r>
            <a:r>
              <a:rPr lang="en-US" sz="2200" b="1" dirty="0"/>
              <a:t>&gt;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801500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749</Words>
  <Application>Microsoft Office PowerPoint</Application>
  <PresentationFormat>Широкоэкранный</PresentationFormat>
  <Paragraphs>40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Times New Roman</vt:lpstr>
      <vt:lpstr>Тема Office</vt:lpstr>
      <vt:lpstr>Стеганография Утилиты file, Strings, exiftool</vt:lpstr>
      <vt:lpstr>Введение</vt:lpstr>
      <vt:lpstr>Зачем вам это надо?</vt:lpstr>
      <vt:lpstr>Презентация PowerPoint</vt:lpstr>
      <vt:lpstr>Утилита file</vt:lpstr>
      <vt:lpstr>file наглядно</vt:lpstr>
      <vt:lpstr>Утилита strings</vt:lpstr>
      <vt:lpstr>Примеры</vt:lpstr>
      <vt:lpstr>Утилита exiftool</vt:lpstr>
      <vt:lpstr>Лог файлы linux</vt:lpstr>
      <vt:lpstr>Пример использования</vt:lpstr>
      <vt:lpstr>В заключении</vt:lpstr>
      <vt:lpstr>Цикада 3301</vt:lpstr>
      <vt:lpstr>Загадка начиналась с послания на изображении</vt:lpstr>
      <vt:lpstr>Презентация PowerPoint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61</cp:revision>
  <dcterms:created xsi:type="dcterms:W3CDTF">2022-06-18T22:46:52Z</dcterms:created>
  <dcterms:modified xsi:type="dcterms:W3CDTF">2022-06-29T14:41:43Z</dcterms:modified>
</cp:coreProperties>
</file>