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80" r:id="rId5"/>
    <p:sldId id="269" r:id="rId6"/>
    <p:sldId id="27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90" r:id="rId15"/>
    <p:sldId id="291" r:id="rId16"/>
    <p:sldId id="288" r:id="rId17"/>
    <p:sldId id="28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1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742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E756A-3E91-4A6E-A2C6-07012032745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02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E756A-3E91-4A6E-A2C6-07012032745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48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E756A-3E91-4A6E-A2C6-07012032745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97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aesum.com/handbook/Stegsolve.jar%20-O%20stegsolve.ja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Стеганография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Утилиты </a:t>
            </a:r>
            <a:r>
              <a:rPr lang="en-US" dirty="0" err="1">
                <a:cs typeface="Times New Roman" panose="02020603050405020304" pitchFamily="18" charset="0"/>
              </a:rPr>
              <a:t>Stegsolve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steghide</a:t>
            </a:r>
            <a:r>
              <a:rPr lang="en-US" dirty="0">
                <a:cs typeface="Times New Roman" panose="02020603050405020304" pitchFamily="18" charset="0"/>
              </a:rPr>
              <a:t>, Binwalk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97B88BC-3E28-FF27-29B4-BF37DC1AC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811"/>
            <a:ext cx="5257800" cy="548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err="1"/>
              <a:t>Steghide</a:t>
            </a:r>
            <a:r>
              <a:rPr lang="ru-RU" dirty="0"/>
              <a:t> поддерживает сокрытия данных в файлах форматов </a:t>
            </a:r>
            <a:r>
              <a:rPr lang="ru-RU" b="1" dirty="0"/>
              <a:t>JPEG, BMP, WAV и AU </a:t>
            </a:r>
            <a:r>
              <a:rPr lang="ru-RU" dirty="0"/>
              <a:t>(.</a:t>
            </a:r>
            <a:r>
              <a:rPr lang="ru-RU" dirty="0" err="1"/>
              <a:t>au</a:t>
            </a:r>
            <a:r>
              <a:rPr lang="ru-RU" dirty="0"/>
              <a:t>), может сжимать скрываемую информацию и шифровать её, с использованием множества алгоритмов.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Основным алгоритмом шифрования является </a:t>
            </a:r>
            <a:r>
              <a:rPr lang="ru-RU" b="1" dirty="0" err="1"/>
              <a:t>Blowfish</a:t>
            </a:r>
            <a:r>
              <a:rPr lang="ru-RU" dirty="0"/>
              <a:t> (алгоритм блочного симметричного шифрования с переменной длиной ключа), применяется </a:t>
            </a:r>
            <a:r>
              <a:rPr lang="ru-RU" b="1" dirty="0"/>
              <a:t>MD5</a:t>
            </a:r>
            <a:r>
              <a:rPr lang="ru-RU" dirty="0"/>
              <a:t>-хеширование паролей к ключам.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C3D5FE-14F3-7A17-CCBA-6D128F94A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9811"/>
            <a:ext cx="5977064" cy="3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1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E360D76-747A-C1A0-5620-640EED01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474"/>
            <a:ext cx="5257800" cy="59676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err="1"/>
              <a:t>Steghide</a:t>
            </a:r>
            <a:r>
              <a:rPr lang="ru-RU" dirty="0"/>
              <a:t> применяет псевдослучайное распределение файле-контейнере скрываемых битов (можно скрывать текстовые файлы, изображения и </a:t>
            </a:r>
            <a:r>
              <a:rPr lang="ru-RU" dirty="0" err="1"/>
              <a:t>пр</a:t>
            </a:r>
            <a:r>
              <a:rPr lang="ru-RU" dirty="0"/>
              <a:t>), задавая параметры стеганографии необходимо ориентироваться на наличие как можно меньших артефактов у файл-контейнера (сравнивая его с оригиналом).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Очевидные артефакты могут показать наличие скрытых данных, поэтому формат и размер файл-контейнера выбирая в соответствии с размером скрываемых данных подбирается опытным путём, до получения оптимального результата.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23EECA-75E8-07DF-9FC0-792D5EB2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61474"/>
            <a:ext cx="5727032" cy="51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1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DC049-A17D-5471-D260-09FF442D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Binwalk </a:t>
            </a:r>
            <a:r>
              <a:rPr lang="ru-RU" dirty="0"/>
              <a:t>– ваш маленький аналитик в мире стеганографии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13794-494D-EC67-7381-1BBFED47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Binwalk</a:t>
            </a:r>
            <a:r>
              <a:rPr lang="ru-RU" dirty="0"/>
              <a:t> — это быстрый и простой в использовании инструмент для анализа, обратной инженерии и извлечения образов прошивки.</a:t>
            </a:r>
          </a:p>
          <a:p>
            <a:pPr marL="0" indent="0">
              <a:buNone/>
            </a:pPr>
            <a:r>
              <a:rPr lang="ru-RU" dirty="0"/>
              <a:t>Кроме прошивок, </a:t>
            </a:r>
            <a:r>
              <a:rPr lang="ru-RU" b="1" dirty="0" err="1"/>
              <a:t>Binwalk</a:t>
            </a:r>
            <a:r>
              <a:rPr lang="ru-RU" dirty="0"/>
              <a:t> может сканировать файлы и образы файловых систем для поиска множества различных встроенных типов файлов и файловых систем.</a:t>
            </a:r>
          </a:p>
          <a:p>
            <a:pPr marL="0" indent="0">
              <a:buNone/>
            </a:pPr>
            <a:r>
              <a:rPr lang="ru-RU" dirty="0"/>
              <a:t>По умолчанию </a:t>
            </a:r>
            <a:r>
              <a:rPr lang="ru-RU" b="1" dirty="0" err="1"/>
              <a:t>Binwalk</a:t>
            </a:r>
            <a:r>
              <a:rPr lang="ru-RU" dirty="0"/>
              <a:t> показывает смещение, на котором найдена файловая система или файлы, также имеются опции для извлечения включённого файла из образа прошивки.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$ binwalk [options] [</a:t>
            </a:r>
            <a:r>
              <a:rPr lang="en-US" b="1" dirty="0" err="1"/>
              <a:t>file_name</a:t>
            </a:r>
            <a:r>
              <a:rPr lang="en-US" b="1" dirty="0"/>
              <a:t>]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7053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C3FF7-6BB5-9653-A64D-8BC5A936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 из примеров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87A95-C727-5966-79BB-67F1F731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Особенность </a:t>
            </a:r>
            <a:r>
              <a:rPr lang="en-US" b="1" dirty="0"/>
              <a:t>b</a:t>
            </a:r>
            <a:r>
              <a:rPr lang="ru-RU" b="1" dirty="0" err="1"/>
              <a:t>inwalk</a:t>
            </a:r>
            <a:r>
              <a:rPr lang="ru-RU" dirty="0"/>
              <a:t> в том, что она нацелена на работу с составными файлами (которыми обычно и являются прошивки), поэтому она может определять тип файла даже если файл находится не в начале.</a:t>
            </a:r>
          </a:p>
          <a:p>
            <a:pPr marL="0" indent="0">
              <a:buNone/>
            </a:pPr>
            <a:r>
              <a:rPr lang="ru-RU" dirty="0"/>
              <a:t>Когда утилита </a:t>
            </a:r>
            <a:r>
              <a:rPr lang="ru-RU" b="1" dirty="0" err="1"/>
              <a:t>file</a:t>
            </a:r>
            <a:r>
              <a:rPr lang="en-US" dirty="0"/>
              <a:t>(</a:t>
            </a:r>
            <a:r>
              <a:rPr lang="ru-RU" dirty="0"/>
              <a:t>мы уже говорили об этой утилите в предыдущих уроках) не справляется, тогда</a:t>
            </a:r>
            <a:r>
              <a:rPr lang="en-US" dirty="0"/>
              <a:t> </a:t>
            </a:r>
            <a:r>
              <a:rPr lang="en-US" b="1" dirty="0"/>
              <a:t>binwalk</a:t>
            </a:r>
            <a:r>
              <a:rPr lang="ru-RU" dirty="0"/>
              <a:t> «последний шанс» определить тип данных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04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07C17-6F09-8A88-48C3-E180CA9C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Вернемся к нашей Цикаде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9A803-A034-B6C3-B366-B69592FD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вы помните, пользователи получили картинку. Путем тех же махинаций нашли текст, в котором можно было обнаружить подсказку — название программы </a:t>
            </a:r>
            <a:r>
              <a:rPr lang="ru-RU" b="1" dirty="0" err="1"/>
              <a:t>OutGuess</a:t>
            </a:r>
            <a:r>
              <a:rPr lang="ru-RU" dirty="0"/>
              <a:t>. Она применяется для стеганографии — шифрования сообщений внутри мультимедиафайлов. Прогнав изображение через это приложение, пользователь попадал на ветку в </a:t>
            </a:r>
            <a:r>
              <a:rPr lang="ru-RU" b="1" dirty="0"/>
              <a:t>4chan</a:t>
            </a:r>
            <a:r>
              <a:rPr lang="ru-RU" dirty="0"/>
              <a:t>. Там с помощью цифр майя, зашифрованных в названии </a:t>
            </a:r>
            <a:r>
              <a:rPr lang="ru-RU" dirty="0" err="1"/>
              <a:t>треда</a:t>
            </a:r>
            <a:r>
              <a:rPr lang="ru-RU" dirty="0"/>
              <a:t>, можно было найти отсылку к поэме из цикла о короле Артуре и книжному коду.</a:t>
            </a:r>
          </a:p>
        </p:txBody>
      </p:sp>
    </p:spTree>
    <p:extLst>
      <p:ext uri="{BB962C8B-B14F-4D97-AF65-F5344CB8AC3E}">
        <p14:creationId xmlns:p14="http://schemas.microsoft.com/office/powerpoint/2010/main" val="656537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E5A0A66-1B50-2206-501F-98AFBC01B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757"/>
            <a:ext cx="10515600" cy="550319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Через поиск соответствующих страниц, строк и слов расшифровывалось новое сообщение с номером телефона. Автоответчик по ту сторону провода давал ещё одну головоломку. В ней надо было умножить два числа на 3301. Ими оказывались высота и ширина самой первой картинки в пикселях. Полученный результат в итоге образовывал адрес ещё одного ресурса в интернете с изображением и таймером.</a:t>
            </a:r>
          </a:p>
        </p:txBody>
      </p:sp>
      <p:pic>
        <p:nvPicPr>
          <p:cNvPr id="5" name="Voice On Phone - Cicada 3301">
            <a:hlinkClick r:id="" action="ppaction://media"/>
            <a:extLst>
              <a:ext uri="{FF2B5EF4-FFF2-40B4-BE49-F238E27FC236}">
                <a16:creationId xmlns:a16="http://schemas.microsoft.com/office/drawing/2014/main" id="{AD56256E-C94C-D4C4-C8B7-F46871855F3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14583" y="2997117"/>
            <a:ext cx="4762834" cy="35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5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0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69EB-9C8E-6FA5-A2AC-D0E8781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2C76D-2C3A-E48A-2DDF-1E4BDC33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Углубляясь дальше в тематику стеганографии, вы познакомились с очередными утилитами, позволяющими помещать и извлекать текстовую информацию в графические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86190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2307-B5F3-AC33-4C49-EACAF64E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97B7-1E55-5EAF-D218-FE7F3B1E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Найти скрытое сообщение в изображении с расширением .</a:t>
            </a:r>
            <a:r>
              <a:rPr lang="ru-RU" dirty="0" err="1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2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Продолжаем изучать утилиты, предназначенные для стеганографии и изучаем более изощренные способы сокрытия информации в файлах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3D153-1911-E550-00AC-932A59F1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stegsolve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1D00BE-D89D-2852-EB3C-FD72EAD18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552"/>
            <a:ext cx="10515600" cy="26289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err="1"/>
              <a:t>Stegsolve</a:t>
            </a:r>
            <a:r>
              <a:rPr lang="ru-RU" dirty="0"/>
              <a:t> - </a:t>
            </a:r>
            <a:r>
              <a:rPr lang="ru-RU" dirty="0" err="1"/>
              <a:t>open</a:t>
            </a:r>
            <a:r>
              <a:rPr lang="ru-RU" dirty="0"/>
              <a:t> </a:t>
            </a:r>
            <a:r>
              <a:rPr lang="ru-RU" dirty="0" err="1"/>
              <a:t>source</a:t>
            </a:r>
            <a:r>
              <a:rPr lang="ru-RU" dirty="0"/>
              <a:t> решение для анализа структуры файлов,</a:t>
            </a:r>
            <a:r>
              <a:rPr lang="en-US" dirty="0"/>
              <a:t> </a:t>
            </a:r>
            <a:r>
              <a:rPr lang="ru-RU" dirty="0"/>
              <a:t>изучения устройства </a:t>
            </a:r>
            <a:r>
              <a:rPr lang="ru-RU" dirty="0" err="1"/>
              <a:t>стереограммы</a:t>
            </a:r>
            <a:r>
              <a:rPr lang="ru-RU" dirty="0"/>
              <a:t>, а также самостоятельного рассмотрения каждой разрядной матрицы.</a:t>
            </a:r>
          </a:p>
          <a:p>
            <a:pPr marL="0" indent="0">
              <a:buNone/>
            </a:pPr>
            <a:r>
              <a:rPr lang="ru-RU" dirty="0"/>
              <a:t>Установка (последовательно введите в терминал):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$ </a:t>
            </a:r>
            <a:r>
              <a:rPr lang="en-US" sz="2400" b="1" dirty="0" err="1"/>
              <a:t>wget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http://www.caesum.com/handbook/Stegsolve.jar -O stegsolve.jar</a:t>
            </a:r>
            <a:endParaRPr lang="ru-RU" sz="2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$ </a:t>
            </a:r>
            <a:r>
              <a:rPr lang="en-US" sz="2400" b="1" dirty="0" err="1"/>
              <a:t>chmod</a:t>
            </a:r>
            <a:r>
              <a:rPr lang="en-US" sz="2400" b="1" dirty="0"/>
              <a:t> +x stegsolve.jar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/>
              <a:t>Использование: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$ java –jar stegsolve.jar</a:t>
            </a:r>
            <a:endParaRPr lang="ru-RU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3DE0EA-661C-B273-303B-9AFA8CA6E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3950452"/>
            <a:ext cx="58959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D90BB64-8608-BDEF-3138-86EBF5ED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может </a:t>
            </a:r>
            <a:r>
              <a:rPr lang="en-US" dirty="0" err="1"/>
              <a:t>stegsolve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DF5CC0-DFDA-1128-67BC-43E7DC162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Можно сказать, что программа действительно крайне полезна в стеганографии: она позволяет просматривать различные форматы изображения, комбинировать пары изображений путем операций И, ИЛИ, Исключающее ИЛИ.</a:t>
            </a:r>
          </a:p>
          <a:p>
            <a:pPr marL="0" indent="0">
              <a:buNone/>
            </a:pPr>
            <a:r>
              <a:rPr lang="ru-RU" dirty="0"/>
              <a:t>Рассмотрим с вами одну задачку из закрытого С</a:t>
            </a:r>
            <a:r>
              <a:rPr lang="en-US" dirty="0"/>
              <a:t>TF-</a:t>
            </a:r>
            <a:r>
              <a:rPr lang="ru-RU" dirty="0"/>
              <a:t>соревнования</a:t>
            </a:r>
          </a:p>
          <a:p>
            <a:pPr marL="0" indent="0">
              <a:buNone/>
            </a:pPr>
            <a:r>
              <a:rPr lang="ru-RU" dirty="0"/>
              <a:t>«АКМ»</a:t>
            </a:r>
          </a:p>
        </p:txBody>
      </p:sp>
    </p:spTree>
    <p:extLst>
      <p:ext uri="{BB962C8B-B14F-4D97-AF65-F5344CB8AC3E}">
        <p14:creationId xmlns:p14="http://schemas.microsoft.com/office/powerpoint/2010/main" val="222376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E8610-C370-AF15-E9A6-AC60411F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318837"/>
            <a:ext cx="10515600" cy="1325563"/>
          </a:xfrm>
        </p:spPr>
        <p:txBody>
          <a:bodyPr/>
          <a:lstStyle/>
          <a:p>
            <a:r>
              <a:rPr lang="ru-RU" dirty="0"/>
              <a:t>«Флаг – башня»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5068A-8BFE-1D89-398E-83AFB027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55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Вам даны два изображения.</a:t>
            </a:r>
          </a:p>
          <a:p>
            <a:pPr marL="0" indent="0">
              <a:buNone/>
            </a:pPr>
            <a:r>
              <a:rPr lang="ru-RU" dirty="0"/>
              <a:t>Задача простая: найти флаг. (флаг в </a:t>
            </a:r>
            <a:r>
              <a:rPr lang="en-US" dirty="0" err="1"/>
              <a:t>ctf</a:t>
            </a:r>
            <a:r>
              <a:rPr lang="ru-RU" dirty="0"/>
              <a:t> соревнованиях – это какой-то набор символов/цифр, который необходимо найти путем поиска уязвимостей и стеганографии).</a:t>
            </a:r>
          </a:p>
          <a:p>
            <a:pPr marL="0" indent="0">
              <a:buNone/>
            </a:pPr>
            <a:r>
              <a:rPr lang="ru-RU" dirty="0"/>
              <a:t>Посмотрим как решить эту задачу, используя нашу утилиту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AF3E2A-6645-B2B7-602B-D21A7CC6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97" y="1825625"/>
            <a:ext cx="2654884" cy="265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7F383D-454E-5027-E59E-70B62DFB5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387" y="1825625"/>
            <a:ext cx="2654885" cy="265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4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E76E4-552A-1D71-CAE6-6DE193C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03AD56-BE1B-9AFB-32E4-E404BA7A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43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Здесь мы использовали </a:t>
            </a:r>
            <a:r>
              <a:rPr lang="en-US" dirty="0"/>
              <a:t>XOR </a:t>
            </a:r>
            <a:r>
              <a:rPr lang="ru-RU" dirty="0"/>
              <a:t>двух изображений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E632FC-866F-FB72-0B64-7950E99F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925" y="2334867"/>
            <a:ext cx="5486150" cy="426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91980-3097-19A1-5A45-DD7F34BC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на каналы изображения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E7A6B-81C1-9088-B24A-BCC99BA1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также позволяет сменять каналы изображения. Пусть дано изображение, задача прежняя: найти флаг. </a:t>
            </a:r>
          </a:p>
          <a:p>
            <a:pPr marL="0" indent="0">
              <a:buNone/>
            </a:pPr>
            <a:r>
              <a:rPr lang="ru-RU" dirty="0"/>
              <a:t>Будем решать путем перебора каналов изображения.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C85C28-EAD5-1A2B-8F5A-1E9C0566D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863" y="1511050"/>
            <a:ext cx="3898230" cy="219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97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BF4637-8CB6-51C4-E055-A5579A5F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7"/>
            <a:ext cx="6144126" cy="501207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14CB93-2055-EB9E-8023-5D70C7823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748" y="13541"/>
            <a:ext cx="6204983" cy="5012073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802113E8-B36E-8C04-90AD-48BF0033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F63DD88C-85E0-5999-0A24-0BE3463B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5609"/>
            <a:ext cx="10515600" cy="166394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вы видите, мы таким нехитрым способом нашли флаг </a:t>
            </a:r>
          </a:p>
        </p:txBody>
      </p:sp>
    </p:spTree>
    <p:extLst>
      <p:ext uri="{BB962C8B-B14F-4D97-AF65-F5344CB8AC3E}">
        <p14:creationId xmlns:p14="http://schemas.microsoft.com/office/powerpoint/2010/main" val="321484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8AA9D-759B-C612-D1F9-20BE1442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в шпионов: </a:t>
            </a:r>
            <a:r>
              <a:rPr lang="en-US" dirty="0" err="1"/>
              <a:t>steghide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6BA5D2-C0C0-861A-2F65-B0D49182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Steghide</a:t>
            </a:r>
            <a:r>
              <a:rPr lang="ru-RU" dirty="0"/>
              <a:t> — консольная C++ утилита позволяющая скрывать информацию методом стеганографии в графических или аудио файлах.</a:t>
            </a:r>
            <a:endParaRPr lang="en-US" dirty="0"/>
          </a:p>
          <a:p>
            <a:pPr marL="0" indent="0">
              <a:buNone/>
            </a:pPr>
            <a:r>
              <a:rPr lang="ru-RU" b="1" dirty="0" err="1"/>
              <a:t>Steghide</a:t>
            </a:r>
            <a:r>
              <a:rPr lang="ru-RU" dirty="0"/>
              <a:t> является инструментом для реализацией метода стеганографии, помогая скрывать биты файла с конфиденциальными (секретными) данными в битах другого файла (с менее значимой информацией), таким образом данные становятся невидимыми и определить их существование невозможно.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steghide</a:t>
            </a:r>
            <a:r>
              <a:rPr lang="en-US" b="1" dirty="0"/>
              <a:t> command [arguments]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955980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741</Words>
  <Application>Microsoft Office PowerPoint</Application>
  <PresentationFormat>Широкоэкранный</PresentationFormat>
  <Paragraphs>50</Paragraphs>
  <Slides>17</Slides>
  <Notes>3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Стеганография Утилиты Stegsolve, steghide, Binwalk</vt:lpstr>
      <vt:lpstr>Введение</vt:lpstr>
      <vt:lpstr>Утилита stegsolve</vt:lpstr>
      <vt:lpstr>Что может stegsolve?</vt:lpstr>
      <vt:lpstr>«Флаг – башня»</vt:lpstr>
      <vt:lpstr>Решение</vt:lpstr>
      <vt:lpstr>Задача на каналы изображения</vt:lpstr>
      <vt:lpstr>Презентация PowerPoint</vt:lpstr>
      <vt:lpstr>Игра в шпионов: steghide</vt:lpstr>
      <vt:lpstr>Презентация PowerPoint</vt:lpstr>
      <vt:lpstr>Презентация PowerPoint</vt:lpstr>
      <vt:lpstr>Binwalk – ваш маленький аналитик в мире стеганографии</vt:lpstr>
      <vt:lpstr>Один из примеров использования</vt:lpstr>
      <vt:lpstr>Вернемся к нашей Цикаде</vt:lpstr>
      <vt:lpstr>Презентация PowerPoint</vt:lpstr>
      <vt:lpstr>Заключение 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79</cp:revision>
  <dcterms:created xsi:type="dcterms:W3CDTF">2022-06-18T22:46:52Z</dcterms:created>
  <dcterms:modified xsi:type="dcterms:W3CDTF">2022-06-29T15:27:46Z</dcterms:modified>
</cp:coreProperties>
</file>