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80" r:id="rId5"/>
    <p:sldId id="291" r:id="rId6"/>
    <p:sldId id="269" r:id="rId7"/>
    <p:sldId id="270" r:id="rId8"/>
    <p:sldId id="281" r:id="rId9"/>
    <p:sldId id="282" r:id="rId10"/>
    <p:sldId id="283" r:id="rId11"/>
    <p:sldId id="292" r:id="rId12"/>
    <p:sldId id="293" r:id="rId13"/>
    <p:sldId id="294" r:id="rId14"/>
    <p:sldId id="295" r:id="rId15"/>
    <p:sldId id="288" r:id="rId16"/>
    <p:sldId id="289"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51" y="843"/>
      </p:cViewPr>
      <p:guideLst/>
    </p:cSldViewPr>
  </p:slideViewPr>
  <p:notesTextViewPr>
    <p:cViewPr>
      <p:scale>
        <a:sx n="1" d="1"/>
        <a:sy n="1" d="1"/>
      </p:scale>
      <p:origin x="0" y="0"/>
    </p:cViewPr>
  </p:notesTextViewPr>
  <p:notesViewPr>
    <p:cSldViewPr snapToGrid="0">
      <p:cViewPr varScale="1">
        <p:scale>
          <a:sx n="66" d="100"/>
          <a:sy n="66" d="100"/>
        </p:scale>
        <p:origin x="742" y="5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11F1C-356F-459B-BDD8-670C60A54910}" type="datetimeFigureOut">
              <a:rPr lang="ru-RU" smtClean="0"/>
              <a:t>29.06.2022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E756A-3E91-4A6E-A2C6-070120327454}" type="slidenum">
              <a:rPr lang="ru-RU" smtClean="0"/>
              <a:t>‹#›</a:t>
            </a:fld>
            <a:endParaRPr lang="ru-RU"/>
          </a:p>
        </p:txBody>
      </p:sp>
    </p:spTree>
    <p:extLst>
      <p:ext uri="{BB962C8B-B14F-4D97-AF65-F5344CB8AC3E}">
        <p14:creationId xmlns:p14="http://schemas.microsoft.com/office/powerpoint/2010/main" val="2011749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B1AE756A-3E91-4A6E-A2C6-070120327454}" type="slidenum">
              <a:rPr lang="ru-RU" smtClean="0"/>
              <a:t>6</a:t>
            </a:fld>
            <a:endParaRPr lang="ru-RU"/>
          </a:p>
        </p:txBody>
      </p:sp>
    </p:spTree>
    <p:extLst>
      <p:ext uri="{BB962C8B-B14F-4D97-AF65-F5344CB8AC3E}">
        <p14:creationId xmlns:p14="http://schemas.microsoft.com/office/powerpoint/2010/main" val="300902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B1AE756A-3E91-4A6E-A2C6-070120327454}" type="slidenum">
              <a:rPr lang="ru-RU" smtClean="0"/>
              <a:t>9</a:t>
            </a:fld>
            <a:endParaRPr lang="ru-RU"/>
          </a:p>
        </p:txBody>
      </p:sp>
    </p:spTree>
    <p:extLst>
      <p:ext uri="{BB962C8B-B14F-4D97-AF65-F5344CB8AC3E}">
        <p14:creationId xmlns:p14="http://schemas.microsoft.com/office/powerpoint/2010/main" val="4005499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B1AE756A-3E91-4A6E-A2C6-070120327454}" type="slidenum">
              <a:rPr lang="ru-RU" smtClean="0"/>
              <a:t>10</a:t>
            </a:fld>
            <a:endParaRPr lang="ru-RU"/>
          </a:p>
        </p:txBody>
      </p:sp>
    </p:spTree>
    <p:extLst>
      <p:ext uri="{BB962C8B-B14F-4D97-AF65-F5344CB8AC3E}">
        <p14:creationId xmlns:p14="http://schemas.microsoft.com/office/powerpoint/2010/main" val="4166696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6A6DE6-CBC0-620D-E890-538162D2154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F8F6E86-9E19-3A51-892F-34EA254EBB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7F30C7B-6236-1F50-BA9D-39FCFEB0D2DD}"/>
              </a:ext>
            </a:extLst>
          </p:cNvPr>
          <p:cNvSpPr>
            <a:spLocks noGrp="1"/>
          </p:cNvSpPr>
          <p:nvPr>
            <p:ph type="dt" sz="half" idx="10"/>
          </p:nvPr>
        </p:nvSpPr>
        <p:spPr/>
        <p:txBody>
          <a:bodyPr/>
          <a:lstStyle/>
          <a:p>
            <a:fld id="{2C1A995F-0D0C-4339-94CC-E2EE616AB078}"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E9E54473-DA39-F782-B3D7-6E0BF66AE86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0CAA796-01B2-9D2F-B5F2-F1D2FB0E787B}"/>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199960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67F329-23F0-3119-D29C-D85DEF7081A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8182E01-675E-1816-6127-26AF7817A72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E55C56-C38C-2BF0-97CA-D7E5C21FB39C}"/>
              </a:ext>
            </a:extLst>
          </p:cNvPr>
          <p:cNvSpPr>
            <a:spLocks noGrp="1"/>
          </p:cNvSpPr>
          <p:nvPr>
            <p:ph type="dt" sz="half" idx="10"/>
          </p:nvPr>
        </p:nvSpPr>
        <p:spPr/>
        <p:txBody>
          <a:bodyPr/>
          <a:lstStyle/>
          <a:p>
            <a:fld id="{2C1A995F-0D0C-4339-94CC-E2EE616AB078}"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E761F342-DFF6-ADED-7284-A283881F1A1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5DC2F2B-A40A-D06D-86BE-3D64655292B8}"/>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376732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137212C-24B9-A356-3CF5-3BD1A875895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1C68C39F-695C-57F1-D4DF-502D5F5671D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CA835F9-3AEA-CE24-2973-95D440EF851D}"/>
              </a:ext>
            </a:extLst>
          </p:cNvPr>
          <p:cNvSpPr>
            <a:spLocks noGrp="1"/>
          </p:cNvSpPr>
          <p:nvPr>
            <p:ph type="dt" sz="half" idx="10"/>
          </p:nvPr>
        </p:nvSpPr>
        <p:spPr/>
        <p:txBody>
          <a:bodyPr/>
          <a:lstStyle/>
          <a:p>
            <a:fld id="{2C1A995F-0D0C-4339-94CC-E2EE616AB078}"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EFF5A2AC-74D9-B9E8-7474-FB2CC9B64BD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5C4CC6D-ECD5-BF53-7D12-87336E94B006}"/>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130476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B9BDC9-8299-1474-3AF2-693FF8A5712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8A47E73-1724-2A4F-455E-3693464DDAB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F6EA6E6-F25F-CD7A-6478-53CD83BF4C7E}"/>
              </a:ext>
            </a:extLst>
          </p:cNvPr>
          <p:cNvSpPr>
            <a:spLocks noGrp="1"/>
          </p:cNvSpPr>
          <p:nvPr>
            <p:ph type="dt" sz="half" idx="10"/>
          </p:nvPr>
        </p:nvSpPr>
        <p:spPr/>
        <p:txBody>
          <a:bodyPr/>
          <a:lstStyle/>
          <a:p>
            <a:fld id="{2C1A995F-0D0C-4339-94CC-E2EE616AB078}"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3C67A38E-B2C5-AA54-87BF-5C410AC6969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04AEBF2-5493-E787-BC7E-F5DCB56473B8}"/>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183954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930CA2-F5EB-131B-A5CB-2578F14C497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633D48B-DB54-4A2D-08CB-9542EEC2B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930389D-51C6-23B1-3744-76CBB68EF234}"/>
              </a:ext>
            </a:extLst>
          </p:cNvPr>
          <p:cNvSpPr>
            <a:spLocks noGrp="1"/>
          </p:cNvSpPr>
          <p:nvPr>
            <p:ph type="dt" sz="half" idx="10"/>
          </p:nvPr>
        </p:nvSpPr>
        <p:spPr/>
        <p:txBody>
          <a:bodyPr/>
          <a:lstStyle/>
          <a:p>
            <a:fld id="{2C1A995F-0D0C-4339-94CC-E2EE616AB078}"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A5780A53-9333-1708-4736-2C4CD772975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FC45A1A-0A78-B74B-CD35-A0B6C972D25A}"/>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99456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03FAB6-BA0B-2B95-BAEC-5629349AE3F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4D08183-D4BB-3E13-B79A-448095DC7FB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654454E-165D-FC3D-CB75-F4106C466EB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6BD1ED7-6E94-56E8-3F68-A5503945CFD4}"/>
              </a:ext>
            </a:extLst>
          </p:cNvPr>
          <p:cNvSpPr>
            <a:spLocks noGrp="1"/>
          </p:cNvSpPr>
          <p:nvPr>
            <p:ph type="dt" sz="half" idx="10"/>
          </p:nvPr>
        </p:nvSpPr>
        <p:spPr/>
        <p:txBody>
          <a:bodyPr/>
          <a:lstStyle/>
          <a:p>
            <a:fld id="{2C1A995F-0D0C-4339-94CC-E2EE616AB078}" type="datetimeFigureOut">
              <a:rPr lang="ru-RU" smtClean="0"/>
              <a:t>29.06.2022</a:t>
            </a:fld>
            <a:endParaRPr lang="ru-RU"/>
          </a:p>
        </p:txBody>
      </p:sp>
      <p:sp>
        <p:nvSpPr>
          <p:cNvPr id="6" name="Нижний колонтитул 5">
            <a:extLst>
              <a:ext uri="{FF2B5EF4-FFF2-40B4-BE49-F238E27FC236}">
                <a16:creationId xmlns:a16="http://schemas.microsoft.com/office/drawing/2014/main" id="{9AAF958B-F06A-A8C4-4584-F50E3BF8E46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C1CA436-4797-0B4F-095E-3216C88493BE}"/>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3391898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6BC59E-6FE9-97E3-5FC1-59E25460ED71}"/>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40F4F817-8A02-3C78-EEDD-D4F125A6B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8FC496C-EA81-78F2-592A-EB165EE3925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7E49155-E271-7B50-580D-8D78B1893B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82F9E06-73C4-8158-B037-800B8479892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9AEEA1D-5725-9C8C-0D47-D9AA5186BEC2}"/>
              </a:ext>
            </a:extLst>
          </p:cNvPr>
          <p:cNvSpPr>
            <a:spLocks noGrp="1"/>
          </p:cNvSpPr>
          <p:nvPr>
            <p:ph type="dt" sz="half" idx="10"/>
          </p:nvPr>
        </p:nvSpPr>
        <p:spPr/>
        <p:txBody>
          <a:bodyPr/>
          <a:lstStyle/>
          <a:p>
            <a:fld id="{2C1A995F-0D0C-4339-94CC-E2EE616AB078}" type="datetimeFigureOut">
              <a:rPr lang="ru-RU" smtClean="0"/>
              <a:t>29.06.2022</a:t>
            </a:fld>
            <a:endParaRPr lang="ru-RU"/>
          </a:p>
        </p:txBody>
      </p:sp>
      <p:sp>
        <p:nvSpPr>
          <p:cNvPr id="8" name="Нижний колонтитул 7">
            <a:extLst>
              <a:ext uri="{FF2B5EF4-FFF2-40B4-BE49-F238E27FC236}">
                <a16:creationId xmlns:a16="http://schemas.microsoft.com/office/drawing/2014/main" id="{AA13D64D-5927-02A3-3DDA-F441947C14D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809E034-300F-B8D7-8B11-FD17674BD08D}"/>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229768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912277-E863-457D-CB3B-188A2D59B7B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166B6B2C-4296-4605-0F09-40A0FE17BD2E}"/>
              </a:ext>
            </a:extLst>
          </p:cNvPr>
          <p:cNvSpPr>
            <a:spLocks noGrp="1"/>
          </p:cNvSpPr>
          <p:nvPr>
            <p:ph type="dt" sz="half" idx="10"/>
          </p:nvPr>
        </p:nvSpPr>
        <p:spPr/>
        <p:txBody>
          <a:bodyPr/>
          <a:lstStyle/>
          <a:p>
            <a:fld id="{2C1A995F-0D0C-4339-94CC-E2EE616AB078}" type="datetimeFigureOut">
              <a:rPr lang="ru-RU" smtClean="0"/>
              <a:t>29.06.2022</a:t>
            </a:fld>
            <a:endParaRPr lang="ru-RU"/>
          </a:p>
        </p:txBody>
      </p:sp>
      <p:sp>
        <p:nvSpPr>
          <p:cNvPr id="4" name="Нижний колонтитул 3">
            <a:extLst>
              <a:ext uri="{FF2B5EF4-FFF2-40B4-BE49-F238E27FC236}">
                <a16:creationId xmlns:a16="http://schemas.microsoft.com/office/drawing/2014/main" id="{6328460E-9773-5B0A-3853-3A9931203EC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A315997-C4F6-E9AF-30EF-D4067C4D11F2}"/>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226146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675AD1B-3F21-7C12-C56B-083BAB367EFA}"/>
              </a:ext>
            </a:extLst>
          </p:cNvPr>
          <p:cNvSpPr>
            <a:spLocks noGrp="1"/>
          </p:cNvSpPr>
          <p:nvPr>
            <p:ph type="dt" sz="half" idx="10"/>
          </p:nvPr>
        </p:nvSpPr>
        <p:spPr/>
        <p:txBody>
          <a:bodyPr/>
          <a:lstStyle/>
          <a:p>
            <a:fld id="{2C1A995F-0D0C-4339-94CC-E2EE616AB078}" type="datetimeFigureOut">
              <a:rPr lang="ru-RU" smtClean="0"/>
              <a:t>29.06.2022</a:t>
            </a:fld>
            <a:endParaRPr lang="ru-RU"/>
          </a:p>
        </p:txBody>
      </p:sp>
      <p:sp>
        <p:nvSpPr>
          <p:cNvPr id="3" name="Нижний колонтитул 2">
            <a:extLst>
              <a:ext uri="{FF2B5EF4-FFF2-40B4-BE49-F238E27FC236}">
                <a16:creationId xmlns:a16="http://schemas.microsoft.com/office/drawing/2014/main" id="{FD815BE6-4A6D-596E-674E-159EE2B8EBD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8DDAA44-410B-A0F1-3588-677BDE884B1B}"/>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1495366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8D5F98-A9E5-EB12-C0F1-8524F45B268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1B81510-7D0C-FC19-540F-0C760FC93F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9ED8F40A-9DAB-C3D6-102A-5C340B335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A1A1F7F-1F76-D04C-5147-20A571BF3C1F}"/>
              </a:ext>
            </a:extLst>
          </p:cNvPr>
          <p:cNvSpPr>
            <a:spLocks noGrp="1"/>
          </p:cNvSpPr>
          <p:nvPr>
            <p:ph type="dt" sz="half" idx="10"/>
          </p:nvPr>
        </p:nvSpPr>
        <p:spPr/>
        <p:txBody>
          <a:bodyPr/>
          <a:lstStyle/>
          <a:p>
            <a:fld id="{2C1A995F-0D0C-4339-94CC-E2EE616AB078}" type="datetimeFigureOut">
              <a:rPr lang="ru-RU" smtClean="0"/>
              <a:t>29.06.2022</a:t>
            </a:fld>
            <a:endParaRPr lang="ru-RU"/>
          </a:p>
        </p:txBody>
      </p:sp>
      <p:sp>
        <p:nvSpPr>
          <p:cNvPr id="6" name="Нижний колонтитул 5">
            <a:extLst>
              <a:ext uri="{FF2B5EF4-FFF2-40B4-BE49-F238E27FC236}">
                <a16:creationId xmlns:a16="http://schemas.microsoft.com/office/drawing/2014/main" id="{E1FC3A78-8A7A-3D1B-A4B7-60F73AB7076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38EC8E7-3A14-32F6-3DCF-7AA8F62335A0}"/>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243995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DE62C-AA44-5A64-DE08-2D2FE0A1FB6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44751035-9A35-C16F-9698-51C96FD9E4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3A4C86F-84B0-9804-AC25-67D3CFE1F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ADBFEF5-8EEE-F358-A6DA-589FFB2EB2C7}"/>
              </a:ext>
            </a:extLst>
          </p:cNvPr>
          <p:cNvSpPr>
            <a:spLocks noGrp="1"/>
          </p:cNvSpPr>
          <p:nvPr>
            <p:ph type="dt" sz="half" idx="10"/>
          </p:nvPr>
        </p:nvSpPr>
        <p:spPr/>
        <p:txBody>
          <a:bodyPr/>
          <a:lstStyle/>
          <a:p>
            <a:fld id="{2C1A995F-0D0C-4339-94CC-E2EE616AB078}" type="datetimeFigureOut">
              <a:rPr lang="ru-RU" smtClean="0"/>
              <a:t>29.06.2022</a:t>
            </a:fld>
            <a:endParaRPr lang="ru-RU"/>
          </a:p>
        </p:txBody>
      </p:sp>
      <p:sp>
        <p:nvSpPr>
          <p:cNvPr id="6" name="Нижний колонтитул 5">
            <a:extLst>
              <a:ext uri="{FF2B5EF4-FFF2-40B4-BE49-F238E27FC236}">
                <a16:creationId xmlns:a16="http://schemas.microsoft.com/office/drawing/2014/main" id="{3584BC5A-C0AC-A721-5AB4-5F06839D36A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E579EF0-8C25-E120-B5B2-5F62371E3863}"/>
              </a:ext>
            </a:extLst>
          </p:cNvPr>
          <p:cNvSpPr>
            <a:spLocks noGrp="1"/>
          </p:cNvSpPr>
          <p:nvPr>
            <p:ph type="sldNum" sz="quarter" idx="12"/>
          </p:nvPr>
        </p:nvSpPr>
        <p:spPr/>
        <p:txBody>
          <a:bodyPr/>
          <a:lstStyle/>
          <a:p>
            <a:fld id="{D142F652-B071-4D7A-A7BC-AA9925BFF85A}" type="slidenum">
              <a:rPr lang="ru-RU" smtClean="0"/>
              <a:t>‹#›</a:t>
            </a:fld>
            <a:endParaRPr lang="ru-RU"/>
          </a:p>
        </p:txBody>
      </p:sp>
    </p:spTree>
    <p:extLst>
      <p:ext uri="{BB962C8B-B14F-4D97-AF65-F5344CB8AC3E}">
        <p14:creationId xmlns:p14="http://schemas.microsoft.com/office/powerpoint/2010/main" val="3086311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8B1648-337D-2E29-0B8D-AA59DBE612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6ACAD9A-0884-5B1B-9C9D-9371B9155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C05F544-A686-F8C2-5BA5-63F3C268A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A995F-0D0C-4339-94CC-E2EE616AB078}"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622749B0-35B9-881A-FD00-8DCF41AAD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440B91C-1441-1ABF-182C-6D50C0578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2F652-B071-4D7A-A7BC-AA9925BFF85A}" type="slidenum">
              <a:rPr lang="ru-RU" smtClean="0"/>
              <a:t>‹#›</a:t>
            </a:fld>
            <a:endParaRPr lang="ru-RU"/>
          </a:p>
        </p:txBody>
      </p:sp>
    </p:spTree>
    <p:extLst>
      <p:ext uri="{BB962C8B-B14F-4D97-AF65-F5344CB8AC3E}">
        <p14:creationId xmlns:p14="http://schemas.microsoft.com/office/powerpoint/2010/main" val="1888604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ools.icoder.uz/image-steganography.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E72720-9CDF-0400-AB3C-298F68FFCFDA}"/>
              </a:ext>
            </a:extLst>
          </p:cNvPr>
          <p:cNvSpPr>
            <a:spLocks noGrp="1"/>
          </p:cNvSpPr>
          <p:nvPr>
            <p:ph type="ctrTitle"/>
          </p:nvPr>
        </p:nvSpPr>
        <p:spPr/>
        <p:txBody>
          <a:bodyPr>
            <a:normAutofit fontScale="90000"/>
          </a:bodyPr>
          <a:lstStyle/>
          <a:p>
            <a:r>
              <a:rPr lang="ru-RU" dirty="0">
                <a:cs typeface="Times New Roman" panose="02020603050405020304" pitchFamily="18" charset="0"/>
              </a:rPr>
              <a:t>Стеганография</a:t>
            </a:r>
            <a:br>
              <a:rPr lang="ru-RU" dirty="0">
                <a:cs typeface="Times New Roman" panose="02020603050405020304" pitchFamily="18" charset="0"/>
              </a:rPr>
            </a:br>
            <a:r>
              <a:rPr lang="en-US" dirty="0">
                <a:cs typeface="Times New Roman" panose="02020603050405020304" pitchFamily="18" charset="0"/>
              </a:rPr>
              <a:t>Web-</a:t>
            </a:r>
            <a:r>
              <a:rPr lang="ru-RU" dirty="0">
                <a:cs typeface="Times New Roman" panose="02020603050405020304" pitchFamily="18" charset="0"/>
              </a:rPr>
              <a:t>утилиты, библиотека </a:t>
            </a:r>
            <a:r>
              <a:rPr lang="en-US" dirty="0">
                <a:cs typeface="Times New Roman" panose="02020603050405020304" pitchFamily="18" charset="0"/>
              </a:rPr>
              <a:t>PIL(Python)</a:t>
            </a:r>
            <a:endParaRPr lang="ru-RU" dirty="0">
              <a:cs typeface="Times New Roman" panose="02020603050405020304" pitchFamily="18" charset="0"/>
            </a:endParaRPr>
          </a:p>
        </p:txBody>
      </p:sp>
    </p:spTree>
    <p:extLst>
      <p:ext uri="{BB962C8B-B14F-4D97-AF65-F5344CB8AC3E}">
        <p14:creationId xmlns:p14="http://schemas.microsoft.com/office/powerpoint/2010/main" val="310203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18AA9D-759B-C612-D1F9-20BE14425C8E}"/>
              </a:ext>
            </a:extLst>
          </p:cNvPr>
          <p:cNvSpPr>
            <a:spLocks noGrp="1"/>
          </p:cNvSpPr>
          <p:nvPr>
            <p:ph type="title"/>
          </p:nvPr>
        </p:nvSpPr>
        <p:spPr/>
        <p:txBody>
          <a:bodyPr/>
          <a:lstStyle/>
          <a:p>
            <a:r>
              <a:rPr lang="ru-RU" dirty="0"/>
              <a:t>Попробуем размыть изображение</a:t>
            </a:r>
          </a:p>
        </p:txBody>
      </p:sp>
      <p:sp>
        <p:nvSpPr>
          <p:cNvPr id="3" name="Объект 2">
            <a:extLst>
              <a:ext uri="{FF2B5EF4-FFF2-40B4-BE49-F238E27FC236}">
                <a16:creationId xmlns:a16="http://schemas.microsoft.com/office/drawing/2014/main" id="{7D6BA5D2-C0C0-861A-2F65-B0D4918278FD}"/>
              </a:ext>
            </a:extLst>
          </p:cNvPr>
          <p:cNvSpPr>
            <a:spLocks noGrp="1"/>
          </p:cNvSpPr>
          <p:nvPr>
            <p:ph idx="1"/>
          </p:nvPr>
        </p:nvSpPr>
        <p:spPr>
          <a:xfrm>
            <a:off x="838200" y="1825625"/>
            <a:ext cx="5257800" cy="4351338"/>
          </a:xfrm>
        </p:spPr>
        <p:txBody>
          <a:bodyPr/>
          <a:lstStyle/>
          <a:p>
            <a:pPr marL="0" indent="0">
              <a:buNone/>
            </a:pPr>
            <a:r>
              <a:rPr lang="ru-RU" dirty="0"/>
              <a:t>Пусть у нас есть изображение девушки из первого урока по стеганографии и нам необходимо сделать эффект размытия с помощью библиотеки </a:t>
            </a:r>
          </a:p>
          <a:p>
            <a:pPr marL="0" indent="0">
              <a:buNone/>
            </a:pPr>
            <a:endParaRPr lang="ru-RU" dirty="0"/>
          </a:p>
        </p:txBody>
      </p:sp>
      <p:pic>
        <p:nvPicPr>
          <p:cNvPr id="5" name="Рисунок 4">
            <a:extLst>
              <a:ext uri="{FF2B5EF4-FFF2-40B4-BE49-F238E27FC236}">
                <a16:creationId xmlns:a16="http://schemas.microsoft.com/office/drawing/2014/main" id="{411C1025-4ED2-C5C3-BAAC-E070512E187F}"/>
              </a:ext>
            </a:extLst>
          </p:cNvPr>
          <p:cNvPicPr>
            <a:picLocks noChangeAspect="1"/>
          </p:cNvPicPr>
          <p:nvPr/>
        </p:nvPicPr>
        <p:blipFill>
          <a:blip r:embed="rId3"/>
          <a:stretch>
            <a:fillRect/>
          </a:stretch>
        </p:blipFill>
        <p:spPr>
          <a:xfrm>
            <a:off x="7421880" y="1825625"/>
            <a:ext cx="4480560" cy="3770406"/>
          </a:xfrm>
          <a:prstGeom prst="rect">
            <a:avLst/>
          </a:prstGeom>
        </p:spPr>
      </p:pic>
    </p:spTree>
    <p:extLst>
      <p:ext uri="{BB962C8B-B14F-4D97-AF65-F5344CB8AC3E}">
        <p14:creationId xmlns:p14="http://schemas.microsoft.com/office/powerpoint/2010/main" val="139559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BD55DA-42DC-C2D3-B547-0D48C2E96F1A}"/>
              </a:ext>
            </a:extLst>
          </p:cNvPr>
          <p:cNvSpPr>
            <a:spLocks noGrp="1"/>
          </p:cNvSpPr>
          <p:nvPr>
            <p:ph type="title"/>
          </p:nvPr>
        </p:nvSpPr>
        <p:spPr/>
        <p:txBody>
          <a:bodyPr/>
          <a:lstStyle/>
          <a:p>
            <a:r>
              <a:rPr lang="ru-RU" dirty="0"/>
              <a:t>Результат выполнения программы</a:t>
            </a:r>
          </a:p>
        </p:txBody>
      </p:sp>
      <p:sp>
        <p:nvSpPr>
          <p:cNvPr id="3" name="Объект 2">
            <a:extLst>
              <a:ext uri="{FF2B5EF4-FFF2-40B4-BE49-F238E27FC236}">
                <a16:creationId xmlns:a16="http://schemas.microsoft.com/office/drawing/2014/main" id="{0A743646-B6CF-6715-C69B-2A1FE5D302C7}"/>
              </a:ext>
            </a:extLst>
          </p:cNvPr>
          <p:cNvSpPr>
            <a:spLocks noGrp="1"/>
          </p:cNvSpPr>
          <p:nvPr>
            <p:ph idx="1"/>
          </p:nvPr>
        </p:nvSpPr>
        <p:spPr/>
        <p:txBody>
          <a:bodyPr/>
          <a:lstStyle/>
          <a:p>
            <a:pPr marL="0" indent="0">
              <a:buNone/>
            </a:pPr>
            <a:r>
              <a:rPr lang="ru-RU" dirty="0"/>
              <a:t>После выполнения этого кода мы получим следующую картинку:</a:t>
            </a:r>
          </a:p>
        </p:txBody>
      </p:sp>
      <p:pic>
        <p:nvPicPr>
          <p:cNvPr id="4" name="Рисунок 3">
            <a:extLst>
              <a:ext uri="{FF2B5EF4-FFF2-40B4-BE49-F238E27FC236}">
                <a16:creationId xmlns:a16="http://schemas.microsoft.com/office/drawing/2014/main" id="{D97E5BB4-B7D9-65B0-21D9-9344CC141148}"/>
              </a:ext>
            </a:extLst>
          </p:cNvPr>
          <p:cNvPicPr>
            <a:picLocks noChangeAspect="1"/>
          </p:cNvPicPr>
          <p:nvPr/>
        </p:nvPicPr>
        <p:blipFill>
          <a:blip r:embed="rId2"/>
          <a:stretch>
            <a:fillRect/>
          </a:stretch>
        </p:blipFill>
        <p:spPr>
          <a:xfrm>
            <a:off x="4030980" y="2362835"/>
            <a:ext cx="4130040" cy="4130040"/>
          </a:xfrm>
          <a:prstGeom prst="rect">
            <a:avLst/>
          </a:prstGeom>
        </p:spPr>
      </p:pic>
    </p:spTree>
    <p:extLst>
      <p:ext uri="{BB962C8B-B14F-4D97-AF65-F5344CB8AC3E}">
        <p14:creationId xmlns:p14="http://schemas.microsoft.com/office/powerpoint/2010/main" val="1157218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D6E773-64F9-5E4B-9B4D-FB48C73D35D4}"/>
              </a:ext>
            </a:extLst>
          </p:cNvPr>
          <p:cNvSpPr>
            <a:spLocks noGrp="1"/>
          </p:cNvSpPr>
          <p:nvPr>
            <p:ph type="title"/>
          </p:nvPr>
        </p:nvSpPr>
        <p:spPr/>
        <p:txBody>
          <a:bodyPr/>
          <a:lstStyle/>
          <a:p>
            <a:r>
              <a:rPr lang="ru-RU" dirty="0"/>
              <a:t>Попробуем фильтры для изображения</a:t>
            </a:r>
          </a:p>
        </p:txBody>
      </p:sp>
      <p:sp>
        <p:nvSpPr>
          <p:cNvPr id="3" name="Объект 2">
            <a:extLst>
              <a:ext uri="{FF2B5EF4-FFF2-40B4-BE49-F238E27FC236}">
                <a16:creationId xmlns:a16="http://schemas.microsoft.com/office/drawing/2014/main" id="{112FF078-9265-365D-1BFE-35DED98363B7}"/>
              </a:ext>
            </a:extLst>
          </p:cNvPr>
          <p:cNvSpPr>
            <a:spLocks noGrp="1"/>
          </p:cNvSpPr>
          <p:nvPr>
            <p:ph idx="1"/>
          </p:nvPr>
        </p:nvSpPr>
        <p:spPr>
          <a:xfrm>
            <a:off x="838200" y="1825625"/>
            <a:ext cx="5257800" cy="4351338"/>
          </a:xfrm>
        </p:spPr>
        <p:txBody>
          <a:bodyPr/>
          <a:lstStyle/>
          <a:p>
            <a:pPr marL="0" indent="0">
              <a:buNone/>
            </a:pPr>
            <a:r>
              <a:rPr lang="ru-RU" dirty="0"/>
              <a:t>В нашем последнем примере мы покажем, как вы можете применить фильтр </a:t>
            </a:r>
            <a:r>
              <a:rPr lang="ru-RU" b="1" dirty="0"/>
              <a:t>CONTOUR</a:t>
            </a:r>
            <a:r>
              <a:rPr lang="ru-RU" dirty="0"/>
              <a:t> к вашему изображению. Приведенный ниже код примет наше изображение и применит к нему фильтр.</a:t>
            </a:r>
          </a:p>
          <a:p>
            <a:pPr marL="0" indent="0">
              <a:buNone/>
            </a:pPr>
            <a:endParaRPr lang="ru-RU" dirty="0"/>
          </a:p>
          <a:p>
            <a:pPr marL="0" indent="0">
              <a:buNone/>
            </a:pPr>
            <a:endParaRPr lang="ru-RU" dirty="0"/>
          </a:p>
        </p:txBody>
      </p:sp>
      <p:pic>
        <p:nvPicPr>
          <p:cNvPr id="5" name="Рисунок 4">
            <a:extLst>
              <a:ext uri="{FF2B5EF4-FFF2-40B4-BE49-F238E27FC236}">
                <a16:creationId xmlns:a16="http://schemas.microsoft.com/office/drawing/2014/main" id="{EBA45D04-5865-D828-67BA-48B48B17F77B}"/>
              </a:ext>
            </a:extLst>
          </p:cNvPr>
          <p:cNvPicPr>
            <a:picLocks noChangeAspect="1"/>
          </p:cNvPicPr>
          <p:nvPr/>
        </p:nvPicPr>
        <p:blipFill>
          <a:blip r:embed="rId2"/>
          <a:stretch>
            <a:fillRect/>
          </a:stretch>
        </p:blipFill>
        <p:spPr>
          <a:xfrm>
            <a:off x="6684645" y="1340168"/>
            <a:ext cx="4486275" cy="1981200"/>
          </a:xfrm>
          <a:prstGeom prst="rect">
            <a:avLst/>
          </a:prstGeom>
        </p:spPr>
      </p:pic>
      <p:pic>
        <p:nvPicPr>
          <p:cNvPr id="6" name="Рисунок 5">
            <a:extLst>
              <a:ext uri="{FF2B5EF4-FFF2-40B4-BE49-F238E27FC236}">
                <a16:creationId xmlns:a16="http://schemas.microsoft.com/office/drawing/2014/main" id="{202B7B94-2882-F6C2-71FA-3B09B21B3C6D}"/>
              </a:ext>
            </a:extLst>
          </p:cNvPr>
          <p:cNvPicPr>
            <a:picLocks noChangeAspect="1"/>
          </p:cNvPicPr>
          <p:nvPr/>
        </p:nvPicPr>
        <p:blipFill>
          <a:blip r:embed="rId3"/>
          <a:stretch>
            <a:fillRect/>
          </a:stretch>
        </p:blipFill>
        <p:spPr>
          <a:xfrm>
            <a:off x="6684645" y="3321368"/>
            <a:ext cx="3236595" cy="3236595"/>
          </a:xfrm>
          <a:prstGeom prst="rect">
            <a:avLst/>
          </a:prstGeom>
        </p:spPr>
      </p:pic>
    </p:spTree>
    <p:extLst>
      <p:ext uri="{BB962C8B-B14F-4D97-AF65-F5344CB8AC3E}">
        <p14:creationId xmlns:p14="http://schemas.microsoft.com/office/powerpoint/2010/main" val="3269273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78C97-AE3C-F64E-58E5-4A8F2D42E2CC}"/>
              </a:ext>
            </a:extLst>
          </p:cNvPr>
          <p:cNvSpPr>
            <a:spLocks noGrp="1"/>
          </p:cNvSpPr>
          <p:nvPr>
            <p:ph type="title"/>
          </p:nvPr>
        </p:nvSpPr>
        <p:spPr/>
        <p:txBody>
          <a:bodyPr/>
          <a:lstStyle/>
          <a:p>
            <a:r>
              <a:rPr lang="ru-RU" dirty="0">
                <a:solidFill>
                  <a:srgbClr val="00B0F0"/>
                </a:solidFill>
              </a:rPr>
              <a:t>Цикада 3301</a:t>
            </a:r>
          </a:p>
        </p:txBody>
      </p:sp>
      <p:sp>
        <p:nvSpPr>
          <p:cNvPr id="3" name="Объект 2">
            <a:extLst>
              <a:ext uri="{FF2B5EF4-FFF2-40B4-BE49-F238E27FC236}">
                <a16:creationId xmlns:a16="http://schemas.microsoft.com/office/drawing/2014/main" id="{BE33A310-7780-4CB9-C6F4-E914AA06FF97}"/>
              </a:ext>
            </a:extLst>
          </p:cNvPr>
          <p:cNvSpPr>
            <a:spLocks noGrp="1"/>
          </p:cNvSpPr>
          <p:nvPr>
            <p:ph idx="1"/>
          </p:nvPr>
        </p:nvSpPr>
        <p:spPr>
          <a:xfrm>
            <a:off x="838200" y="1408530"/>
            <a:ext cx="10515600" cy="4351338"/>
          </a:xfrm>
        </p:spPr>
        <p:txBody>
          <a:bodyPr>
            <a:normAutofit lnSpcReduction="10000"/>
          </a:bodyPr>
          <a:lstStyle/>
          <a:p>
            <a:pPr marL="0" indent="0">
              <a:buNone/>
            </a:pPr>
            <a:r>
              <a:rPr lang="ru-RU" dirty="0"/>
              <a:t>В прошлый раз мы вышли на интернет-ресурс с таймером. Когда время истекало, с помощью </a:t>
            </a:r>
            <a:r>
              <a:rPr lang="ru-RU" b="1" dirty="0" err="1"/>
              <a:t>OutGuess</a:t>
            </a:r>
            <a:r>
              <a:rPr lang="ru-RU" dirty="0"/>
              <a:t> из картинки можно было вывести GPS‑координаты по всему миру: Москва, Варшава, Париж, остров Оаху (Гавайи), Сиэтл, Сидней, Сеул и другие. В указанных местах искателей ждали QR‑коды, в которых была зашифрована ссылка на сайт в </a:t>
            </a:r>
            <a:r>
              <a:rPr lang="ru-RU" dirty="0" err="1"/>
              <a:t>даркнете</a:t>
            </a:r>
            <a:r>
              <a:rPr lang="ru-RU" dirty="0"/>
              <a:t>. </a:t>
            </a:r>
          </a:p>
          <a:p>
            <a:pPr marL="0" indent="0">
              <a:buNone/>
            </a:pPr>
            <a:r>
              <a:rPr lang="ru-RU" dirty="0"/>
              <a:t>И только тогда самые быстрые получали поздравления и дальнейшие инструкции. Победители должны были создать специальный почтовый ящик и записать его адрес на особом сайте в </a:t>
            </a:r>
            <a:r>
              <a:rPr lang="ru-RU" dirty="0" err="1"/>
              <a:t>даркнете</a:t>
            </a:r>
            <a:r>
              <a:rPr lang="ru-RU" dirty="0"/>
              <a:t>. После этого </a:t>
            </a:r>
            <a:r>
              <a:rPr lang="ru-RU" b="1" dirty="0"/>
              <a:t>«Цикада 3301» </a:t>
            </a:r>
            <a:r>
              <a:rPr lang="ru-RU" dirty="0"/>
              <a:t>должна была связаться с ними.</a:t>
            </a:r>
          </a:p>
          <a:p>
            <a:pPr marL="0" indent="0">
              <a:buNone/>
            </a:pPr>
            <a:endParaRPr lang="ru-RU" dirty="0"/>
          </a:p>
        </p:txBody>
      </p:sp>
    </p:spTree>
    <p:extLst>
      <p:ext uri="{BB962C8B-B14F-4D97-AF65-F5344CB8AC3E}">
        <p14:creationId xmlns:p14="http://schemas.microsoft.com/office/powerpoint/2010/main" val="362946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C6DD8B-262A-C6F5-C7BF-7B14A31A21BB}"/>
              </a:ext>
            </a:extLst>
          </p:cNvPr>
          <p:cNvSpPr>
            <a:spLocks noGrp="1"/>
          </p:cNvSpPr>
          <p:nvPr>
            <p:ph type="title"/>
          </p:nvPr>
        </p:nvSpPr>
        <p:spPr/>
        <p:txBody>
          <a:bodyPr/>
          <a:lstStyle/>
          <a:p>
            <a:r>
              <a:rPr lang="ru-RU" dirty="0"/>
              <a:t>Кто стоит за всем этим?</a:t>
            </a:r>
          </a:p>
        </p:txBody>
      </p:sp>
      <p:sp>
        <p:nvSpPr>
          <p:cNvPr id="3" name="Объект 2">
            <a:extLst>
              <a:ext uri="{FF2B5EF4-FFF2-40B4-BE49-F238E27FC236}">
                <a16:creationId xmlns:a16="http://schemas.microsoft.com/office/drawing/2014/main" id="{28679642-58EE-CB60-01C5-A7A884D0C593}"/>
              </a:ext>
            </a:extLst>
          </p:cNvPr>
          <p:cNvSpPr>
            <a:spLocks noGrp="1"/>
          </p:cNvSpPr>
          <p:nvPr>
            <p:ph idx="1"/>
          </p:nvPr>
        </p:nvSpPr>
        <p:spPr/>
        <p:txBody>
          <a:bodyPr/>
          <a:lstStyle/>
          <a:p>
            <a:pPr marL="0" indent="0">
              <a:buNone/>
            </a:pPr>
            <a:r>
              <a:rPr lang="ru-RU" dirty="0"/>
              <a:t>Ресурс после определённого количества посещений перестал работать. Все люди, которые не успевали найти решение быстро, видели запись: «Нам нужны лучшие, а не последователи».</a:t>
            </a:r>
          </a:p>
          <a:p>
            <a:pPr marL="0" indent="0">
              <a:buNone/>
            </a:pPr>
            <a:endParaRPr lang="ru-RU" dirty="0"/>
          </a:p>
          <a:p>
            <a:pPr marL="0" indent="0">
              <a:buNone/>
            </a:pPr>
            <a:r>
              <a:rPr lang="ru-RU" dirty="0"/>
              <a:t>Различные теории гласят, что за «Цикадой» могут стоять ЦРУ, ФБР, АНБ, органы британской разведки, крупные международные корпорации, цифровые пираты, хакеры, преступники или какое‑то тайное сообщество. Кто это на самом деле, неизвестно до сих пор.</a:t>
            </a:r>
          </a:p>
        </p:txBody>
      </p:sp>
    </p:spTree>
    <p:extLst>
      <p:ext uri="{BB962C8B-B14F-4D97-AF65-F5344CB8AC3E}">
        <p14:creationId xmlns:p14="http://schemas.microsoft.com/office/powerpoint/2010/main" val="349905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B569EB-9C8E-6FA5-A2AC-D0E87814EBE5}"/>
              </a:ext>
            </a:extLst>
          </p:cNvPr>
          <p:cNvSpPr>
            <a:spLocks noGrp="1"/>
          </p:cNvSpPr>
          <p:nvPr>
            <p:ph type="title"/>
          </p:nvPr>
        </p:nvSpPr>
        <p:spPr/>
        <p:txBody>
          <a:bodyPr/>
          <a:lstStyle/>
          <a:p>
            <a:r>
              <a:rPr lang="ru-RU" dirty="0"/>
              <a:t>Заключение </a:t>
            </a:r>
          </a:p>
        </p:txBody>
      </p:sp>
      <p:sp>
        <p:nvSpPr>
          <p:cNvPr id="3" name="Объект 2">
            <a:extLst>
              <a:ext uri="{FF2B5EF4-FFF2-40B4-BE49-F238E27FC236}">
                <a16:creationId xmlns:a16="http://schemas.microsoft.com/office/drawing/2014/main" id="{5362C76D-2C3A-E48A-2DDF-1E4BDC33F1EF}"/>
              </a:ext>
            </a:extLst>
          </p:cNvPr>
          <p:cNvSpPr>
            <a:spLocks noGrp="1"/>
          </p:cNvSpPr>
          <p:nvPr>
            <p:ph idx="1"/>
          </p:nvPr>
        </p:nvSpPr>
        <p:spPr/>
        <p:txBody>
          <a:bodyPr/>
          <a:lstStyle/>
          <a:p>
            <a:pPr marL="0" indent="0">
              <a:buNone/>
            </a:pPr>
            <a:r>
              <a:rPr lang="ru-RU" dirty="0"/>
              <a:t>Заключительный урок по стеганографии изображений, мы рассмотрели множество утилит для нашей машины, веб-утилиты и одну библиотеку для </a:t>
            </a:r>
            <a:r>
              <a:rPr lang="en-US" dirty="0"/>
              <a:t>Python.</a:t>
            </a:r>
            <a:endParaRPr lang="ru-RU" dirty="0"/>
          </a:p>
        </p:txBody>
      </p:sp>
    </p:spTree>
    <p:extLst>
      <p:ext uri="{BB962C8B-B14F-4D97-AF65-F5344CB8AC3E}">
        <p14:creationId xmlns:p14="http://schemas.microsoft.com/office/powerpoint/2010/main" val="386190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5F2307-B5F3-AC33-4C49-EACAF64E8292}"/>
              </a:ext>
            </a:extLst>
          </p:cNvPr>
          <p:cNvSpPr>
            <a:spLocks noGrp="1"/>
          </p:cNvSpPr>
          <p:nvPr>
            <p:ph type="title"/>
          </p:nvPr>
        </p:nvSpPr>
        <p:spPr/>
        <p:txBody>
          <a:bodyPr/>
          <a:lstStyle/>
          <a:p>
            <a:r>
              <a:rPr lang="ru-RU" dirty="0"/>
              <a:t>Домашнее задание</a:t>
            </a:r>
          </a:p>
        </p:txBody>
      </p:sp>
      <p:sp>
        <p:nvSpPr>
          <p:cNvPr id="3" name="Объект 2">
            <a:extLst>
              <a:ext uri="{FF2B5EF4-FFF2-40B4-BE49-F238E27FC236}">
                <a16:creationId xmlns:a16="http://schemas.microsoft.com/office/drawing/2014/main" id="{310897B7-1E55-5EAF-D218-FE7F3B1E6636}"/>
              </a:ext>
            </a:extLst>
          </p:cNvPr>
          <p:cNvSpPr>
            <a:spLocks noGrp="1"/>
          </p:cNvSpPr>
          <p:nvPr>
            <p:ph idx="1"/>
          </p:nvPr>
        </p:nvSpPr>
        <p:spPr/>
        <p:txBody>
          <a:bodyPr/>
          <a:lstStyle/>
          <a:p>
            <a:pPr marL="0" indent="0">
              <a:buNone/>
            </a:pPr>
            <a:r>
              <a:rPr lang="ru-RU" dirty="0"/>
              <a:t>Произвести операцию </a:t>
            </a:r>
            <a:r>
              <a:rPr lang="ru-RU" dirty="0" err="1"/>
              <a:t>xor</a:t>
            </a:r>
            <a:r>
              <a:rPr lang="ru-RU" dirty="0"/>
              <a:t> с двумя изображениями при помощи библиотеки PIL</a:t>
            </a:r>
            <a:r>
              <a:rPr lang="en-US" dirty="0"/>
              <a:t>.</a:t>
            </a:r>
            <a:r>
              <a:rPr lang="ru-RU"/>
              <a:t> </a:t>
            </a:r>
            <a:r>
              <a:rPr lang="en-US"/>
              <a:t>(</a:t>
            </a:r>
            <a:r>
              <a:rPr lang="ru-RU" dirty="0"/>
              <a:t>Учимся работать с документацией)</a:t>
            </a:r>
          </a:p>
        </p:txBody>
      </p:sp>
    </p:spTree>
    <p:extLst>
      <p:ext uri="{BB962C8B-B14F-4D97-AF65-F5344CB8AC3E}">
        <p14:creationId xmlns:p14="http://schemas.microsoft.com/office/powerpoint/2010/main" val="18032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1BEC5A-2DA3-49E4-94B9-D0DAE7BCEB24}"/>
              </a:ext>
            </a:extLst>
          </p:cNvPr>
          <p:cNvSpPr>
            <a:spLocks noGrp="1"/>
          </p:cNvSpPr>
          <p:nvPr>
            <p:ph type="title"/>
          </p:nvPr>
        </p:nvSpPr>
        <p:spPr/>
        <p:txBody>
          <a:bodyPr/>
          <a:lstStyle/>
          <a:p>
            <a:r>
              <a:rPr lang="ru-RU" dirty="0">
                <a:cs typeface="Times New Roman" panose="02020603050405020304" pitchFamily="18" charset="0"/>
              </a:rPr>
              <a:t>Введение</a:t>
            </a:r>
          </a:p>
        </p:txBody>
      </p:sp>
      <p:sp>
        <p:nvSpPr>
          <p:cNvPr id="3" name="Объект 2">
            <a:extLst>
              <a:ext uri="{FF2B5EF4-FFF2-40B4-BE49-F238E27FC236}">
                <a16:creationId xmlns:a16="http://schemas.microsoft.com/office/drawing/2014/main" id="{DA6FC98D-1F0C-9E27-33AA-5AB642F26761}"/>
              </a:ext>
            </a:extLst>
          </p:cNvPr>
          <p:cNvSpPr>
            <a:spLocks noGrp="1"/>
          </p:cNvSpPr>
          <p:nvPr>
            <p:ph idx="1"/>
          </p:nvPr>
        </p:nvSpPr>
        <p:spPr/>
        <p:txBody>
          <a:bodyPr/>
          <a:lstStyle/>
          <a:p>
            <a:pPr marL="0" indent="0">
              <a:buNone/>
            </a:pPr>
            <a:r>
              <a:rPr lang="ru-RU" dirty="0">
                <a:cs typeface="Times New Roman" panose="02020603050405020304" pitchFamily="18" charset="0"/>
              </a:rPr>
              <a:t>Продолжаем изучать утилиты стеганографии, переходим к веб версиям уже изученных утилит и к библиотеке </a:t>
            </a:r>
            <a:r>
              <a:rPr lang="en-US" dirty="0">
                <a:cs typeface="Times New Roman" panose="02020603050405020304" pitchFamily="18" charset="0"/>
              </a:rPr>
              <a:t>Python Image Library</a:t>
            </a:r>
            <a:endParaRPr lang="ru-RU" dirty="0">
              <a:cs typeface="Times New Roman" panose="02020603050405020304" pitchFamily="18" charset="0"/>
            </a:endParaRPr>
          </a:p>
        </p:txBody>
      </p:sp>
    </p:spTree>
    <p:extLst>
      <p:ext uri="{BB962C8B-B14F-4D97-AF65-F5344CB8AC3E}">
        <p14:creationId xmlns:p14="http://schemas.microsoft.com/office/powerpoint/2010/main" val="154990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A3D153-1911-E550-00AC-932A59F1ECA2}"/>
              </a:ext>
            </a:extLst>
          </p:cNvPr>
          <p:cNvSpPr>
            <a:spLocks noGrp="1"/>
          </p:cNvSpPr>
          <p:nvPr>
            <p:ph type="title"/>
          </p:nvPr>
        </p:nvSpPr>
        <p:spPr/>
        <p:txBody>
          <a:bodyPr/>
          <a:lstStyle/>
          <a:p>
            <a:r>
              <a:rPr lang="ru-RU" dirty="0"/>
              <a:t>Онлайн кодировщик </a:t>
            </a:r>
          </a:p>
        </p:txBody>
      </p:sp>
      <p:sp>
        <p:nvSpPr>
          <p:cNvPr id="3" name="Объект 2">
            <a:extLst>
              <a:ext uri="{FF2B5EF4-FFF2-40B4-BE49-F238E27FC236}">
                <a16:creationId xmlns:a16="http://schemas.microsoft.com/office/drawing/2014/main" id="{9F1D00BE-D89D-2852-EB3C-FD72EAD181CF}"/>
              </a:ext>
            </a:extLst>
          </p:cNvPr>
          <p:cNvSpPr>
            <a:spLocks noGrp="1"/>
          </p:cNvSpPr>
          <p:nvPr>
            <p:ph idx="1"/>
          </p:nvPr>
        </p:nvSpPr>
        <p:spPr>
          <a:xfrm>
            <a:off x="838200" y="1321552"/>
            <a:ext cx="10515600" cy="2628900"/>
          </a:xfrm>
        </p:spPr>
        <p:txBody>
          <a:bodyPr>
            <a:normAutofit/>
          </a:bodyPr>
          <a:lstStyle/>
          <a:p>
            <a:pPr marL="0" indent="0">
              <a:lnSpc>
                <a:spcPct val="100000"/>
              </a:lnSpc>
              <a:spcBef>
                <a:spcPts val="600"/>
              </a:spcBef>
              <a:buNone/>
            </a:pPr>
            <a:r>
              <a:rPr lang="en-US" sz="2400" dirty="0">
                <a:hlinkClick r:id="rId2"/>
              </a:rPr>
              <a:t>https://tools.icoder.uz/image-steganography.php</a:t>
            </a:r>
            <a:endParaRPr lang="ru-RU" sz="2400" dirty="0"/>
          </a:p>
          <a:p>
            <a:pPr marL="0" indent="0">
              <a:lnSpc>
                <a:spcPct val="100000"/>
              </a:lnSpc>
              <a:spcBef>
                <a:spcPts val="600"/>
              </a:spcBef>
              <a:buNone/>
            </a:pPr>
            <a:r>
              <a:rPr lang="ru-RU" sz="2400" dirty="0"/>
              <a:t>Сайт позволяет вам помещать текстовую информацию в изображение, при этом можно установить пароль</a:t>
            </a:r>
          </a:p>
          <a:p>
            <a:pPr marL="0" indent="0">
              <a:lnSpc>
                <a:spcPct val="100000"/>
              </a:lnSpc>
              <a:spcBef>
                <a:spcPts val="600"/>
              </a:spcBef>
              <a:buNone/>
            </a:pPr>
            <a:r>
              <a:rPr lang="ru-RU" sz="2400" dirty="0"/>
              <a:t>Также на этом сайте будет ссылка аналогичный по функционалу декодер</a:t>
            </a:r>
          </a:p>
        </p:txBody>
      </p:sp>
      <p:pic>
        <p:nvPicPr>
          <p:cNvPr id="6" name="Рисунок 5">
            <a:extLst>
              <a:ext uri="{FF2B5EF4-FFF2-40B4-BE49-F238E27FC236}">
                <a16:creationId xmlns:a16="http://schemas.microsoft.com/office/drawing/2014/main" id="{8EBB99F1-A3BD-5369-6204-3AB08FFE2381}"/>
              </a:ext>
            </a:extLst>
          </p:cNvPr>
          <p:cNvPicPr>
            <a:picLocks noChangeAspect="1"/>
          </p:cNvPicPr>
          <p:nvPr/>
        </p:nvPicPr>
        <p:blipFill>
          <a:blip r:embed="rId3"/>
          <a:stretch>
            <a:fillRect/>
          </a:stretch>
        </p:blipFill>
        <p:spPr>
          <a:xfrm>
            <a:off x="2924651" y="3147500"/>
            <a:ext cx="6342698" cy="3518758"/>
          </a:xfrm>
          <a:prstGeom prst="rect">
            <a:avLst/>
          </a:prstGeom>
        </p:spPr>
      </p:pic>
    </p:spTree>
    <p:extLst>
      <p:ext uri="{BB962C8B-B14F-4D97-AF65-F5344CB8AC3E}">
        <p14:creationId xmlns:p14="http://schemas.microsoft.com/office/powerpoint/2010/main" val="270679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D90BB64-8608-BDEF-3138-86EBF5EDF4DC}"/>
              </a:ext>
            </a:extLst>
          </p:cNvPr>
          <p:cNvSpPr>
            <a:spLocks noGrp="1"/>
          </p:cNvSpPr>
          <p:nvPr>
            <p:ph type="title"/>
          </p:nvPr>
        </p:nvSpPr>
        <p:spPr/>
        <p:txBody>
          <a:bodyPr/>
          <a:lstStyle/>
          <a:p>
            <a:r>
              <a:rPr lang="ru-RU" dirty="0"/>
              <a:t>Веб-аналог </a:t>
            </a:r>
            <a:r>
              <a:rPr lang="en-US" dirty="0"/>
              <a:t>file &amp; </a:t>
            </a:r>
            <a:r>
              <a:rPr lang="en-US" dirty="0" err="1"/>
              <a:t>binwalk</a:t>
            </a:r>
            <a:endParaRPr lang="ru-RU" dirty="0"/>
          </a:p>
        </p:txBody>
      </p:sp>
      <p:sp>
        <p:nvSpPr>
          <p:cNvPr id="6" name="Объект 5">
            <a:extLst>
              <a:ext uri="{FF2B5EF4-FFF2-40B4-BE49-F238E27FC236}">
                <a16:creationId xmlns:a16="http://schemas.microsoft.com/office/drawing/2014/main" id="{CDDF5CC0-DFDA-1128-67BC-43E7DC162E82}"/>
              </a:ext>
            </a:extLst>
          </p:cNvPr>
          <p:cNvSpPr>
            <a:spLocks noGrp="1"/>
          </p:cNvSpPr>
          <p:nvPr>
            <p:ph idx="1"/>
          </p:nvPr>
        </p:nvSpPr>
        <p:spPr/>
        <p:txBody>
          <a:bodyPr/>
          <a:lstStyle/>
          <a:p>
            <a:pPr marL="0" indent="0">
              <a:buNone/>
            </a:pPr>
            <a:r>
              <a:rPr lang="ru-RU" dirty="0"/>
              <a:t>Данный сервис вам предоставляет возможность узнать тип файла</a:t>
            </a:r>
            <a:r>
              <a:rPr lang="en-US" dirty="0"/>
              <a:t>, </a:t>
            </a:r>
            <a:r>
              <a:rPr lang="ru-RU" dirty="0"/>
              <a:t>не открывая его, а так же выводит выходную информацию, запуская файл на удаленном сервере</a:t>
            </a:r>
          </a:p>
          <a:p>
            <a:pPr marL="0" indent="0">
              <a:buNone/>
            </a:pPr>
            <a:r>
              <a:rPr lang="en-US" dirty="0"/>
              <a:t>https://suip.biz/ru/?act=file-type</a:t>
            </a:r>
            <a:endParaRPr lang="ru-RU" dirty="0"/>
          </a:p>
        </p:txBody>
      </p:sp>
      <p:pic>
        <p:nvPicPr>
          <p:cNvPr id="3" name="Рисунок 2">
            <a:extLst>
              <a:ext uri="{FF2B5EF4-FFF2-40B4-BE49-F238E27FC236}">
                <a16:creationId xmlns:a16="http://schemas.microsoft.com/office/drawing/2014/main" id="{4688663B-EC01-749F-A093-BF4BEA5AB623}"/>
              </a:ext>
            </a:extLst>
          </p:cNvPr>
          <p:cNvPicPr>
            <a:picLocks noChangeAspect="1"/>
          </p:cNvPicPr>
          <p:nvPr/>
        </p:nvPicPr>
        <p:blipFill>
          <a:blip r:embed="rId2"/>
          <a:stretch>
            <a:fillRect/>
          </a:stretch>
        </p:blipFill>
        <p:spPr>
          <a:xfrm>
            <a:off x="6183630" y="2988219"/>
            <a:ext cx="5170170" cy="3323681"/>
          </a:xfrm>
          <a:prstGeom prst="rect">
            <a:avLst/>
          </a:prstGeom>
        </p:spPr>
      </p:pic>
    </p:spTree>
    <p:extLst>
      <p:ext uri="{BB962C8B-B14F-4D97-AF65-F5344CB8AC3E}">
        <p14:creationId xmlns:p14="http://schemas.microsoft.com/office/powerpoint/2010/main" val="222376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96A5FAF-3897-5799-6062-9C1F5811EC9E}"/>
              </a:ext>
            </a:extLst>
          </p:cNvPr>
          <p:cNvSpPr>
            <a:spLocks noGrp="1"/>
          </p:cNvSpPr>
          <p:nvPr>
            <p:ph idx="1"/>
          </p:nvPr>
        </p:nvSpPr>
        <p:spPr>
          <a:xfrm>
            <a:off x="838200" y="670560"/>
            <a:ext cx="10515600" cy="5506403"/>
          </a:xfrm>
        </p:spPr>
        <p:txBody>
          <a:bodyPr/>
          <a:lstStyle/>
          <a:p>
            <a:pPr marL="0" indent="0">
              <a:buNone/>
            </a:pPr>
            <a:r>
              <a:rPr lang="ru-RU" dirty="0"/>
              <a:t>Подобных веб-приложений вы сами сможете найти еще много. Плюс их в том, что прогнать картинку или файл на скрытую информацию вы можете абсолютно в любое время и с любой тачки. </a:t>
            </a:r>
          </a:p>
          <a:p>
            <a:pPr marL="0" indent="0">
              <a:buNone/>
            </a:pPr>
            <a:r>
              <a:rPr lang="ru-RU" dirty="0"/>
              <a:t>Но в интернете вы можете оставить свою «цифровые следы», поэтому все равно гораздо лучше иметь на вашей тачке уже готовые утилиты и библиотеки. Приступим к изучению </a:t>
            </a:r>
            <a:r>
              <a:rPr lang="en-US" dirty="0"/>
              <a:t>PIL</a:t>
            </a:r>
            <a:r>
              <a:rPr lang="ru-RU" dirty="0"/>
              <a:t>.</a:t>
            </a:r>
          </a:p>
        </p:txBody>
      </p:sp>
    </p:spTree>
    <p:extLst>
      <p:ext uri="{BB962C8B-B14F-4D97-AF65-F5344CB8AC3E}">
        <p14:creationId xmlns:p14="http://schemas.microsoft.com/office/powerpoint/2010/main" val="2353081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AE8610-C370-AF15-E9A6-AC60411FFE6D}"/>
              </a:ext>
            </a:extLst>
          </p:cNvPr>
          <p:cNvSpPr>
            <a:spLocks noGrp="1"/>
          </p:cNvSpPr>
          <p:nvPr>
            <p:ph type="title"/>
          </p:nvPr>
        </p:nvSpPr>
        <p:spPr>
          <a:xfrm>
            <a:off x="938463" y="318837"/>
            <a:ext cx="10515600" cy="1325563"/>
          </a:xfrm>
        </p:spPr>
        <p:txBody>
          <a:bodyPr/>
          <a:lstStyle/>
          <a:p>
            <a:r>
              <a:rPr lang="ru-RU" dirty="0"/>
              <a:t>Библиотека </a:t>
            </a:r>
            <a:r>
              <a:rPr lang="en-US" dirty="0"/>
              <a:t>PIL</a:t>
            </a:r>
            <a:endParaRPr lang="ru-RU" dirty="0"/>
          </a:p>
        </p:txBody>
      </p:sp>
      <p:sp>
        <p:nvSpPr>
          <p:cNvPr id="3" name="Объект 2">
            <a:extLst>
              <a:ext uri="{FF2B5EF4-FFF2-40B4-BE49-F238E27FC236}">
                <a16:creationId xmlns:a16="http://schemas.microsoft.com/office/drawing/2014/main" id="{C805068A-8BFE-1D89-398E-83AFB027BA14}"/>
              </a:ext>
            </a:extLst>
          </p:cNvPr>
          <p:cNvSpPr>
            <a:spLocks noGrp="1"/>
          </p:cNvSpPr>
          <p:nvPr>
            <p:ph idx="1"/>
          </p:nvPr>
        </p:nvSpPr>
        <p:spPr>
          <a:xfrm>
            <a:off x="838200" y="1825625"/>
            <a:ext cx="10515600" cy="4351338"/>
          </a:xfrm>
        </p:spPr>
        <p:txBody>
          <a:bodyPr>
            <a:normAutofit/>
          </a:bodyPr>
          <a:lstStyle/>
          <a:p>
            <a:pPr marL="0" indent="0">
              <a:buNone/>
            </a:pPr>
            <a:r>
              <a:rPr lang="ru-RU" b="1" dirty="0" err="1"/>
              <a:t>Pillow</a:t>
            </a:r>
            <a:r>
              <a:rPr lang="ru-RU" dirty="0"/>
              <a:t> - это </a:t>
            </a:r>
            <a:r>
              <a:rPr lang="ru-RU" dirty="0" err="1"/>
              <a:t>форк</a:t>
            </a:r>
            <a:r>
              <a:rPr lang="ru-RU" dirty="0"/>
              <a:t> PIL (Python Image Library), которая появилась благодаря поддержке Алекса Кларка и других участников. Основана на коде PIL, а затем преобразилась в улучшенную, современную версию. Предоставляет поддержку при открытии, управлении и сохранении многих форматов изображения. Многое работает так же, как и в оригинальной PIL.</a:t>
            </a:r>
          </a:p>
          <a:p>
            <a:pPr marL="0" indent="0">
              <a:buNone/>
            </a:pPr>
            <a:endParaRPr lang="ru-RU" dirty="0"/>
          </a:p>
          <a:p>
            <a:pPr marL="0" indent="0">
              <a:buNone/>
            </a:pPr>
            <a:r>
              <a:rPr lang="en-US" b="1" dirty="0"/>
              <a:t>$ </a:t>
            </a:r>
            <a:r>
              <a:rPr lang="en-US" b="1" dirty="0" err="1"/>
              <a:t>sudo</a:t>
            </a:r>
            <a:r>
              <a:rPr lang="en-US" b="1" dirty="0"/>
              <a:t> pip install pillow</a:t>
            </a:r>
            <a:endParaRPr lang="ru-RU" b="1" dirty="0"/>
          </a:p>
        </p:txBody>
      </p:sp>
    </p:spTree>
    <p:extLst>
      <p:ext uri="{BB962C8B-B14F-4D97-AF65-F5344CB8AC3E}">
        <p14:creationId xmlns:p14="http://schemas.microsoft.com/office/powerpoint/2010/main" val="328184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7E76E4-552A-1D71-CAE6-6DE193C96E9D}"/>
              </a:ext>
            </a:extLst>
          </p:cNvPr>
          <p:cNvSpPr>
            <a:spLocks noGrp="1"/>
          </p:cNvSpPr>
          <p:nvPr>
            <p:ph type="title"/>
          </p:nvPr>
        </p:nvSpPr>
        <p:spPr/>
        <p:txBody>
          <a:bodyPr/>
          <a:lstStyle/>
          <a:p>
            <a:r>
              <a:rPr lang="ru-RU" dirty="0"/>
              <a:t>Приступим к работе</a:t>
            </a:r>
          </a:p>
        </p:txBody>
      </p:sp>
      <p:sp>
        <p:nvSpPr>
          <p:cNvPr id="3" name="Объект 2">
            <a:extLst>
              <a:ext uri="{FF2B5EF4-FFF2-40B4-BE49-F238E27FC236}">
                <a16:creationId xmlns:a16="http://schemas.microsoft.com/office/drawing/2014/main" id="{5C03AD56-BE1B-9AFB-32E4-E404BA7A18AA}"/>
              </a:ext>
            </a:extLst>
          </p:cNvPr>
          <p:cNvSpPr>
            <a:spLocks noGrp="1"/>
          </p:cNvSpPr>
          <p:nvPr>
            <p:ph idx="1"/>
          </p:nvPr>
        </p:nvSpPr>
        <p:spPr>
          <a:xfrm>
            <a:off x="838200" y="1825624"/>
            <a:ext cx="10515600" cy="4331335"/>
          </a:xfrm>
        </p:spPr>
        <p:txBody>
          <a:bodyPr/>
          <a:lstStyle/>
          <a:p>
            <a:pPr marL="0" indent="0">
              <a:buNone/>
            </a:pPr>
            <a:r>
              <a:rPr lang="ru-RU" dirty="0"/>
              <a:t>Перед началом использования модуля </a:t>
            </a:r>
            <a:r>
              <a:rPr lang="ru-RU" b="1" dirty="0" err="1"/>
              <a:t>Pillow</a:t>
            </a:r>
            <a:r>
              <a:rPr lang="ru-RU" dirty="0"/>
              <a:t>, давайте укажем некоторые поддерживаемые типы файлов: </a:t>
            </a:r>
            <a:r>
              <a:rPr lang="ru-RU" b="1" dirty="0"/>
              <a:t>BMP, EPS, GIF, IM, JPEG, MSP, PCX PNG, PPM, TIFF, </a:t>
            </a:r>
            <a:r>
              <a:rPr lang="ru-RU" b="1" dirty="0" err="1"/>
              <a:t>WebP</a:t>
            </a:r>
            <a:r>
              <a:rPr lang="ru-RU" b="1" dirty="0"/>
              <a:t>, ICO, PSD, PDF</a:t>
            </a:r>
            <a:r>
              <a:rPr lang="ru-RU" dirty="0"/>
              <a:t>. Некоторые типы файлов возможны только для чтения, в то время как другие доступны только для написания.</a:t>
            </a:r>
          </a:p>
        </p:txBody>
      </p:sp>
    </p:spTree>
    <p:extLst>
      <p:ext uri="{BB962C8B-B14F-4D97-AF65-F5344CB8AC3E}">
        <p14:creationId xmlns:p14="http://schemas.microsoft.com/office/powerpoint/2010/main" val="2984511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391980-3097-19A1-5A45-DD7F34BC77BE}"/>
              </a:ext>
            </a:extLst>
          </p:cNvPr>
          <p:cNvSpPr>
            <a:spLocks noGrp="1"/>
          </p:cNvSpPr>
          <p:nvPr>
            <p:ph type="title"/>
          </p:nvPr>
        </p:nvSpPr>
        <p:spPr/>
        <p:txBody>
          <a:bodyPr/>
          <a:lstStyle/>
          <a:p>
            <a:r>
              <a:rPr lang="ru-RU" dirty="0"/>
              <a:t>Добавление изображения</a:t>
            </a:r>
          </a:p>
        </p:txBody>
      </p:sp>
      <p:sp>
        <p:nvSpPr>
          <p:cNvPr id="3" name="Объект 2">
            <a:extLst>
              <a:ext uri="{FF2B5EF4-FFF2-40B4-BE49-F238E27FC236}">
                <a16:creationId xmlns:a16="http://schemas.microsoft.com/office/drawing/2014/main" id="{372E7A6B-81C1-9088-B24A-BCC99BA1D70F}"/>
              </a:ext>
            </a:extLst>
          </p:cNvPr>
          <p:cNvSpPr>
            <a:spLocks noGrp="1"/>
          </p:cNvSpPr>
          <p:nvPr>
            <p:ph idx="1"/>
          </p:nvPr>
        </p:nvSpPr>
        <p:spPr>
          <a:xfrm>
            <a:off x="838200" y="1825625"/>
            <a:ext cx="5257800" cy="4351338"/>
          </a:xfrm>
        </p:spPr>
        <p:txBody>
          <a:bodyPr/>
          <a:lstStyle/>
          <a:p>
            <a:pPr marL="0" indent="0">
              <a:buNone/>
            </a:pPr>
            <a:r>
              <a:rPr lang="ru-RU" dirty="0"/>
              <a:t>Я вам всегда рекомендую при открытии файла использовать </a:t>
            </a:r>
            <a:r>
              <a:rPr lang="en-US" dirty="0"/>
              <a:t>try/except</a:t>
            </a:r>
          </a:p>
          <a:p>
            <a:pPr marL="0" indent="0">
              <a:buNone/>
            </a:pPr>
            <a:endParaRPr lang="en-US" dirty="0"/>
          </a:p>
          <a:p>
            <a:pPr marL="0" indent="0">
              <a:buNone/>
            </a:pPr>
            <a:r>
              <a:rPr lang="ru-RU" dirty="0"/>
              <a:t>Для справки</a:t>
            </a:r>
            <a:r>
              <a:rPr lang="en-US" dirty="0"/>
              <a:t>:</a:t>
            </a:r>
          </a:p>
          <a:p>
            <a:pPr marL="0" indent="0">
              <a:buNone/>
            </a:pPr>
            <a:r>
              <a:rPr lang="ru-RU" dirty="0"/>
              <a:t>для линукс систем я могу порекомендовать две </a:t>
            </a:r>
            <a:r>
              <a:rPr lang="en-US" dirty="0"/>
              <a:t>IDE</a:t>
            </a:r>
            <a:r>
              <a:rPr lang="ru-RU" dirty="0"/>
              <a:t>:</a:t>
            </a:r>
          </a:p>
          <a:p>
            <a:pPr marL="0" indent="0">
              <a:buNone/>
            </a:pPr>
            <a:r>
              <a:rPr lang="en-US" dirty="0" err="1"/>
              <a:t>VScode</a:t>
            </a:r>
            <a:r>
              <a:rPr lang="en-US" dirty="0"/>
              <a:t> </a:t>
            </a:r>
            <a:r>
              <a:rPr lang="ru-RU" dirty="0"/>
              <a:t>и </a:t>
            </a:r>
            <a:r>
              <a:rPr lang="en-US" dirty="0"/>
              <a:t>PyCharm</a:t>
            </a:r>
            <a:endParaRPr lang="ru-RU" dirty="0"/>
          </a:p>
        </p:txBody>
      </p:sp>
      <p:pic>
        <p:nvPicPr>
          <p:cNvPr id="5" name="Рисунок 4">
            <a:extLst>
              <a:ext uri="{FF2B5EF4-FFF2-40B4-BE49-F238E27FC236}">
                <a16:creationId xmlns:a16="http://schemas.microsoft.com/office/drawing/2014/main" id="{19AB76E1-A52A-AAB4-0DF5-8FB82CC9D9AD}"/>
              </a:ext>
            </a:extLst>
          </p:cNvPr>
          <p:cNvPicPr>
            <a:picLocks noChangeAspect="1"/>
          </p:cNvPicPr>
          <p:nvPr/>
        </p:nvPicPr>
        <p:blipFill>
          <a:blip r:embed="rId2"/>
          <a:stretch>
            <a:fillRect/>
          </a:stretch>
        </p:blipFill>
        <p:spPr>
          <a:xfrm>
            <a:off x="6096000" y="1825625"/>
            <a:ext cx="5286375" cy="1933575"/>
          </a:xfrm>
          <a:prstGeom prst="rect">
            <a:avLst/>
          </a:prstGeom>
        </p:spPr>
      </p:pic>
    </p:spTree>
    <p:extLst>
      <p:ext uri="{BB962C8B-B14F-4D97-AF65-F5344CB8AC3E}">
        <p14:creationId xmlns:p14="http://schemas.microsoft.com/office/powerpoint/2010/main" val="395797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A7BCA9-E1D6-9750-C03C-07F4958C2A6E}"/>
              </a:ext>
            </a:extLst>
          </p:cNvPr>
          <p:cNvSpPr>
            <a:spLocks noGrp="1"/>
          </p:cNvSpPr>
          <p:nvPr>
            <p:ph type="title"/>
          </p:nvPr>
        </p:nvSpPr>
        <p:spPr/>
        <p:txBody>
          <a:bodyPr/>
          <a:lstStyle/>
          <a:p>
            <a:r>
              <a:rPr lang="ru-RU" dirty="0"/>
              <a:t>Рассмотрим атрибуты </a:t>
            </a:r>
            <a:r>
              <a:rPr lang="en-US" dirty="0"/>
              <a:t>image</a:t>
            </a:r>
            <a:endParaRPr lang="ru-RU" dirty="0"/>
          </a:p>
        </p:txBody>
      </p:sp>
      <p:sp>
        <p:nvSpPr>
          <p:cNvPr id="3" name="Объект 2">
            <a:extLst>
              <a:ext uri="{FF2B5EF4-FFF2-40B4-BE49-F238E27FC236}">
                <a16:creationId xmlns:a16="http://schemas.microsoft.com/office/drawing/2014/main" id="{4D5915C6-68EA-1C63-D4D2-6375C5B4E5D9}"/>
              </a:ext>
            </a:extLst>
          </p:cNvPr>
          <p:cNvSpPr>
            <a:spLocks noGrp="1"/>
          </p:cNvSpPr>
          <p:nvPr>
            <p:ph idx="1"/>
          </p:nvPr>
        </p:nvSpPr>
        <p:spPr/>
        <p:txBody>
          <a:bodyPr/>
          <a:lstStyle/>
          <a:p>
            <a:pPr marL="0" indent="0">
              <a:buNone/>
            </a:pPr>
            <a:r>
              <a:rPr lang="ru-RU" dirty="0"/>
              <a:t>Теперь, когда у вас есть объект </a:t>
            </a:r>
            <a:r>
              <a:rPr lang="ru-RU" b="1" dirty="0"/>
              <a:t>Image</a:t>
            </a:r>
            <a:r>
              <a:rPr lang="ru-RU" dirty="0"/>
              <a:t>, вы можете использовать доступные атрибуты для проверки файла. Например, если вы хотите увидеть размер изображения, вы можете использовать атрибут </a:t>
            </a:r>
            <a:r>
              <a:rPr lang="ru-RU" b="1" dirty="0" err="1"/>
              <a:t>format</a:t>
            </a:r>
            <a:r>
              <a:rPr lang="ru-RU" dirty="0"/>
              <a:t>.</a:t>
            </a:r>
          </a:p>
        </p:txBody>
      </p:sp>
      <p:pic>
        <p:nvPicPr>
          <p:cNvPr id="6" name="Рисунок 5">
            <a:extLst>
              <a:ext uri="{FF2B5EF4-FFF2-40B4-BE49-F238E27FC236}">
                <a16:creationId xmlns:a16="http://schemas.microsoft.com/office/drawing/2014/main" id="{048AFEF0-D3DD-F5C4-9B5E-5A6D06859F6B}"/>
              </a:ext>
            </a:extLst>
          </p:cNvPr>
          <p:cNvPicPr>
            <a:picLocks noChangeAspect="1"/>
          </p:cNvPicPr>
          <p:nvPr/>
        </p:nvPicPr>
        <p:blipFill>
          <a:blip r:embed="rId3"/>
          <a:stretch>
            <a:fillRect/>
          </a:stretch>
        </p:blipFill>
        <p:spPr>
          <a:xfrm>
            <a:off x="3305137" y="3909164"/>
            <a:ext cx="7911504" cy="800632"/>
          </a:xfrm>
          <a:prstGeom prst="rect">
            <a:avLst/>
          </a:prstGeom>
        </p:spPr>
      </p:pic>
      <p:pic>
        <p:nvPicPr>
          <p:cNvPr id="11" name="Рисунок 10">
            <a:extLst>
              <a:ext uri="{FF2B5EF4-FFF2-40B4-BE49-F238E27FC236}">
                <a16:creationId xmlns:a16="http://schemas.microsoft.com/office/drawing/2014/main" id="{98D3B7ED-4BB0-3253-E297-47673A88BC58}"/>
              </a:ext>
            </a:extLst>
          </p:cNvPr>
          <p:cNvPicPr>
            <a:picLocks noChangeAspect="1"/>
          </p:cNvPicPr>
          <p:nvPr/>
        </p:nvPicPr>
        <p:blipFill rotWithShape="1">
          <a:blip r:embed="rId4"/>
          <a:srcRect l="1" r="-16644"/>
          <a:stretch/>
        </p:blipFill>
        <p:spPr>
          <a:xfrm>
            <a:off x="3305137" y="4844733"/>
            <a:ext cx="9237384" cy="906866"/>
          </a:xfrm>
          <a:prstGeom prst="rect">
            <a:avLst/>
          </a:prstGeom>
        </p:spPr>
      </p:pic>
    </p:spTree>
    <p:extLst>
      <p:ext uri="{BB962C8B-B14F-4D97-AF65-F5344CB8AC3E}">
        <p14:creationId xmlns:p14="http://schemas.microsoft.com/office/powerpoint/2010/main" val="321484300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TotalTime>
  <Words>665</Words>
  <Application>Microsoft Office PowerPoint</Application>
  <PresentationFormat>Широкоэкранный</PresentationFormat>
  <Paragraphs>46</Paragraphs>
  <Slides>16</Slides>
  <Notes>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Arial</vt:lpstr>
      <vt:lpstr>Calibri</vt:lpstr>
      <vt:lpstr>Calibri Light</vt:lpstr>
      <vt:lpstr>Тема Office</vt:lpstr>
      <vt:lpstr>Стеганография Web-утилиты, библиотека PIL(Python)</vt:lpstr>
      <vt:lpstr>Введение</vt:lpstr>
      <vt:lpstr>Онлайн кодировщик </vt:lpstr>
      <vt:lpstr>Веб-аналог file &amp; binwalk</vt:lpstr>
      <vt:lpstr>Презентация PowerPoint</vt:lpstr>
      <vt:lpstr>Библиотека PIL</vt:lpstr>
      <vt:lpstr>Приступим к работе</vt:lpstr>
      <vt:lpstr>Добавление изображения</vt:lpstr>
      <vt:lpstr>Рассмотрим атрибуты image</vt:lpstr>
      <vt:lpstr>Попробуем размыть изображение</vt:lpstr>
      <vt:lpstr>Результат выполнения программы</vt:lpstr>
      <vt:lpstr>Попробуем фильтры для изображения</vt:lpstr>
      <vt:lpstr>Цикада 3301</vt:lpstr>
      <vt:lpstr>Кто стоит за всем этим?</vt:lpstr>
      <vt:lpstr>Заключение </vt:lpstr>
      <vt:lpstr>Домашнее задание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Урок 2: Команды Bash</dc:title>
  <dc:creator>Felix Edmundovich</dc:creator>
  <cp:lastModifiedBy>Felix Edmundovich</cp:lastModifiedBy>
  <cp:revision>92</cp:revision>
  <dcterms:created xsi:type="dcterms:W3CDTF">2022-06-18T22:46:52Z</dcterms:created>
  <dcterms:modified xsi:type="dcterms:W3CDTF">2022-06-29T15:34:19Z</dcterms:modified>
</cp:coreProperties>
</file>