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0" r:id="rId5"/>
    <p:sldId id="291" r:id="rId6"/>
    <p:sldId id="269" r:id="rId7"/>
    <p:sldId id="270" r:id="rId8"/>
    <p:sldId id="281" r:id="rId9"/>
    <p:sldId id="282" r:id="rId10"/>
    <p:sldId id="292" r:id="rId11"/>
    <p:sldId id="293" r:id="rId12"/>
    <p:sldId id="294" r:id="rId13"/>
    <p:sldId id="295" r:id="rId14"/>
    <p:sldId id="296" r:id="rId15"/>
    <p:sldId id="297" r:id="rId16"/>
    <p:sldId id="288" r:id="rId17"/>
    <p:sldId id="28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2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49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0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64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Стеганография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Азбука Морзе, </a:t>
            </a:r>
            <a:r>
              <a:rPr lang="en-US" dirty="0">
                <a:cs typeface="Times New Roman" panose="02020603050405020304" pitchFamily="18" charset="0"/>
              </a:rPr>
              <a:t>Audacity, </a:t>
            </a:r>
            <a:r>
              <a:rPr lang="ru-RU" dirty="0">
                <a:cs typeface="Times New Roman" panose="02020603050405020304" pitchFamily="18" charset="0"/>
              </a:rPr>
              <a:t>библиотека </a:t>
            </a:r>
            <a:r>
              <a:rPr lang="en-US" dirty="0" err="1">
                <a:cs typeface="Times New Roman" panose="02020603050405020304" pitchFamily="18" charset="0"/>
              </a:rPr>
              <a:t>StegoPy</a:t>
            </a:r>
            <a:r>
              <a:rPr lang="en-US" dirty="0">
                <a:cs typeface="Times New Roman" panose="02020603050405020304" pitchFamily="18" charset="0"/>
              </a:rPr>
              <a:t>(Python)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13A33-C260-7C6A-5F17-F11849A3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CF26B-A66D-42ED-ECAA-0DFDB273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825625"/>
            <a:ext cx="605890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$ python3 stegopy.py -e 1.jpg test.txt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Здесь у нас </a:t>
            </a:r>
            <a:r>
              <a:rPr lang="ru-RU" b="1" dirty="0"/>
              <a:t>1.</a:t>
            </a:r>
            <a:r>
              <a:rPr lang="en-US" b="1" dirty="0"/>
              <a:t>jpg </a:t>
            </a:r>
            <a:r>
              <a:rPr lang="en-US" dirty="0"/>
              <a:t>– </a:t>
            </a:r>
            <a:r>
              <a:rPr lang="ru-RU" dirty="0"/>
              <a:t>исходный файл</a:t>
            </a:r>
          </a:p>
          <a:p>
            <a:pPr marL="0" indent="0">
              <a:buNone/>
            </a:pPr>
            <a:r>
              <a:rPr lang="en-US" b="1" dirty="0"/>
              <a:t>test.txt</a:t>
            </a:r>
            <a:r>
              <a:rPr lang="en-US" dirty="0"/>
              <a:t> – </a:t>
            </a:r>
            <a:r>
              <a:rPr lang="ru-RU" dirty="0"/>
              <a:t>наше сообщение, которое нужно спрятать</a:t>
            </a:r>
          </a:p>
          <a:p>
            <a:pPr marL="0" indent="0">
              <a:buNone/>
            </a:pPr>
            <a:r>
              <a:rPr lang="ru-RU" dirty="0"/>
              <a:t>Баланс — это количество младших битов задействованных в стеганографии. </a:t>
            </a:r>
          </a:p>
          <a:p>
            <a:pPr marL="0" indent="0">
              <a:buNone/>
            </a:pPr>
            <a:r>
              <a:rPr lang="ru-RU" dirty="0"/>
              <a:t>Соответственно, чем больше баланс, тем:</a:t>
            </a:r>
          </a:p>
          <a:p>
            <a:pPr marL="0" indent="0">
              <a:buNone/>
            </a:pPr>
            <a:r>
              <a:rPr lang="ru-RU" dirty="0"/>
              <a:t>Меньше пикселей будет задействовано в кодировании</a:t>
            </a:r>
          </a:p>
          <a:p>
            <a:pPr marL="0" indent="0">
              <a:buNone/>
            </a:pPr>
            <a:r>
              <a:rPr lang="ru-RU" dirty="0"/>
              <a:t>Заметнее изменения в цветовых каналах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81700C-81C4-1AD2-7D62-CC374800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1918327"/>
            <a:ext cx="56197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7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2CD672C-ADEC-174C-CA75-4F5BFE1D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утилиты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E6E7E4-0C39-9C67-DFCA-7F4D025C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Здесь у нас </a:t>
            </a:r>
          </a:p>
          <a:p>
            <a:pPr marL="0" indent="0">
              <a:buNone/>
            </a:pPr>
            <a:r>
              <a:rPr lang="en-US" dirty="0"/>
              <a:t>out.png – </a:t>
            </a:r>
            <a:r>
              <a:rPr lang="ru-RU" dirty="0"/>
              <a:t>выходное изображение</a:t>
            </a:r>
          </a:p>
          <a:p>
            <a:pPr marL="0" indent="0">
              <a:buNone/>
            </a:pPr>
            <a:r>
              <a:rPr lang="en-US" dirty="0"/>
              <a:t>key.dat – </a:t>
            </a:r>
            <a:r>
              <a:rPr lang="ru-RU" dirty="0"/>
              <a:t>файл с ключом, который нужен для расшифровки</a:t>
            </a:r>
          </a:p>
          <a:p>
            <a:pPr marL="0" indent="0">
              <a:buNone/>
            </a:pPr>
            <a:r>
              <a:rPr lang="ru-RU" dirty="0"/>
              <a:t>Его содержание:</a:t>
            </a:r>
          </a:p>
          <a:p>
            <a:pPr marL="0" indent="0">
              <a:buNone/>
            </a:pPr>
            <a:r>
              <a:rPr lang="ru-RU" dirty="0"/>
              <a:t>(</a:t>
            </a:r>
            <a:r>
              <a:rPr lang="en-US" dirty="0"/>
              <a:t>1$960$gxvZH4Q8Gq2qLGeA1aSCXIPRljJlJbihsvSBdzx-wSM=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873304-57E8-584E-8EF0-F0059AF8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292" y="1825624"/>
            <a:ext cx="4887851" cy="9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52ED1-4104-9E36-2EEB-A501252C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C5FA2-9C68-DD8F-2CC5-81553301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$ python3 ./stegopy.py -d out.png</a:t>
            </a:r>
          </a:p>
          <a:p>
            <a:pPr marL="0" indent="0">
              <a:buNone/>
            </a:pPr>
            <a:r>
              <a:rPr lang="ru-RU" dirty="0"/>
              <a:t>Затем нас спросят ключ, который мы получили при кодировании. После декодирования расшифрованный текст сохранится в файле </a:t>
            </a:r>
            <a:r>
              <a:rPr lang="en-US" dirty="0"/>
              <a:t>out.txt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F9FE5A-67AF-491F-1193-FF339AFE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35579" cy="192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AC5A3-C2F3-F36E-DB73-F315B7DF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Цикада </a:t>
            </a:r>
            <a:r>
              <a:rPr lang="ru-RU" dirty="0"/>
              <a:t>повсюду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0E10A-970B-A621-0979-659CE2A1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Помните я вам дал информацию о том, что люди из «Цикады» выдали координаты мест, в которых были расположены </a:t>
            </a:r>
            <a:r>
              <a:rPr lang="en-US" dirty="0"/>
              <a:t>QR</a:t>
            </a:r>
            <a:r>
              <a:rPr lang="ru-RU" dirty="0"/>
              <a:t>-коды. Вот как это выглядит.</a:t>
            </a:r>
          </a:p>
          <a:p>
            <a:pPr marL="0" indent="0">
              <a:buNone/>
            </a:pPr>
            <a:r>
              <a:rPr lang="ru-RU" dirty="0"/>
              <a:t>Понимание того, что вероятнее всего это все не шутка и, что за ними стоит действительно что-то большое и таинственное вызывало еще больший интерес.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9D1939-E043-1738-C937-6CA6FC7E3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52" y="1423862"/>
            <a:ext cx="3866147" cy="51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8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75410-B8E1-695A-83CA-DCBE02AF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Раунд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DE30E-708E-0DB0-8727-E484842F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Второй раунд «приключений в Сети» стартовал 4 января 2013 года, когда на всё том же 4chan появилось знакомое сообщение:</a:t>
            </a:r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И снова здравствуйте. Мы продолжаем искать интеллектуалов. Первый ключ спрятан в этом изображении. Найдите его, и он покажет вам, как найти нас. С нетерпением ожидаем тех немногих, которым удастся пройти весь путь. Удачи. 3301.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F2C557-7021-AC48-CA7B-E699B96F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54" y="1200295"/>
            <a:ext cx="4920446" cy="52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2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130BDC3-3F06-4DAD-54B9-C07FB47E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Опытные пользователи сразу же «прогнали» картинку через программу </a:t>
            </a:r>
            <a:r>
              <a:rPr lang="ru-RU" dirty="0" err="1"/>
              <a:t>OutGuess</a:t>
            </a:r>
            <a:r>
              <a:rPr lang="ru-RU" dirty="0"/>
              <a:t>, и получили старый-добрый «книжный шифр», намекающий на «Книгу закона», авторство которой принадлежит британскому оккультисту Алистеру Кроули (</a:t>
            </a:r>
            <a:r>
              <a:rPr lang="ru-RU" dirty="0" err="1"/>
              <a:t>Aleister</a:t>
            </a:r>
            <a:r>
              <a:rPr lang="ru-RU" dirty="0"/>
              <a:t> </a:t>
            </a:r>
            <a:r>
              <a:rPr lang="ru-RU" dirty="0" err="1"/>
              <a:t>Crowley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Продолжение будет ждать вас в следующем уроке </a:t>
            </a:r>
            <a:r>
              <a:rPr lang="en-US" dirty="0"/>
              <a:t>=)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77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данном уроке мы разобрали методы стеганографии в аудиофайлах и рассмотрели инструмент для стеганографии </a:t>
            </a:r>
            <a:r>
              <a:rPr lang="en-US" dirty="0" err="1"/>
              <a:t>StegoPy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Найти скрытое послание в аудиофайле формата .mp3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В этом уроке мы разберем возможности стеганографии в звуковых файлах, как в наше время используют азбуку Морзе, программу </a:t>
            </a:r>
            <a:r>
              <a:rPr lang="en-US" dirty="0">
                <a:cs typeface="Times New Roman" panose="02020603050405020304" pitchFamily="18" charset="0"/>
              </a:rPr>
              <a:t>Audacity, </a:t>
            </a:r>
            <a:r>
              <a:rPr lang="ru-RU" dirty="0">
                <a:cs typeface="Times New Roman" panose="02020603050405020304" pitchFamily="18" charset="0"/>
              </a:rPr>
              <a:t>инструмент, написанный на питоне </a:t>
            </a:r>
            <a:r>
              <a:rPr lang="en-US" dirty="0" err="1">
                <a:cs typeface="Times New Roman" panose="02020603050405020304" pitchFamily="18" charset="0"/>
              </a:rPr>
              <a:t>StegoPy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3D153-1911-E550-00AC-932A59F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Азбука Морзе: рудимент или еще актуально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D00BE-D89D-2852-EB3C-FD72EAD1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52"/>
            <a:ext cx="10515600" cy="26289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/>
              <a:t>Азбука Морзе – давно известный всем инструмент шифрования сигнала сообщения. В настоящее время в цифровой стеганографии этот метод дешифровки применяют к аудиофайлам, но, чтобы добраться до кода Морзе, нам потребуется утилита </a:t>
            </a:r>
            <a:r>
              <a:rPr lang="en-US" sz="2400" dirty="0"/>
              <a:t>Audacity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679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90BB64-8608-BDEF-3138-86EBF5ED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Audacity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DF5CC0-DFDA-1128-67BC-43E7DC16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Audacity</a:t>
            </a:r>
            <a:r>
              <a:rPr lang="en-US" dirty="0"/>
              <a:t> –</a:t>
            </a:r>
            <a:r>
              <a:rPr lang="ru-RU" dirty="0"/>
              <a:t> утилита редактирования аудиофайлов. Без лишнего функционала, только самые необходимые функции, в т.ч. те функции, которые понадобятся в нашем ремесле.</a:t>
            </a:r>
          </a:p>
          <a:p>
            <a:pPr marL="0" indent="0">
              <a:buNone/>
            </a:pPr>
            <a:r>
              <a:rPr lang="ru-RU" dirty="0"/>
              <a:t>Установка:</a:t>
            </a:r>
          </a:p>
          <a:p>
            <a:pPr marL="0" indent="0">
              <a:buNone/>
            </a:pPr>
            <a:r>
              <a:rPr lang="en-US" b="1" dirty="0"/>
              <a:t>$ </a:t>
            </a:r>
            <a:r>
              <a:rPr lang="en-US" b="1" dirty="0" err="1"/>
              <a:t>sudo</a:t>
            </a:r>
            <a:r>
              <a:rPr lang="en-US" b="1" dirty="0"/>
              <a:t> apt install audacity</a:t>
            </a:r>
          </a:p>
          <a:p>
            <a:pPr marL="0" indent="0">
              <a:buNone/>
            </a:pPr>
            <a:r>
              <a:rPr lang="ru-RU" dirty="0"/>
              <a:t>Использование: </a:t>
            </a:r>
          </a:p>
          <a:p>
            <a:pPr marL="0" indent="0">
              <a:buNone/>
            </a:pPr>
            <a:r>
              <a:rPr lang="en-US" b="1" dirty="0"/>
              <a:t>$ audacity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ru-RU" dirty="0"/>
              <a:t>далее откроется окно с программой)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6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40F49C3-8975-FB9B-8ABA-385B80EBD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075" y="675481"/>
            <a:ext cx="6925849" cy="5507038"/>
          </a:xfrm>
        </p:spPr>
      </p:pic>
    </p:spTree>
    <p:extLst>
      <p:ext uri="{BB962C8B-B14F-4D97-AF65-F5344CB8AC3E}">
        <p14:creationId xmlns:p14="http://schemas.microsoft.com/office/powerpoint/2010/main" val="23530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E8610-C370-AF15-E9A6-AC60411F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318837"/>
            <a:ext cx="10515600" cy="1325563"/>
          </a:xfrm>
        </p:spPr>
        <p:txBody>
          <a:bodyPr/>
          <a:lstStyle/>
          <a:p>
            <a:r>
              <a:rPr lang="ru-RU" dirty="0"/>
              <a:t>Очередная задача из </a:t>
            </a:r>
            <a:r>
              <a:rPr lang="en-US" dirty="0"/>
              <a:t>CTF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5068A-8BFE-1D89-398E-83AFB027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дана аудиозапись формата </a:t>
            </a:r>
            <a:r>
              <a:rPr lang="en-US" dirty="0"/>
              <a:t>wav</a:t>
            </a:r>
            <a:r>
              <a:rPr lang="ru-RU" dirty="0"/>
              <a:t>. Как и прежде требуется найти одно: флаг. Рассмотрим нашу аудиозапись поподробнее в утилите </a:t>
            </a:r>
            <a:r>
              <a:rPr lang="en-US" b="1" dirty="0"/>
              <a:t>Audacity</a:t>
            </a:r>
            <a:r>
              <a:rPr lang="en-US" dirty="0"/>
              <a:t>. </a:t>
            </a:r>
            <a:r>
              <a:rPr lang="ru-RU" dirty="0"/>
              <a:t>В верхнем сегменте окна вы можете увидеть специальные символы – это и есть наша Азбука Морзе.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AF2A2E-414F-A5D7-2A01-479064EC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63" y="3645067"/>
            <a:ext cx="7029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E76E4-552A-1D71-CAE6-6DE193C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Декодирование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3AD56-BE1B-9AFB-32E4-E404BA7A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313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Далее мы разбиваем нашу фразу:</a:t>
            </a:r>
          </a:p>
          <a:p>
            <a:pPr marL="0" indent="0">
              <a:buNone/>
            </a:pPr>
            <a:r>
              <a:rPr lang="ru-RU" b="1" dirty="0"/>
              <a:t>.... -... -.-. ----. ..--- ..... -.... ....- ----. -.-. -... ----- .---- ---.. ---.. --.- ..... ..--- . -.... .---- --... -.. --... ----- ----. ..--- ----. .---- ----. .---- -.-.</a:t>
            </a:r>
          </a:p>
          <a:p>
            <a:pPr marL="0" indent="0">
              <a:buNone/>
            </a:pPr>
            <a:r>
              <a:rPr lang="ru-RU" dirty="0"/>
              <a:t>Которую декодируем и получаем:</a:t>
            </a:r>
          </a:p>
          <a:p>
            <a:pPr marL="0" indent="0">
              <a:buNone/>
            </a:pPr>
            <a:r>
              <a:rPr lang="en-US" b="1" dirty="0"/>
              <a:t>HBC925649CB0188Q52E617D70929191C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Мало общего имеет с видом флага, неправда ли? Постараемся изучить поподробнее. Откроем таблицу с хэшами. </a:t>
            </a:r>
          </a:p>
          <a:p>
            <a:pPr marL="0" indent="0">
              <a:buNone/>
            </a:pPr>
            <a:r>
              <a:rPr lang="en-US" b="1" dirty="0"/>
              <a:t>https://hashcat.net/wiki/doku.php?id=example_hashes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8451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91980-3097-19A1-5A45-DD7F34B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E7A6B-81C1-9088-B24A-BCC99BA1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Судя по всему мы имеем дело с </a:t>
            </a:r>
            <a:r>
              <a:rPr lang="en-US" b="1" dirty="0"/>
              <a:t>MD5</a:t>
            </a:r>
            <a:r>
              <a:rPr lang="ru-RU" dirty="0"/>
              <a:t>. Объясняю почему: хэш не «солёный», т.к.  (что это такое, вы узнаете позже) 32-символьный хэш.</a:t>
            </a:r>
          </a:p>
          <a:p>
            <a:pPr marL="0" indent="0">
              <a:buNone/>
            </a:pPr>
            <a:r>
              <a:rPr lang="ru-RU" dirty="0"/>
              <a:t>Проведем </a:t>
            </a:r>
            <a:r>
              <a:rPr lang="ru-RU" dirty="0" err="1"/>
              <a:t>расхэширование</a:t>
            </a:r>
            <a:r>
              <a:rPr lang="ru-RU" dirty="0"/>
              <a:t> на первом попавшемся онлайн-сервисе и получим:</a:t>
            </a:r>
          </a:p>
          <a:p>
            <a:pPr marL="0" indent="0">
              <a:buNone/>
            </a:pPr>
            <a:r>
              <a:rPr lang="en-US" b="1" dirty="0" err="1"/>
              <a:t>valar</a:t>
            </a:r>
            <a:r>
              <a:rPr lang="en-US" b="1" dirty="0"/>
              <a:t> </a:t>
            </a:r>
            <a:r>
              <a:rPr lang="en-US" b="1" dirty="0" err="1"/>
              <a:t>dohaeris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Сейчас главное – мы нашли ответ. В дальнейшем один из наших уроков будет посвящен тому, как работать с хэшами и самим проводить </a:t>
            </a:r>
            <a:r>
              <a:rPr lang="ru-RU" dirty="0" err="1"/>
              <a:t>расхэширование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9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7BCA9-E1D6-9750-C03C-07F4958C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StegoPy</a:t>
            </a:r>
            <a:r>
              <a:rPr lang="en-US" dirty="0"/>
              <a:t> (Python)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915C6-68EA-1C63-D4D2-6375C5B4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StegoPy</a:t>
            </a:r>
            <a:r>
              <a:rPr lang="en-US" dirty="0"/>
              <a:t> – </a:t>
            </a:r>
            <a:r>
              <a:rPr lang="ru-RU" dirty="0"/>
              <a:t>библиотека на </a:t>
            </a:r>
            <a:r>
              <a:rPr lang="en-US" dirty="0"/>
              <a:t>python, </a:t>
            </a:r>
            <a:r>
              <a:rPr lang="ru-RU" dirty="0"/>
              <a:t>которая позволяет применять </a:t>
            </a:r>
            <a:r>
              <a:rPr lang="en-US" dirty="0"/>
              <a:t>LSB-</a:t>
            </a:r>
            <a:r>
              <a:rPr lang="ru-RU" dirty="0"/>
              <a:t>стеганографию к изображениям.</a:t>
            </a:r>
          </a:p>
          <a:p>
            <a:pPr marL="0" indent="0">
              <a:buNone/>
            </a:pPr>
            <a:r>
              <a:rPr lang="ru-RU" b="1" dirty="0"/>
              <a:t>LSB</a:t>
            </a:r>
            <a:r>
              <a:rPr lang="en-US" b="1" dirty="0"/>
              <a:t> (least significant bit)</a:t>
            </a:r>
            <a:r>
              <a:rPr lang="ru-RU" dirty="0"/>
              <a:t> — метод стеганографии, при котором меняются младшие биты одного из RGB цветов в пикселе на биты кодируемого текста.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 git clone https://github.com/securityhigh/StegoPy</a:t>
            </a:r>
          </a:p>
          <a:p>
            <a:pPr marL="0" indent="0">
              <a:buNone/>
            </a:pPr>
            <a:r>
              <a:rPr lang="en-US" b="1" dirty="0"/>
              <a:t>$ cd </a:t>
            </a:r>
            <a:r>
              <a:rPr lang="en-US" b="1" dirty="0" err="1"/>
              <a:t>StegoPy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$ pip3 install -r requirements.txt</a:t>
            </a:r>
          </a:p>
          <a:p>
            <a:pPr marL="0" indent="0">
              <a:buNone/>
            </a:pPr>
            <a:r>
              <a:rPr lang="en-US" b="1" dirty="0"/>
              <a:t>$ python3 stegopy.py</a:t>
            </a:r>
          </a:p>
        </p:txBody>
      </p:sp>
    </p:spTree>
    <p:extLst>
      <p:ext uri="{BB962C8B-B14F-4D97-AF65-F5344CB8AC3E}">
        <p14:creationId xmlns:p14="http://schemas.microsoft.com/office/powerpoint/2010/main" val="3214843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732</Words>
  <Application>Microsoft Office PowerPoint</Application>
  <PresentationFormat>Широкоэкранный</PresentationFormat>
  <Paragraphs>66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Стеганография Азбука Морзе, Audacity, библиотека StegoPy(Python)</vt:lpstr>
      <vt:lpstr>Введение</vt:lpstr>
      <vt:lpstr>Азбука Морзе: рудимент или еще актуально</vt:lpstr>
      <vt:lpstr>Audacity</vt:lpstr>
      <vt:lpstr>Презентация PowerPoint</vt:lpstr>
      <vt:lpstr>Очередная задача из CTF</vt:lpstr>
      <vt:lpstr>Декодирование</vt:lpstr>
      <vt:lpstr>Результат</vt:lpstr>
      <vt:lpstr>Библиотека StegoPy (Python)</vt:lpstr>
      <vt:lpstr>Синтаксис команд</vt:lpstr>
      <vt:lpstr>Вывод утилиты</vt:lpstr>
      <vt:lpstr>Декодирование</vt:lpstr>
      <vt:lpstr>Цикада повсюду</vt:lpstr>
      <vt:lpstr>Раунд 2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111</cp:revision>
  <dcterms:created xsi:type="dcterms:W3CDTF">2022-06-18T22:46:52Z</dcterms:created>
  <dcterms:modified xsi:type="dcterms:W3CDTF">2022-07-01T14:27:57Z</dcterms:modified>
</cp:coreProperties>
</file>