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80" r:id="rId5"/>
    <p:sldId id="291" r:id="rId6"/>
    <p:sldId id="269" r:id="rId7"/>
    <p:sldId id="270" r:id="rId8"/>
    <p:sldId id="281" r:id="rId9"/>
    <p:sldId id="282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88" r:id="rId18"/>
    <p:sldId id="289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51" y="8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742" y="5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11F1C-356F-459B-BDD8-670C60A54910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E756A-3E91-4A6E-A2C6-070120327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749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E756A-3E91-4A6E-A2C6-07012032745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026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E756A-3E91-4A6E-A2C6-07012032745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499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E756A-3E91-4A6E-A2C6-07012032745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02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6A6DE6-CBC0-620D-E890-538162D21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8F6E86-9E19-3A51-892F-34EA254EB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F30C7B-6236-1F50-BA9D-39FCFEB0D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E54473-DA39-F782-B3D7-6E0BF66AE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CAA796-01B2-9D2F-B5F2-F1D2FB0E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60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67F329-23F0-3119-D29C-D85DEF70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8182E01-675E-1816-6127-26AF7817A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E55C56-C38C-2BF0-97CA-D7E5C21FB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61F342-DFF6-ADED-7284-A283881F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DC2F2B-A40A-D06D-86BE-3D646552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32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137212C-24B9-A356-3CF5-3BD1A8758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C68C39F-695C-57F1-D4DF-502D5F567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A835F9-3AEA-CE24-2973-95D440EF8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F5A2AC-74D9-B9E8-7474-FB2CC9B64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C4CC6D-ECD5-BF53-7D12-87336E94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76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B9BDC9-8299-1474-3AF2-693FF8A5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A47E73-1724-2A4F-455E-3693464DD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6EA6E6-F25F-CD7A-6478-53CD83BF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67A38E-B2C5-AA54-87BF-5C410AC6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4AEBF2-5493-E787-BC7E-F5DCB564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54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930CA2-F5EB-131B-A5CB-2578F14C4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33D48B-DB54-4A2D-08CB-9542EEC2B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30389D-51C6-23B1-3744-76CBB68E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780A53-9333-1708-4736-2C4CD772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C45A1A-0A78-B74B-CD35-A0B6C972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56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3FAB6-BA0B-2B95-BAEC-5629349A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D08183-D4BB-3E13-B79A-448095DC7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54454E-165D-FC3D-CB75-F4106C466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BD1ED7-6E94-56E8-3F68-A5503945C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AF958B-F06A-A8C4-4584-F50E3BF8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1CA436-4797-0B4F-095E-3216C8849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89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6BC59E-6FE9-97E3-5FC1-59E25460E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F4F817-8A02-3C78-EEDD-D4F125A6B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FC496C-EA81-78F2-592A-EB165EE39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7E49155-E271-7B50-580D-8D78B1893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82F9E06-73C4-8158-B037-800B84798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9AEEA1D-5725-9C8C-0D47-D9AA5186B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A13D64D-5927-02A3-3DDA-F441947C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09E034-300F-B8D7-8B11-FD17674B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68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912277-E863-457D-CB3B-188A2D59B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66B6B2C-4296-4605-0F09-40A0FE17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328460E-9773-5B0A-3853-3A993120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315997-C4F6-E9AF-30EF-D4067C4D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46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675AD1B-3F21-7C12-C56B-083BAB367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D815BE6-4A6D-596E-674E-159EE2B8E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8DDAA44-410B-A0F1-3588-677BDE88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36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8D5F98-A9E5-EB12-C0F1-8524F45B2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B81510-7D0C-FC19-540F-0C760FC93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D8F40A-9DAB-C3D6-102A-5C340B335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1A1F7F-1F76-D04C-5147-20A571BF3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FC3A78-8A7A-3D1B-A4B7-60F73AB70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8EC8E7-3A14-32F6-3DCF-7AA8F6233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95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7DE62C-AA44-5A64-DE08-2D2FE0A1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4751035-9A35-C16F-9698-51C96FD9E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A4C86F-84B0-9804-AC25-67D3CFE1F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DBFEF5-8EEE-F358-A6DA-589FFB2EB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84BC5A-C0AC-A721-5AB4-5F06839D3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579EF0-8C25-E120-B5B2-5F62371E3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31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8B1648-337D-2E29-0B8D-AA59DBE61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ACAD9A-0884-5B1B-9C9D-9371B9155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05F544-A686-F8C2-5BA5-63F3C268A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A995F-0D0C-4339-94CC-E2EE616AB078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2749B0-35B9-881A-FD00-8DCF41AAD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40B91C-1441-1ABF-182C-6D50C0578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60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E72720-9CDF-0400-AB3C-298F68FFCF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cs typeface="Times New Roman" panose="02020603050405020304" pitchFamily="18" charset="0"/>
              </a:rPr>
              <a:t>Стеганография</a:t>
            </a:r>
            <a:br>
              <a:rPr lang="ru-RU" dirty="0">
                <a:cs typeface="Times New Roman" panose="02020603050405020304" pitchFamily="18" charset="0"/>
              </a:rPr>
            </a:br>
            <a:r>
              <a:rPr lang="ru-RU" dirty="0">
                <a:cs typeface="Times New Roman" panose="02020603050405020304" pitchFamily="18" charset="0"/>
              </a:rPr>
              <a:t>Скрытие данных в видео файлах </a:t>
            </a:r>
            <a:r>
              <a:rPr lang="en-US" dirty="0" err="1">
                <a:cs typeface="Times New Roman" panose="02020603050405020304" pitchFamily="18" charset="0"/>
              </a:rPr>
              <a:t>ffmpeg</a:t>
            </a:r>
            <a:r>
              <a:rPr lang="en-US" dirty="0">
                <a:cs typeface="Times New Roman" panose="02020603050405020304" pitchFamily="18" charset="0"/>
              </a:rPr>
              <a:t>, gif</a:t>
            </a:r>
            <a:endParaRPr lang="ru-RU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039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573CB62B-30EF-1AB5-4C87-8967DEAD6C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8134" y="320695"/>
            <a:ext cx="7755731" cy="6216609"/>
          </a:xfrm>
        </p:spPr>
      </p:pic>
    </p:spTree>
    <p:extLst>
      <p:ext uri="{BB962C8B-B14F-4D97-AF65-F5344CB8AC3E}">
        <p14:creationId xmlns:p14="http://schemas.microsoft.com/office/powerpoint/2010/main" val="448277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38E6E7E4-0C39-9C67-DFCA-7F4D025CB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"/>
            <a:ext cx="5257800" cy="59355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Таким образом каждому пикселу изображения донора будет поставлен в уникальное соответствие пиксел акцептора. </a:t>
            </a:r>
          </a:p>
          <a:p>
            <a:pPr marL="0" indent="0">
              <a:buNone/>
            </a:pPr>
            <a:r>
              <a:rPr lang="ru-RU" dirty="0"/>
              <a:t>Выполним замену пикселей в изображении-акцепторе пикселями-донорами.</a:t>
            </a:r>
          </a:p>
          <a:p>
            <a:pPr marL="0" indent="0">
              <a:buNone/>
            </a:pPr>
            <a:r>
              <a:rPr lang="ru-RU" dirty="0"/>
              <a:t>Заметен цифровой шум (тонкая текстура) на изображении. Этот шум однако имеет некоторую тенденцию к «самоустранению», если изображение уменьшить. Во всяком случае отдельные пикселы не так откровенно бросаются в глаза.</a:t>
            </a:r>
            <a:endParaRPr lang="en-US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9A1074D-88E2-74ED-3BB5-20CBAD570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421" y="609600"/>
            <a:ext cx="5743074" cy="323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181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30C5FA2-9C68-DD8F-2CC5-815533013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18147"/>
            <a:ext cx="10551695" cy="53588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Поскольку алгоритмы </a:t>
            </a:r>
            <a:r>
              <a:rPr lang="ru-RU" dirty="0" err="1"/>
              <a:t>видеокомпрессии</a:t>
            </a:r>
            <a:r>
              <a:rPr lang="ru-RU" dirty="0"/>
              <a:t> активно работают с частотными характеристиками элементов на изображении, то необходимо сделать что-то в целях стабилизации присутствия встраиваемых пикселей. Очередной наивный подход: предлагается несколько раз повторить подряд в неизменном виде каждый фрейм со смешанным изображением. </a:t>
            </a:r>
          </a:p>
          <a:p>
            <a:pPr marL="0" indent="0">
              <a:buNone/>
            </a:pPr>
            <a:r>
              <a:rPr lang="ru-RU" dirty="0"/>
              <a:t>Для нашего видео будем повторять фреймы 25 раз подряд. Это приведет к замедлению воспроизведения результата в нормальном режиме, однако для демонстрационных целей можно в будущем скорректировать скорость воспроизведения так, чтобы эффект замедления исчез совсем. Обгоняя повествование представим эту реализацию при помощи </a:t>
            </a:r>
            <a:r>
              <a:rPr lang="ru-RU" dirty="0" err="1"/>
              <a:t>ffmpeg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en-US" b="1" dirty="0"/>
              <a:t>$ </a:t>
            </a:r>
            <a:r>
              <a:rPr lang="en-US" b="1" dirty="0" err="1"/>
              <a:t>ffmpeg</a:t>
            </a:r>
            <a:r>
              <a:rPr lang="en-US" b="1" dirty="0"/>
              <a:t> -</a:t>
            </a:r>
            <a:r>
              <a:rPr lang="en-US" b="1" dirty="0" err="1"/>
              <a:t>filter_complex</a:t>
            </a:r>
            <a:r>
              <a:rPr lang="en-US" b="1" dirty="0"/>
              <a:t> [0:v]</a:t>
            </a:r>
            <a:r>
              <a:rPr lang="en-US" b="1" dirty="0" err="1"/>
              <a:t>setpts</a:t>
            </a:r>
            <a:r>
              <a:rPr lang="en-US" b="1" dirty="0"/>
              <a:t>=0.0346*PTS -</a:t>
            </a:r>
            <a:r>
              <a:rPr lang="en-US" b="1" dirty="0" err="1"/>
              <a:t>pattern_type</a:t>
            </a:r>
            <a:r>
              <a:rPr lang="en-US" b="1" dirty="0"/>
              <a:t> glob -</a:t>
            </a:r>
            <a:r>
              <a:rPr lang="en-US" b="1" dirty="0" err="1"/>
              <a:t>i</a:t>
            </a:r>
            <a:r>
              <a:rPr lang="en-US" b="1" dirty="0"/>
              <a:t> "./frames5/*.</a:t>
            </a:r>
            <a:r>
              <a:rPr lang="en-US" b="1" dirty="0" err="1"/>
              <a:t>png</a:t>
            </a:r>
            <a:r>
              <a:rPr lang="en-US" b="1" dirty="0"/>
              <a:t>" 5.webm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278305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CAAE5E3-2027-BBC9-3115-A8F84C5D4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1895"/>
            <a:ext cx="5867400" cy="54550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Магический коэффициент 0.0346 можно подкрутить с таким расчетом, чтобы файл-донор и восстанавливаемый файл имели одинаковую длительность.</a:t>
            </a:r>
          </a:p>
          <a:p>
            <a:pPr marL="0" indent="0">
              <a:buNone/>
            </a:pPr>
            <a:r>
              <a:rPr lang="ru-RU" dirty="0"/>
              <a:t>После объединения фреймов в целостный файл: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$ </a:t>
            </a:r>
            <a:r>
              <a:rPr lang="en-US" b="1" dirty="0" err="1"/>
              <a:t>ffmpeg</a:t>
            </a:r>
            <a:r>
              <a:rPr lang="en-US" b="1" dirty="0"/>
              <a:t> -</a:t>
            </a:r>
            <a:r>
              <a:rPr lang="en-US" b="1" dirty="0" err="1"/>
              <a:t>pattern_type</a:t>
            </a:r>
            <a:r>
              <a:rPr lang="en-US" b="1" dirty="0"/>
              <a:t> glob -</a:t>
            </a:r>
            <a:r>
              <a:rPr lang="en-US" b="1" dirty="0" err="1"/>
              <a:t>i</a:t>
            </a:r>
            <a:r>
              <a:rPr lang="en-US" b="1" dirty="0"/>
              <a:t> "./frames3/*.</a:t>
            </a:r>
            <a:r>
              <a:rPr lang="en-US" b="1" dirty="0" err="1"/>
              <a:t>png</a:t>
            </a:r>
            <a:r>
              <a:rPr lang="en-US" b="1" dirty="0"/>
              <a:t>" 3.webm</a:t>
            </a:r>
          </a:p>
          <a:p>
            <a:pPr marL="0" indent="0">
              <a:buNone/>
            </a:pPr>
            <a:r>
              <a:rPr lang="ru-RU" dirty="0"/>
              <a:t>Теперь займемся восстановлением, порежем ролик на фреймы:</a:t>
            </a:r>
          </a:p>
          <a:p>
            <a:pPr marL="0" indent="0">
              <a:buNone/>
            </a:pPr>
            <a:r>
              <a:rPr lang="en-US" b="1" dirty="0"/>
              <a:t>$ </a:t>
            </a:r>
            <a:r>
              <a:rPr lang="en-US" b="1" dirty="0" err="1"/>
              <a:t>ffmpeg</a:t>
            </a:r>
            <a:r>
              <a:rPr lang="en-US" b="1" dirty="0"/>
              <a:t> -</a:t>
            </a:r>
            <a:r>
              <a:rPr lang="en-US" b="1" dirty="0" err="1"/>
              <a:t>i</a:t>
            </a:r>
            <a:r>
              <a:rPr lang="en-US" b="1" dirty="0"/>
              <a:t> 3.webm "./frames4/out-%8d.png“</a:t>
            </a:r>
          </a:p>
          <a:p>
            <a:pPr marL="0" indent="0">
              <a:buNone/>
            </a:pPr>
            <a:r>
              <a:rPr lang="ru-RU" b="1" dirty="0"/>
              <a:t> </a:t>
            </a:r>
            <a:r>
              <a:rPr lang="ru-RU" dirty="0"/>
              <a:t>Теперь реализация функции восстановления</a:t>
            </a:r>
            <a:endParaRPr lang="ru-RU" b="1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24323A7-F334-5DCA-495E-3C03E7201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681037"/>
            <a:ext cx="506730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080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46A2B0-0E26-5331-E71D-A75BD30D1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Далее мы восстанавливаем фреймы и вот наше спрятанное видео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A2B7B5-D034-C626-DF19-301DCFDDD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78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Качество и цветовая целостность незначительно пострадали, но согласитесь, выглядит почти как чудо – спрятать в видео другое видео. Аналогично в </a:t>
            </a:r>
            <a:r>
              <a:rPr lang="en-US" dirty="0" err="1"/>
              <a:t>ffmpeg</a:t>
            </a:r>
            <a:r>
              <a:rPr lang="en-US" dirty="0"/>
              <a:t> </a:t>
            </a:r>
            <a:r>
              <a:rPr lang="ru-RU" dirty="0"/>
              <a:t>можно провернуть и с </a:t>
            </a:r>
            <a:r>
              <a:rPr lang="en-US" dirty="0"/>
              <a:t>gif</a:t>
            </a:r>
            <a:r>
              <a:rPr lang="ru-RU" dirty="0"/>
              <a:t>-</a:t>
            </a:r>
            <a:r>
              <a:rPr lang="ru-RU" dirty="0" err="1"/>
              <a:t>ками</a:t>
            </a:r>
            <a:r>
              <a:rPr lang="ru-RU" dirty="0"/>
              <a:t>. Также делите на кадры, собираете и склеиваете обратно.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BBBAC3C-B6FE-0898-7FCA-A4C09D3DC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237" y="3844925"/>
            <a:ext cx="915352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097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6C3B9C-1090-5038-7A89-520419875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«Книга законов»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BA34B3-5E48-97A5-6546-AAE312069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66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Продолжая повествование о </a:t>
            </a:r>
            <a:r>
              <a:rPr lang="ru-RU" dirty="0">
                <a:solidFill>
                  <a:srgbClr val="00B0F0"/>
                </a:solidFill>
              </a:rPr>
              <a:t>Цикаде</a:t>
            </a:r>
            <a:r>
              <a:rPr lang="ru-RU" dirty="0"/>
              <a:t>. </a:t>
            </a:r>
          </a:p>
          <a:p>
            <a:pPr marL="0" indent="0">
              <a:buNone/>
            </a:pPr>
            <a:r>
              <a:rPr lang="ru-RU" dirty="0"/>
              <a:t>Расшифровав сообщение, полученное из изображения, пользователи получили ссылку на 130-мегабайтный архив в файлохранилище </a:t>
            </a:r>
            <a:r>
              <a:rPr lang="ru-RU" b="1" dirty="0" err="1"/>
              <a:t>Dropbox</a:t>
            </a:r>
            <a:r>
              <a:rPr lang="ru-RU" dirty="0"/>
              <a:t>. В нём помещался образ загрузочного диска </a:t>
            </a:r>
            <a:r>
              <a:rPr lang="ru-RU" b="1" dirty="0"/>
              <a:t>Linux</a:t>
            </a:r>
            <a:r>
              <a:rPr lang="ru-RU" dirty="0"/>
              <a:t>, который после запуска вывел на экран последовательность простых чисел.</a:t>
            </a:r>
            <a:endParaRPr lang="ru-R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508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D9F2F42-1A77-B3FD-4A49-B712DF8B6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3368"/>
            <a:ext cx="10515600" cy="48935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Спустя несколько заданий, в которых пользователям пришлось иметь дело с </a:t>
            </a:r>
            <a:r>
              <a:rPr lang="ru-RU" b="1" dirty="0"/>
              <a:t>mp3-файлами, учётными записями в </a:t>
            </a:r>
            <a:r>
              <a:rPr lang="ru-RU" b="1" dirty="0" err="1"/>
              <a:t>Twitter</a:t>
            </a:r>
            <a:r>
              <a:rPr lang="ru-RU" b="1" dirty="0"/>
              <a:t>, рунами и GPS-координатами, указывающими то на Москву, то на Окинаву, </a:t>
            </a:r>
            <a:r>
              <a:rPr lang="ru-RU" dirty="0"/>
              <a:t>участники вновь попали по секретному адресу в анонимную сеть </a:t>
            </a:r>
            <a:r>
              <a:rPr lang="ru-RU" b="1" dirty="0"/>
              <a:t>TOR</a:t>
            </a:r>
            <a:r>
              <a:rPr lang="ru-RU" dirty="0"/>
              <a:t>. Тем, кто прошёл все испытания, предлагалось создать совершенно новый анонимный почтовый ящик и </a:t>
            </a:r>
            <a:r>
              <a:rPr lang="ru-RU" b="1" dirty="0"/>
              <a:t>PGP-ключ</a:t>
            </a:r>
            <a:r>
              <a:rPr lang="ru-RU" dirty="0"/>
              <a:t>, и загрузить эти данные на сервер организаторов. </a:t>
            </a:r>
          </a:p>
          <a:p>
            <a:pPr marL="0" indent="0">
              <a:buNone/>
            </a:pPr>
            <a:r>
              <a:rPr lang="ru-RU" dirty="0"/>
              <a:t>На эти адреса также пришли сообщения от «Цикад», в которых их поздравляют с завершением заданий и приглашают к себе.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>
                <a:solidFill>
                  <a:srgbClr val="00B0F0"/>
                </a:solidFill>
              </a:rPr>
              <a:t>Но и это далеко не все.</a:t>
            </a:r>
          </a:p>
        </p:txBody>
      </p:sp>
    </p:spTree>
    <p:extLst>
      <p:ext uri="{BB962C8B-B14F-4D97-AF65-F5344CB8AC3E}">
        <p14:creationId xmlns:p14="http://schemas.microsoft.com/office/powerpoint/2010/main" val="411334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B569EB-9C8E-6FA5-A2AC-D0E87814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62C76D-2C3A-E48A-2DDF-1E4BDC33F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данном уроке мы разобрали методы стеганографии в видео файлах, научились скрывать видео в другом видео и изучили инструмент </a:t>
            </a:r>
            <a:r>
              <a:rPr lang="en-US" dirty="0" err="1"/>
              <a:t>ffmpeg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1904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5F2307-B5F3-AC33-4C49-EACAF64E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0897B7-1E55-5EAF-D218-FE7F3B1E6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Найти скрытое сообщение в видеофайле формата .mp4</a:t>
            </a:r>
          </a:p>
        </p:txBody>
      </p:sp>
    </p:spTree>
    <p:extLst>
      <p:ext uri="{BB962C8B-B14F-4D97-AF65-F5344CB8AC3E}">
        <p14:creationId xmlns:p14="http://schemas.microsoft.com/office/powerpoint/2010/main" val="18032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1BEC5A-2DA3-49E4-94B9-D0DAE7BC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6FC98D-1F0C-9E27-33AA-5AB642F26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В этом уроке мы разберем возможности стеганографии в видео файлах, разберемся с утилитой </a:t>
            </a:r>
            <a:r>
              <a:rPr lang="en-US" dirty="0" err="1">
                <a:cs typeface="Times New Roman" panose="02020603050405020304" pitchFamily="18" charset="0"/>
              </a:rPr>
              <a:t>ffmpeg</a:t>
            </a:r>
            <a:endParaRPr lang="ru-RU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90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A3D153-1911-E550-00AC-932A59F1E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 err="1"/>
              <a:t>ffmpeg</a:t>
            </a:r>
            <a:endParaRPr lang="ru-RU" sz="43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1D00BE-D89D-2852-EB3C-FD72EAD18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400" b="1" dirty="0" err="1"/>
              <a:t>ffmpeg</a:t>
            </a:r>
            <a:r>
              <a:rPr lang="ru-RU" sz="2400" dirty="0"/>
              <a:t> - это один из лучших мультимедийных фреймворков, который содержит различные инструменты, для решения разных задач. В набор </a:t>
            </a:r>
            <a:r>
              <a:rPr lang="en-US" sz="2400" dirty="0" err="1"/>
              <a:t>ffmpeg</a:t>
            </a:r>
            <a:r>
              <a:rPr lang="en-US" sz="2400" dirty="0"/>
              <a:t>, </a:t>
            </a:r>
            <a:r>
              <a:rPr lang="ru-RU" sz="2400" dirty="0"/>
              <a:t>кроме утилит, входят такие библиотеки: </a:t>
            </a:r>
            <a:r>
              <a:rPr lang="en-US" sz="2400" dirty="0" err="1"/>
              <a:t>libavutil</a:t>
            </a:r>
            <a:r>
              <a:rPr lang="en-US" sz="2400" dirty="0"/>
              <a:t> </a:t>
            </a:r>
            <a:r>
              <a:rPr lang="en-US" sz="2400" dirty="0" err="1"/>
              <a:t>libavcodec</a:t>
            </a:r>
            <a:r>
              <a:rPr lang="en-US" sz="2400" dirty="0"/>
              <a:t> </a:t>
            </a:r>
            <a:r>
              <a:rPr lang="en-US" sz="2400" dirty="0" err="1"/>
              <a:t>libavformat</a:t>
            </a:r>
            <a:r>
              <a:rPr lang="en-US" sz="2400" dirty="0"/>
              <a:t> </a:t>
            </a:r>
            <a:r>
              <a:rPr lang="en-US" sz="2400" dirty="0" err="1"/>
              <a:t>libavdevice</a:t>
            </a:r>
            <a:r>
              <a:rPr lang="en-US" sz="2400" dirty="0"/>
              <a:t> </a:t>
            </a:r>
            <a:r>
              <a:rPr lang="en-US" sz="2400" dirty="0" err="1"/>
              <a:t>libavfilter</a:t>
            </a:r>
            <a:r>
              <a:rPr lang="en-US" sz="2400" dirty="0"/>
              <a:t> </a:t>
            </a:r>
            <a:r>
              <a:rPr lang="en-US" sz="2400" dirty="0" err="1"/>
              <a:t>libavresample</a:t>
            </a:r>
            <a:r>
              <a:rPr lang="en-US" sz="2400" dirty="0"/>
              <a:t> </a:t>
            </a:r>
            <a:r>
              <a:rPr lang="en-US" sz="2400" dirty="0" err="1"/>
              <a:t>libswscale</a:t>
            </a:r>
            <a:r>
              <a:rPr lang="en-US" sz="2400" dirty="0"/>
              <a:t> </a:t>
            </a:r>
            <a:r>
              <a:rPr lang="en-US" sz="2400" dirty="0" err="1"/>
              <a:t>libswresample</a:t>
            </a:r>
            <a:r>
              <a:rPr lang="en-US" sz="2400" dirty="0"/>
              <a:t> </a:t>
            </a:r>
            <a:r>
              <a:rPr lang="en-US" sz="2400" dirty="0" err="1"/>
              <a:t>libpostproc</a:t>
            </a:r>
            <a:r>
              <a:rPr lang="en-US" sz="2400" dirty="0"/>
              <a:t>. </a:t>
            </a:r>
            <a:r>
              <a:rPr lang="ru-RU" sz="2400" dirty="0"/>
              <a:t>Из-за своей архитектуры, этот набор инструментов очень безопасный, и с помощью него вы можете сделать почти все что угодно с видео или аудио.</a:t>
            </a: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400" b="1" dirty="0"/>
              <a:t>$ </a:t>
            </a:r>
            <a:r>
              <a:rPr lang="ru-RU" sz="2400" b="1" dirty="0" err="1"/>
              <a:t>ffmpeg</a:t>
            </a:r>
            <a:r>
              <a:rPr lang="ru-RU" sz="2400" b="1" dirty="0"/>
              <a:t> [опции источника] -i [источник] [основные опции] [кодеки]</a:t>
            </a:r>
            <a:r>
              <a:rPr lang="en-US" sz="2400" b="1" dirty="0"/>
              <a:t> </a:t>
            </a:r>
            <a:r>
              <a:rPr lang="ru-RU" sz="2400" b="1" dirty="0"/>
              <a:t>[преемник]</a:t>
            </a:r>
            <a:endParaRPr lang="en-US" sz="24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400" b="1" dirty="0"/>
              <a:t>Опции источника </a:t>
            </a:r>
            <a:r>
              <a:rPr lang="ru-RU" sz="2400" dirty="0"/>
              <a:t>- указывают параметры чтения файла, настройки и так далее;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400" b="1" dirty="0"/>
              <a:t>Источник</a:t>
            </a:r>
            <a:r>
              <a:rPr lang="ru-RU" sz="2400" dirty="0"/>
              <a:t> - опция -i задает источник, откуда будет читаться файл, источников может быть несколько и это может быть не только файл, но и устройство;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400" b="1" dirty="0"/>
              <a:t>Основные опции </a:t>
            </a:r>
            <a:r>
              <a:rPr lang="ru-RU" sz="2400" dirty="0"/>
              <a:t>- задают параметры работы всей утилиты;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400" b="1" dirty="0"/>
              <a:t>Кодеки</a:t>
            </a:r>
            <a:r>
              <a:rPr lang="ru-RU" sz="2400" dirty="0"/>
              <a:t> - кодек, который будет использоваться для сохранения видео и аудио;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400" b="1" dirty="0"/>
              <a:t>Преемник</a:t>
            </a:r>
            <a:r>
              <a:rPr lang="ru-RU" sz="2400" dirty="0"/>
              <a:t> - файл или устройство, куда будут записаны данные.</a:t>
            </a: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6793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D90BB64-8608-BDEF-3138-86EBF5EDF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Посмотреть поддерживаемые форматы: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DDF5CC0-DFDA-1128-67BC-43E7DC162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Можно с помощью команды </a:t>
            </a:r>
          </a:p>
          <a:p>
            <a:pPr marL="0" indent="0">
              <a:buNone/>
            </a:pPr>
            <a:r>
              <a:rPr lang="en-US" b="1" dirty="0"/>
              <a:t>$ </a:t>
            </a:r>
            <a:r>
              <a:rPr lang="en-US" b="1" dirty="0" err="1"/>
              <a:t>ffmpeg</a:t>
            </a:r>
            <a:r>
              <a:rPr lang="en-US" b="1" dirty="0"/>
              <a:t> –formats</a:t>
            </a:r>
          </a:p>
          <a:p>
            <a:pPr marL="0" indent="0">
              <a:buNone/>
            </a:pPr>
            <a:r>
              <a:rPr lang="ru-RU" dirty="0"/>
              <a:t>Нам выводится большой список из поддерживаемых форматов и описаний из доступных к ним функций</a:t>
            </a:r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F9E53BD-2817-DB19-D971-6ECEB9995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3270" y="1825625"/>
            <a:ext cx="3676650" cy="482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64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57CFC90-C32A-646E-C17A-7D5740B95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Несколько полезных возможностей </a:t>
            </a:r>
            <a:r>
              <a:rPr lang="en-US" dirty="0" err="1"/>
              <a:t>ffmpeg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F56CA1C-92D7-3B2F-792F-B4EFD839F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862"/>
            <a:ext cx="10515600" cy="22129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Получить информацию о видео</a:t>
            </a:r>
          </a:p>
          <a:p>
            <a:pPr marL="0" indent="0">
              <a:buNone/>
            </a:pPr>
            <a:r>
              <a:rPr lang="en-US" b="1" dirty="0"/>
              <a:t>$ </a:t>
            </a:r>
            <a:r>
              <a:rPr lang="en-US" b="1" dirty="0" err="1"/>
              <a:t>ffmpeg</a:t>
            </a:r>
            <a:r>
              <a:rPr lang="en-US" b="1" dirty="0"/>
              <a:t> –</a:t>
            </a:r>
            <a:r>
              <a:rPr lang="en-US" b="1" dirty="0" err="1"/>
              <a:t>i</a:t>
            </a:r>
            <a:r>
              <a:rPr lang="en-US" b="1" dirty="0"/>
              <a:t> &lt;</a:t>
            </a:r>
            <a:r>
              <a:rPr lang="en-US" b="1" dirty="0" err="1"/>
              <a:t>file_name</a:t>
            </a:r>
            <a:r>
              <a:rPr lang="en-US" b="1" dirty="0"/>
              <a:t>&gt; -</a:t>
            </a:r>
            <a:r>
              <a:rPr lang="en-US" b="1" dirty="0" err="1"/>
              <a:t>hide_banner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hide_banner</a:t>
            </a:r>
            <a:r>
              <a:rPr lang="en-US" dirty="0"/>
              <a:t>) </a:t>
            </a:r>
            <a:r>
              <a:rPr lang="ru-RU" dirty="0"/>
              <a:t>просто делает удобным для чтения вывод, скрывая ненужную нам в данный момент информацию(о программе, опции сборки и т.д.)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90AA0BA-52F6-42D1-E7B7-7606061B2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552" y="3429000"/>
            <a:ext cx="9446895" cy="326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81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AE8610-C370-AF15-E9A6-AC60411FF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Теперь о двух самых интересных возможностей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05068A-8BFE-1D89-398E-83AFB027B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</a:t>
            </a:r>
            <a:r>
              <a:rPr lang="en-US" dirty="0" err="1"/>
              <a:t>ffmpeg</a:t>
            </a:r>
            <a:r>
              <a:rPr lang="ru-RU" dirty="0"/>
              <a:t> есть возможность разбить видео на кадры, а также собрать из кадров видео. Как вы уже могли догадаться, в видео можно спрятать другое видео (путем стеганографии изображений и склеивания кадров в видео).</a:t>
            </a:r>
          </a:p>
          <a:p>
            <a:pPr marL="0" indent="0">
              <a:buNone/>
            </a:pPr>
            <a:r>
              <a:rPr lang="en-US" b="1" dirty="0"/>
              <a:t>$ </a:t>
            </a:r>
            <a:r>
              <a:rPr lang="en-US" b="1" dirty="0" err="1"/>
              <a:t>ffmpeg</a:t>
            </a:r>
            <a:r>
              <a:rPr lang="en-US" b="1" dirty="0"/>
              <a:t> -</a:t>
            </a:r>
            <a:r>
              <a:rPr lang="en-US" b="1" dirty="0" err="1"/>
              <a:t>i</a:t>
            </a:r>
            <a:r>
              <a:rPr lang="en-US" b="1" dirty="0"/>
              <a:t> video.mp4 image%d.jpg</a:t>
            </a:r>
          </a:p>
          <a:p>
            <a:pPr marL="0" indent="0">
              <a:buNone/>
            </a:pPr>
            <a:r>
              <a:rPr lang="ru-RU" dirty="0"/>
              <a:t>Разбить на кадры: </a:t>
            </a:r>
            <a:r>
              <a:rPr lang="en-US" dirty="0"/>
              <a:t>image1.jpg, image2.jpg, </a:t>
            </a:r>
            <a:r>
              <a:rPr lang="ru-RU" dirty="0"/>
              <a:t>и т.д.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$  </a:t>
            </a:r>
            <a:r>
              <a:rPr lang="en-US" b="1" dirty="0" err="1"/>
              <a:t>ffmpeg</a:t>
            </a:r>
            <a:r>
              <a:rPr lang="en-US" b="1" dirty="0"/>
              <a:t> -f image2 -</a:t>
            </a:r>
            <a:r>
              <a:rPr lang="en-US" b="1" dirty="0" err="1"/>
              <a:t>i</a:t>
            </a:r>
            <a:r>
              <a:rPr lang="en-US" b="1" dirty="0"/>
              <a:t> image%d.jpg imagestovideo.mpg</a:t>
            </a:r>
            <a:br>
              <a:rPr lang="ru-RU" b="1" dirty="0"/>
            </a:br>
            <a:r>
              <a:rPr lang="ru-RU" dirty="0"/>
              <a:t>Собрать из кадров (</a:t>
            </a:r>
            <a:r>
              <a:rPr lang="en-US" dirty="0"/>
              <a:t>image1.jpg, image2.jpg </a:t>
            </a:r>
            <a:r>
              <a:rPr lang="ru-RU" dirty="0"/>
              <a:t>и т.д.) видео </a:t>
            </a:r>
            <a:r>
              <a:rPr lang="en-US" b="1" dirty="0"/>
              <a:t>imagetovideo.mpg</a:t>
            </a:r>
          </a:p>
        </p:txBody>
      </p:sp>
    </p:spTree>
    <p:extLst>
      <p:ext uri="{BB962C8B-B14F-4D97-AF65-F5344CB8AC3E}">
        <p14:creationId xmlns:p14="http://schemas.microsoft.com/office/powerpoint/2010/main" val="3281841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7E76E4-552A-1D71-CAE6-6DE193C9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Рассмотрим очень интересный 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03AD56-BE1B-9AFB-32E4-E404BA7A1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3133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Пусть у нас дано два видео без звука: задача в том, чтобы спрятать одно видео в другое. Для этого нам понадобится </a:t>
            </a:r>
            <a:r>
              <a:rPr lang="en-US" b="1" dirty="0"/>
              <a:t>Python</a:t>
            </a:r>
            <a:r>
              <a:rPr lang="ru-RU" dirty="0"/>
              <a:t>, </a:t>
            </a:r>
            <a:r>
              <a:rPr lang="en-US" b="1" dirty="0" err="1"/>
              <a:t>ffmpeg</a:t>
            </a:r>
            <a:r>
              <a:rPr lang="en-US" dirty="0"/>
              <a:t>. </a:t>
            </a:r>
            <a:r>
              <a:rPr lang="ru-RU" dirty="0"/>
              <a:t>Концепция следующая: есть кадр из видео-акцептора 1280х720 </a:t>
            </a:r>
            <a:r>
              <a:rPr lang="en-US" dirty="0"/>
              <a:t>PNG</a:t>
            </a:r>
            <a:r>
              <a:rPr lang="ru-RU" dirty="0"/>
              <a:t> и кадр из картинки-донора 320х180 </a:t>
            </a:r>
            <a:r>
              <a:rPr lang="en-US" dirty="0"/>
              <a:t>PNG</a:t>
            </a:r>
            <a:r>
              <a:rPr lang="ru-RU" dirty="0"/>
              <a:t>. Соотношение связно с тем, чтобы подмешиваемая информация «не сильно» искажала картинку, «не бросалась в глаза».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511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391980-3097-19A1-5A45-DD7F34BC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Разобьем два видео на кадры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2E7A6B-81C1-9088-B24A-BCC99BA1D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257801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Как это произвести вам было уже показано, представляю вам полученные кадры. Сверху у нас акцептор, снизу донор. Далее предлагаю вам смешать две картинки, посредством кода на </a:t>
            </a:r>
            <a:r>
              <a:rPr lang="en-US" dirty="0"/>
              <a:t>Python </a:t>
            </a:r>
            <a:r>
              <a:rPr lang="ru-RU" dirty="0"/>
              <a:t>с использованием библиотеки </a:t>
            </a:r>
            <a:r>
              <a:rPr lang="en-US" dirty="0"/>
              <a:t>PIL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A2085DC-9172-D447-C17D-84DC520C7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274" y="1690688"/>
            <a:ext cx="4536349" cy="255169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D1894E-DFEE-3A17-D948-7580A5A51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6448" y="4462463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976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D5915C6-68EA-1C63-D4D2-6375C5B4E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8968"/>
            <a:ext cx="10515600" cy="580799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Для размешивания используем следующий наивный подход:</a:t>
            </a:r>
          </a:p>
          <a:p>
            <a:pPr marL="0" indent="0">
              <a:buNone/>
            </a:pPr>
            <a:r>
              <a:rPr lang="ru-RU" dirty="0"/>
              <a:t> Возьмём псевдослучайный генератор целых чисел с инициализацией </a:t>
            </a:r>
            <a:r>
              <a:rPr lang="ru-RU" b="1" dirty="0" err="1"/>
              <a:t>seed</a:t>
            </a:r>
            <a:r>
              <a:rPr lang="ru-RU" b="1" dirty="0"/>
              <a:t> = </a:t>
            </a:r>
            <a:r>
              <a:rPr lang="ru-RU" dirty="0"/>
              <a:t>некоторая константа, которая при восстановлении изображения позволит воссоздать точную последовательность наших псевдослучайных параметров. </a:t>
            </a:r>
          </a:p>
          <a:p>
            <a:pPr marL="0" indent="0">
              <a:buNone/>
            </a:pPr>
            <a:r>
              <a:rPr lang="ru-RU" dirty="0"/>
              <a:t>Будем генерировать случайные координаты </a:t>
            </a:r>
            <a:r>
              <a:rPr lang="ru-RU" b="1" dirty="0"/>
              <a:t>(x, y) </a:t>
            </a:r>
            <a:r>
              <a:rPr lang="ru-RU" dirty="0"/>
              <a:t>в диапазоне размеров изображения-акцептора. Если пиксел-точка </a:t>
            </a:r>
            <a:r>
              <a:rPr lang="ru-RU" b="1" dirty="0"/>
              <a:t>(x, y) </a:t>
            </a:r>
            <a:r>
              <a:rPr lang="ru-RU" dirty="0"/>
              <a:t>встретится в процессе генерирования вновь, то вновь сгенерируем эти координаты. Повторим генерацию до тех пор, пока все </a:t>
            </a:r>
            <a:r>
              <a:rPr lang="ru-RU" b="1" dirty="0"/>
              <a:t>(x, y) </a:t>
            </a:r>
            <a:r>
              <a:rPr lang="ru-RU" dirty="0"/>
              <a:t>не выпадут с уникальными значениями.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Размешивание на языке </a:t>
            </a:r>
            <a:r>
              <a:rPr lang="ru-RU" b="1" dirty="0" err="1"/>
              <a:t>Pyhton</a:t>
            </a:r>
            <a:r>
              <a:rPr lang="ru-RU" dirty="0"/>
              <a:t> примет следующий вид: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8430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3001</TotalTime>
  <Words>1052</Words>
  <Application>Microsoft Office PowerPoint</Application>
  <PresentationFormat>Широкоэкранный</PresentationFormat>
  <Paragraphs>62</Paragraphs>
  <Slides>18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Тема Office</vt:lpstr>
      <vt:lpstr>Стеганография Скрытие данных в видео файлах ffmpeg, gif</vt:lpstr>
      <vt:lpstr>Введение</vt:lpstr>
      <vt:lpstr>ffmpeg</vt:lpstr>
      <vt:lpstr>Посмотреть поддерживаемые форматы:</vt:lpstr>
      <vt:lpstr>Несколько полезных возможностей ffmpeg</vt:lpstr>
      <vt:lpstr>Теперь о двух самых интересных возможностей</vt:lpstr>
      <vt:lpstr>Рассмотрим очень интересный пример</vt:lpstr>
      <vt:lpstr>Разобьем два видео на кадры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Далее мы восстанавливаем фреймы и вот наше спрятанное видео</vt:lpstr>
      <vt:lpstr>«Книга законов»</vt:lpstr>
      <vt:lpstr>Презентация PowerPoint</vt:lpstr>
      <vt:lpstr>Заключение </vt:lpstr>
      <vt:lpstr>Домашнее задание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Урок 2: Команды Bash</dc:title>
  <dc:creator>Felix Edmundovich</dc:creator>
  <cp:lastModifiedBy>Felix Edmundovich</cp:lastModifiedBy>
  <cp:revision>122</cp:revision>
  <dcterms:created xsi:type="dcterms:W3CDTF">2022-06-18T22:46:52Z</dcterms:created>
  <dcterms:modified xsi:type="dcterms:W3CDTF">2022-07-01T14:31:39Z</dcterms:modified>
</cp:coreProperties>
</file>