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80" r:id="rId5"/>
    <p:sldId id="291" r:id="rId6"/>
    <p:sldId id="269" r:id="rId7"/>
    <p:sldId id="298" r:id="rId8"/>
    <p:sldId id="270" r:id="rId9"/>
    <p:sldId id="281" r:id="rId10"/>
    <p:sldId id="282" r:id="rId11"/>
    <p:sldId id="297" r:id="rId12"/>
    <p:sldId id="292" r:id="rId13"/>
    <p:sldId id="299" r:id="rId14"/>
    <p:sldId id="300" r:id="rId15"/>
    <p:sldId id="288" r:id="rId16"/>
    <p:sldId id="28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46" d="100"/>
          <a:sy n="46" d="100"/>
        </p:scale>
        <p:origin x="65" y="9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742" y="5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11F1C-356F-459B-BDD8-670C60A54910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E756A-3E91-4A6E-A2C6-070120327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74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E756A-3E91-4A6E-A2C6-07012032745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026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E756A-3E91-4A6E-A2C6-07012032745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49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A6DE6-CBC0-620D-E890-538162D21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8F6E86-9E19-3A51-892F-34EA254EB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F30C7B-6236-1F50-BA9D-39FCFEB0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E54473-DA39-F782-B3D7-6E0BF66A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CAA796-01B2-9D2F-B5F2-F1D2FB0E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6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7F329-23F0-3119-D29C-D85DEF70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182E01-675E-1816-6127-26AF7817A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E55C56-C38C-2BF0-97CA-D7E5C21F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61F342-DFF6-ADED-7284-A283881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DC2F2B-A40A-D06D-86BE-3D646552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32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37212C-24B9-A356-3CF5-3BD1A8758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68C39F-695C-57F1-D4DF-502D5F567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A835F9-3AEA-CE24-2973-95D440EF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5A2AC-74D9-B9E8-7474-FB2CC9B6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C4CC6D-ECD5-BF53-7D12-87336E94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7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9BDC9-8299-1474-3AF2-693FF8A5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A47E73-1724-2A4F-455E-3693464D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6EA6E6-F25F-CD7A-6478-53CD83BF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7A38E-B2C5-AA54-87BF-5C410AC6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4AEBF2-5493-E787-BC7E-F5DCB564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54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30CA2-F5EB-131B-A5CB-2578F14C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33D48B-DB54-4A2D-08CB-9542EEC2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30389D-51C6-23B1-3744-76CBB68E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80A53-9333-1708-4736-2C4CD772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C45A1A-0A78-B74B-CD35-A0B6C972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56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3FAB6-BA0B-2B95-BAEC-5629349A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08183-D4BB-3E13-B79A-448095DC7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54454E-165D-FC3D-CB75-F4106C466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BD1ED7-6E94-56E8-3F68-A5503945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AF958B-F06A-A8C4-4584-F50E3BF8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1CA436-4797-0B4F-095E-3216C884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89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BC59E-6FE9-97E3-5FC1-59E25460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F4F817-8A02-3C78-EEDD-D4F125A6B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FC496C-EA81-78F2-592A-EB165EE3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E49155-E271-7B50-580D-8D78B1893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2F9E06-73C4-8158-B037-800B84798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AEEA1D-5725-9C8C-0D47-D9AA5186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13D64D-5927-02A3-3DDA-F441947C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09E034-300F-B8D7-8B11-FD17674B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68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12277-E863-457D-CB3B-188A2D59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6B6B2C-4296-4605-0F09-40A0FE17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28460E-9773-5B0A-3853-3A993120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315997-C4F6-E9AF-30EF-D4067C4D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46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75AD1B-3F21-7C12-C56B-083BAB36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815BE6-4A6D-596E-674E-159EE2B8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DDAA44-410B-A0F1-3588-677BDE88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36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D5F98-A9E5-EB12-C0F1-8524F45B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81510-7D0C-FC19-540F-0C760FC93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D8F40A-9DAB-C3D6-102A-5C340B33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1A1F7F-1F76-D04C-5147-20A571BF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FC3A78-8A7A-3D1B-A4B7-60F73AB7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8EC8E7-3A14-32F6-3DCF-7AA8F623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95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DE62C-AA44-5A64-DE08-2D2FE0A1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751035-9A35-C16F-9698-51C96FD9E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A4C86F-84B0-9804-AC25-67D3CFE1F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DBFEF5-8EEE-F358-A6DA-589FFB2E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84BC5A-C0AC-A721-5AB4-5F06839D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579EF0-8C25-E120-B5B2-5F62371E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1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B1648-337D-2E29-0B8D-AA59DBE6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ACAD9A-0884-5B1B-9C9D-9371B915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05F544-A686-F8C2-5BA5-63F3C268A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995F-0D0C-4339-94CC-E2EE616AB078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2749B0-35B9-881A-FD00-8DCF41AAD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40B91C-1441-1ABF-182C-6D50C0578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6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ikbox.com/download/943/fil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72720-9CDF-0400-AB3C-298F68FFC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Стеганография</a:t>
            </a:r>
            <a:br>
              <a:rPr lang="ru-RU" dirty="0">
                <a:cs typeface="Times New Roman" panose="02020603050405020304" pitchFamily="18" charset="0"/>
              </a:rPr>
            </a:br>
            <a:r>
              <a:rPr lang="ru-RU" dirty="0">
                <a:cs typeface="Times New Roman" panose="02020603050405020304" pitchFamily="18" charset="0"/>
              </a:rPr>
              <a:t>Основные приемы скрытия данных в тексте, программа </a:t>
            </a:r>
            <a:r>
              <a:rPr lang="ru-RU" dirty="0" err="1">
                <a:cs typeface="Times New Roman" panose="02020603050405020304" pitchFamily="18" charset="0"/>
              </a:rPr>
              <a:t>Shtirlitz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03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D5915C6-68EA-1C63-D4D2-6375C5B4E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8968"/>
            <a:ext cx="10515600" cy="580799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размешивания используем следующий наивный подход:</a:t>
            </a:r>
          </a:p>
          <a:p>
            <a:pPr marL="0" indent="0">
              <a:buNone/>
            </a:pPr>
            <a:r>
              <a:rPr lang="ru-RU" dirty="0"/>
              <a:t> Возьмём псевдослучайный генератор целых чисел с инициализацией </a:t>
            </a:r>
            <a:r>
              <a:rPr lang="ru-RU" b="1" dirty="0" err="1"/>
              <a:t>seed</a:t>
            </a:r>
            <a:r>
              <a:rPr lang="ru-RU" b="1" dirty="0"/>
              <a:t> = </a:t>
            </a:r>
            <a:r>
              <a:rPr lang="ru-RU" dirty="0"/>
              <a:t>некоторая константа, которая при восстановлении изображения позволит воссоздать точную последовательность наших псевдослучайных параметров. </a:t>
            </a:r>
          </a:p>
          <a:p>
            <a:pPr marL="0" indent="0">
              <a:buNone/>
            </a:pPr>
            <a:r>
              <a:rPr lang="ru-RU" dirty="0"/>
              <a:t>Будем генерировать случайные координаты </a:t>
            </a:r>
            <a:r>
              <a:rPr lang="ru-RU" b="1" dirty="0"/>
              <a:t>(x, y) </a:t>
            </a:r>
            <a:r>
              <a:rPr lang="ru-RU" dirty="0"/>
              <a:t>в диапазоне размеров изображения-акцептора. Если пиксел-точка </a:t>
            </a:r>
            <a:r>
              <a:rPr lang="ru-RU" b="1" dirty="0"/>
              <a:t>(x, y) </a:t>
            </a:r>
            <a:r>
              <a:rPr lang="ru-RU" dirty="0"/>
              <a:t>встретится в процессе генерирования вновь, то вновь сгенерируем эти координаты. Повторим генерацию до тех пор, пока все </a:t>
            </a:r>
            <a:r>
              <a:rPr lang="ru-RU" b="1" dirty="0"/>
              <a:t>(x, y) </a:t>
            </a:r>
            <a:r>
              <a:rPr lang="ru-RU" dirty="0"/>
              <a:t>не выпадут с уникальными значениями.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Размешивание на языке </a:t>
            </a:r>
            <a:r>
              <a:rPr lang="ru-RU" b="1" dirty="0" err="1"/>
              <a:t>Pyhton</a:t>
            </a:r>
            <a:r>
              <a:rPr lang="ru-RU" dirty="0"/>
              <a:t> примет следующий вид: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84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7EF16-B38A-FAC2-82B5-E12C701A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Рассмотрим 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3C4720-857D-B6D6-4CFE-3615E8413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Вернемся к нашим задачкам из </a:t>
            </a:r>
            <a:r>
              <a:rPr lang="en-US" dirty="0"/>
              <a:t>CTF.</a:t>
            </a:r>
            <a:r>
              <a:rPr lang="ru-RU" dirty="0"/>
              <a:t> Пусть вам дано следующее сообщение:</a:t>
            </a:r>
          </a:p>
          <a:p>
            <a:pPr marL="0" indent="0">
              <a:buNone/>
            </a:pPr>
            <a:r>
              <a:rPr lang="ru-RU" dirty="0" err="1"/>
              <a:t>яОЕЬХЛ</a:t>
            </a:r>
            <a:r>
              <a:rPr lang="ru-RU" dirty="0"/>
              <a:t> ЯННАЫХРЭ </a:t>
            </a:r>
            <a:r>
              <a:rPr lang="ru-RU" dirty="0" err="1"/>
              <a:t>бЮЛ</a:t>
            </a:r>
            <a:r>
              <a:rPr lang="ru-RU" dirty="0"/>
              <a:t>, ВРН ЯЕЦНДМЪ, 22 ЪМБЮПЪ 2001 Ц., Б 16:00 Б </a:t>
            </a:r>
            <a:r>
              <a:rPr lang="ru-RU" dirty="0" err="1"/>
              <a:t>дНЛЕ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ФСПМЮКХЯРНБ ОПНИДЕР ОПЕЯЯ-ЙНМТЕПЕМЖХЪ, ОНЯБЪЫЕММЮЪ БШУНДС Б ЯБЕР</a:t>
            </a:r>
          </a:p>
          <a:p>
            <a:pPr marL="0" indent="0">
              <a:buNone/>
            </a:pPr>
            <a:r>
              <a:rPr lang="ru-RU" dirty="0"/>
              <a:t>ОНДЦНРНБКЕММНИ </a:t>
            </a:r>
            <a:r>
              <a:rPr lang="en-US" dirty="0"/>
              <a:t>IREX </a:t>
            </a:r>
            <a:r>
              <a:rPr lang="ru-RU" dirty="0"/>
              <a:t>ЙМХЦХ "</a:t>
            </a:r>
            <a:r>
              <a:rPr lang="ru-RU" dirty="0" err="1"/>
              <a:t>пНЯЯХИЯЙХИ</a:t>
            </a:r>
            <a:r>
              <a:rPr lang="ru-RU" dirty="0"/>
              <a:t> </a:t>
            </a:r>
            <a:r>
              <a:rPr lang="ru-RU" dirty="0" err="1"/>
              <a:t>хМРЕПМЕР</a:t>
            </a:r>
            <a:r>
              <a:rPr lang="ru-RU" dirty="0"/>
              <a:t>: МЮЙЮМСМЕ АНКЭЬХУ ОЕПЕЛЕМ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И с вас требуют узнать название книги? Рациональнее всего прогнать текст через Штирлица, </a:t>
            </a:r>
            <a:r>
              <a:rPr lang="ru-RU" dirty="0" err="1"/>
              <a:t>тк</a:t>
            </a:r>
            <a:r>
              <a:rPr lang="ru-RU" dirty="0"/>
              <a:t> это просто и он сам все сделает за вас</a:t>
            </a:r>
          </a:p>
        </p:txBody>
      </p:sp>
    </p:spTree>
    <p:extLst>
      <p:ext uri="{BB962C8B-B14F-4D97-AF65-F5344CB8AC3E}">
        <p14:creationId xmlns:p14="http://schemas.microsoft.com/office/powerpoint/2010/main" val="1902163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67E7C-007C-0508-46B4-82D918D8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Вот что получилось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2022FCEA-EE35-DB3A-D556-0794A3FD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9989"/>
            <a:ext cx="10515600" cy="138697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Отсюда находим флаг: «Российский Интернет: накануне больших перемен»</a:t>
            </a:r>
          </a:p>
        </p:txBody>
      </p:sp>
      <p:pic>
        <p:nvPicPr>
          <p:cNvPr id="10" name="Объект 6">
            <a:extLst>
              <a:ext uri="{FF2B5EF4-FFF2-40B4-BE49-F238E27FC236}">
                <a16:creationId xmlns:a16="http://schemas.microsoft.com/office/drawing/2014/main" id="{5B02CDEE-F868-8EFC-685A-91D2A93850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774"/>
          <a:stretch/>
        </p:blipFill>
        <p:spPr>
          <a:xfrm>
            <a:off x="966537" y="1690688"/>
            <a:ext cx="9563798" cy="309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77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6B713-A22C-0F2F-F753-ED5CBC63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Очередной этап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D1E689-D7F7-761A-B9BC-1FF631CE3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Наконец, 4 января 2014 года на онлайн-сервисе загрузки, хранения и обмена фото-изображений </a:t>
            </a:r>
            <a:r>
              <a:rPr lang="ru-RU" dirty="0" err="1"/>
              <a:t>imgur</a:t>
            </a:r>
            <a:r>
              <a:rPr lang="ru-RU" dirty="0"/>
              <a:t> была опубликована очередная картинка в знакомом стиле:</a:t>
            </a:r>
          </a:p>
          <a:p>
            <a:pPr marL="0" indent="0">
              <a:buNone/>
            </a:pPr>
            <a:r>
              <a:rPr lang="ru-RU" dirty="0">
                <a:solidFill>
                  <a:srgbClr val="00B0F0"/>
                </a:solidFill>
              </a:rPr>
              <a:t>Здравствуйте. Узрите Богоявление. Ваше паломничество началось. Просвещение ждет. Удачи. 3301.</a:t>
            </a:r>
          </a:p>
          <a:p>
            <a:pPr marL="0" indent="0">
              <a:buNone/>
            </a:pPr>
            <a:r>
              <a:rPr lang="ru-RU" dirty="0"/>
              <a:t>В новой цепочке головоломок нашлось место и таинственным рисункам, и пустым сайтам, и лабиринтам сети TOR. И снова «простым смертным» остаётся наблюдать и ждать, пока «высокоинтеллектуальные люди» решают загадки, созданные безликими «цикадами».</a:t>
            </a:r>
          </a:p>
        </p:txBody>
      </p:sp>
    </p:spTree>
    <p:extLst>
      <p:ext uri="{BB962C8B-B14F-4D97-AF65-F5344CB8AC3E}">
        <p14:creationId xmlns:p14="http://schemas.microsoft.com/office/powerpoint/2010/main" val="502176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C8667E-CA8B-BB16-797B-C1BFFE61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 кто же такие </a:t>
            </a:r>
            <a:r>
              <a:rPr lang="ru-RU" dirty="0">
                <a:solidFill>
                  <a:srgbClr val="00B0F0"/>
                </a:solidFill>
              </a:rPr>
              <a:t>Цикада 3301</a:t>
            </a:r>
            <a:r>
              <a:rPr lang="ru-RU" dirty="0"/>
              <a:t>?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81632B-CF36-A7D8-6949-851E0EF22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Убедительная игра в альтернативной реальности? Тогда за ней стоит весьма влиятельная компания, которая может себе позволить нанять людей для размещения плакатов на столбах городов всего мира. Вербовка хакеров и специалистов по криптографии для спецслужб? Секретный проект по «отключению избранных» от Матрицы? Хитроумная рекламная кампания? Неизвестно.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Очевидно одно: тот, кто стоит за всей группой, способен каким-то образом заставить победителей «игры» </a:t>
            </a:r>
            <a:r>
              <a:rPr lang="ru-RU" dirty="0">
                <a:solidFill>
                  <a:srgbClr val="00B0F0"/>
                </a:solidFill>
              </a:rPr>
              <a:t>никогда и никому </a:t>
            </a:r>
            <a:r>
              <a:rPr lang="ru-RU" dirty="0"/>
              <a:t>не рассказывать о том, что же включало в себя таинственное завершающее послание для победителей…</a:t>
            </a:r>
          </a:p>
        </p:txBody>
      </p:sp>
    </p:spTree>
    <p:extLst>
      <p:ext uri="{BB962C8B-B14F-4D97-AF65-F5344CB8AC3E}">
        <p14:creationId xmlns:p14="http://schemas.microsoft.com/office/powerpoint/2010/main" val="1641817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569EB-9C8E-6FA5-A2AC-D0E87814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62C76D-2C3A-E48A-2DDF-1E4BDC33F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Мы на данном уроке завершаем главу по стеганографии. Практического применения у нее мало в небольших компаниях, но с каждым днем появляются все более изощренные методы сокрытия корпоративной, государственной и служебной тайн. В связи с чем призываю вас (как и касательно всех последующих аспектов ИБ, с которыми вы познакомитесь на курсе) постоянно искать новое, читать, учиться и развиваться.</a:t>
            </a:r>
          </a:p>
        </p:txBody>
      </p:sp>
    </p:spTree>
    <p:extLst>
      <p:ext uri="{BB962C8B-B14F-4D97-AF65-F5344CB8AC3E}">
        <p14:creationId xmlns:p14="http://schemas.microsoft.com/office/powerpoint/2010/main" val="3861904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F2307-B5F3-AC33-4C49-EACAF64E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897B7-1E55-5EAF-D218-FE7F3B1E6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 помощью программы </a:t>
            </a:r>
            <a:r>
              <a:rPr lang="ru-RU" b="1" dirty="0" err="1"/>
              <a:t>Shtirlitz</a:t>
            </a:r>
            <a:r>
              <a:rPr lang="ru-RU" dirty="0"/>
              <a:t> определить, что скрыто в переданном сообщении</a:t>
            </a:r>
          </a:p>
        </p:txBody>
      </p:sp>
    </p:spTree>
    <p:extLst>
      <p:ext uri="{BB962C8B-B14F-4D97-AF65-F5344CB8AC3E}">
        <p14:creationId xmlns:p14="http://schemas.microsoft.com/office/powerpoint/2010/main" val="18032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BEC5A-2DA3-49E4-94B9-D0DAE7BC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6FC98D-1F0C-9E27-33AA-5AB642F2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В этом уроке мы разберем возможности использования кодировок текста в стеганографии и рассмотрим утилиту </a:t>
            </a:r>
            <a:r>
              <a:rPr lang="en-US" dirty="0" err="1">
                <a:cs typeface="Times New Roman" panose="02020603050405020304" pitchFamily="18" charset="0"/>
              </a:rPr>
              <a:t>Shtirlitz</a:t>
            </a:r>
            <a:r>
              <a:rPr lang="en-US" dirty="0">
                <a:cs typeface="Times New Roman" panose="02020603050405020304" pitchFamily="18" charset="0"/>
              </a:rPr>
              <a:t>. </a:t>
            </a:r>
            <a:r>
              <a:rPr lang="ru-RU" dirty="0">
                <a:cs typeface="Times New Roman" panose="02020603050405020304" pitchFamily="18" charset="0"/>
              </a:rPr>
              <a:t>Это единственная утилита в нашем курсе, для использования которой нам потребуется вернуться в </a:t>
            </a:r>
            <a:r>
              <a:rPr lang="ru-RU" dirty="0" err="1">
                <a:cs typeface="Times New Roman" panose="02020603050405020304" pitchFamily="18" charset="0"/>
              </a:rPr>
              <a:t>хостовую</a:t>
            </a:r>
            <a:r>
              <a:rPr lang="ru-RU" dirty="0">
                <a:cs typeface="Times New Roman" panose="02020603050405020304" pitchFamily="18" charset="0"/>
              </a:rPr>
              <a:t> машину, в нашем случае это </a:t>
            </a:r>
            <a:r>
              <a:rPr lang="en-US" dirty="0">
                <a:cs typeface="Times New Roman" panose="02020603050405020304" pitchFamily="18" charset="0"/>
              </a:rPr>
              <a:t>Windows 7/8/10/11</a:t>
            </a:r>
            <a:r>
              <a:rPr lang="ru-RU" dirty="0">
                <a:cs typeface="Times New Roman" panose="02020603050405020304" pitchFamily="18" charset="0"/>
              </a:rPr>
              <a:t>. Также я расскажу о интересных и достаточно новых методах, более подробную информацию вы сможете найти по ним сами.</a:t>
            </a:r>
          </a:p>
        </p:txBody>
      </p:sp>
    </p:spTree>
    <p:extLst>
      <p:ext uri="{BB962C8B-B14F-4D97-AF65-F5344CB8AC3E}">
        <p14:creationId xmlns:p14="http://schemas.microsoft.com/office/powerpoint/2010/main" val="154990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A3D153-1911-E550-00AC-932A59F1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300" dirty="0"/>
              <a:t>Техника скрытия данных в тексте через манипуляцию c </a:t>
            </a:r>
            <a:r>
              <a:rPr lang="ru-RU" sz="4300" dirty="0" err="1"/>
              <a:t>глифами</a:t>
            </a:r>
            <a:r>
              <a:rPr lang="ru-RU" sz="4300" dirty="0"/>
              <a:t> шрифта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1D00BE-D89D-2852-EB3C-FD72EAD18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35192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400" dirty="0"/>
              <a:t>Группа исследователей из Колумбийского университета представила на конференции </a:t>
            </a:r>
            <a:r>
              <a:rPr lang="ru-RU" sz="2400" b="1" dirty="0"/>
              <a:t>SIGGRAPH 2018 </a:t>
            </a:r>
            <a:r>
              <a:rPr lang="ru-RU" sz="2400" dirty="0"/>
              <a:t>технику </a:t>
            </a:r>
            <a:r>
              <a:rPr lang="ru-RU" sz="2400" b="1" dirty="0" err="1"/>
              <a:t>FontCode</a:t>
            </a:r>
            <a:r>
              <a:rPr lang="ru-RU" sz="2400" dirty="0"/>
              <a:t> для встраивания в текст скрытых сообщений, закодированных внутри применяемых для вывода текста </a:t>
            </a:r>
            <a:r>
              <a:rPr lang="ru-RU" sz="2400" dirty="0" err="1"/>
              <a:t>глифов</a:t>
            </a:r>
            <a:r>
              <a:rPr lang="ru-RU" sz="2400" dirty="0"/>
              <a:t> шрифта. Данные кодируются через внесение контролируемых искажений в параметры отрисовки символов векторного шрифта.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400" dirty="0"/>
              <a:t>Внесённые изменения незаметны для человека и не сказываются на качестве отрисовки шрифта, но могут быть распознаны алгоритмами.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2FD71C-30A4-DA81-93BC-95E871F9E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4015624"/>
            <a:ext cx="65246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9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>
            <a:extLst>
              <a:ext uri="{FF2B5EF4-FFF2-40B4-BE49-F238E27FC236}">
                <a16:creationId xmlns:a16="http://schemas.microsoft.com/office/drawing/2014/main" id="{CDDF5CC0-DFDA-1128-67BC-43E7DC162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Скрытое сообщение добавляется на уровне формирования модифицированного шрифта с применением его к уже существующему целевому текстовому документу. </a:t>
            </a:r>
          </a:p>
          <a:p>
            <a:pPr marL="0" indent="0">
              <a:buNone/>
            </a:pPr>
            <a:r>
              <a:rPr lang="ru-RU" dirty="0"/>
              <a:t>Для распознавания скрытого текста достаточно обработать фотографию текста, оформленного c использованием </a:t>
            </a:r>
            <a:r>
              <a:rPr lang="ru-RU" b="1" dirty="0" err="1"/>
              <a:t>FontCode</a:t>
            </a:r>
            <a:r>
              <a:rPr lang="ru-RU" dirty="0"/>
              <a:t>. Для обеспечения высокого качества распознавания разработана специальная схема кодирования с коррекцией ошибок. Метод действует для популярных векторных шрифтов, включая </a:t>
            </a:r>
            <a:r>
              <a:rPr lang="ru-RU" b="1" dirty="0"/>
              <a:t>Times New </a:t>
            </a:r>
            <a:r>
              <a:rPr lang="ru-RU" b="1" dirty="0" err="1"/>
              <a:t>Roman</a:t>
            </a:r>
            <a:r>
              <a:rPr lang="ru-RU" b="1" dirty="0"/>
              <a:t> </a:t>
            </a:r>
            <a:r>
              <a:rPr lang="ru-RU" dirty="0"/>
              <a:t>и </a:t>
            </a:r>
            <a:r>
              <a:rPr lang="ru-RU" b="1" dirty="0" err="1"/>
              <a:t>Helvetica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/>
              <a:t>Из идей по практическому применению метода упоминается добавление в текст водяных знаков и использование в качестве замены </a:t>
            </a:r>
            <a:r>
              <a:rPr lang="ru-RU" b="1" dirty="0"/>
              <a:t>QR-кодам</a:t>
            </a:r>
            <a:r>
              <a:rPr lang="ru-RU" dirty="0"/>
              <a:t>. Например, функциональность </a:t>
            </a:r>
            <a:r>
              <a:rPr lang="ru-RU" b="1" dirty="0"/>
              <a:t>QR-кода</a:t>
            </a:r>
            <a:r>
              <a:rPr lang="ru-RU" dirty="0"/>
              <a:t> можно встроить прямо в текст, без применения отдельных значков, а водяные знаки можно применять для скрытой пометки документов для отслеживания источника утечки или подтверждения авторских прав. Метод также применим для интеграции цифровой подписи в документ и скрытой передачи зашифрованных сообщений через публичные каналы связи.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6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57CFC90-C32A-646E-C17A-7D5740B9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Межпозвоночная грыжа (</a:t>
            </a:r>
            <a:r>
              <a:rPr lang="ru-RU" b="1" dirty="0"/>
              <a:t>МПГ</a:t>
            </a:r>
            <a:r>
              <a:rPr lang="ru-RU" dirty="0"/>
              <a:t>)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F56CA1C-92D7-3B2F-792F-B4EFD839F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244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Есть такие пространства между файлами, которые образуются за счет того, что файл весит </a:t>
            </a:r>
            <a:r>
              <a:rPr lang="ru-RU" b="1" dirty="0"/>
              <a:t>500 байт</a:t>
            </a:r>
            <a:r>
              <a:rPr lang="ru-RU" dirty="0"/>
              <a:t>, а размер сектора составляет </a:t>
            </a:r>
            <a:r>
              <a:rPr lang="ru-RU" b="1" dirty="0"/>
              <a:t>4 Кб</a:t>
            </a:r>
            <a:r>
              <a:rPr lang="ru-RU" dirty="0"/>
              <a:t>. Так вот этот файл весь-то сектор и занимает.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 свободное пространство тогда кто займет? Поместить туда информацию вообще мало кому под силу, а про специальные инструменты вообще следует забыть. Зато эффект! Ну и, конечно, заподозрить, что исследуемый компьютер имеет </a:t>
            </a:r>
            <a:r>
              <a:rPr lang="ru-RU" b="1" dirty="0"/>
              <a:t>МПГ</a:t>
            </a:r>
            <a:r>
              <a:rPr lang="en-US" dirty="0"/>
              <a:t> </a:t>
            </a:r>
            <a:r>
              <a:rPr lang="ru-RU" dirty="0"/>
              <a:t>практически невозможно. Поэтому специалисты нужны высочайшего класса.</a:t>
            </a:r>
          </a:p>
        </p:txBody>
      </p:sp>
    </p:spTree>
    <p:extLst>
      <p:ext uri="{BB962C8B-B14F-4D97-AF65-F5344CB8AC3E}">
        <p14:creationId xmlns:p14="http://schemas.microsoft.com/office/powerpoint/2010/main" val="235308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E8610-C370-AF15-E9A6-AC60411FF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Товарищ Штирлиц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05068A-8BFE-1D89-398E-83AFB027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Программа "Штирлиц" (</a:t>
            </a:r>
            <a:r>
              <a:rPr lang="ru-RU" b="1" dirty="0" err="1"/>
              <a:t>Shtirlit</a:t>
            </a:r>
            <a:r>
              <a:rPr lang="en-US" b="1" dirty="0"/>
              <a:t>z</a:t>
            </a:r>
            <a:r>
              <a:rPr lang="ru-RU" dirty="0"/>
              <a:t>) расшифровывает русские тексты, написанные в различных кодировках (</a:t>
            </a:r>
            <a:r>
              <a:rPr lang="ru-RU" b="1" dirty="0"/>
              <a:t>Win-1251, KOI-8r, DOS, ISO-8859-5, MAC</a:t>
            </a:r>
            <a:r>
              <a:rPr lang="ru-RU" dirty="0"/>
              <a:t> и др.), в латинской транслитерации, в форматах </a:t>
            </a:r>
            <a:r>
              <a:rPr lang="ru-RU" b="1" dirty="0" err="1"/>
              <a:t>Quoted</a:t>
            </a:r>
            <a:r>
              <a:rPr lang="ru-RU" b="1" dirty="0"/>
              <a:t> </a:t>
            </a:r>
            <a:r>
              <a:rPr lang="ru-RU" b="1" dirty="0" err="1"/>
              <a:t>Printable</a:t>
            </a:r>
            <a:r>
              <a:rPr lang="ru-RU" b="1" dirty="0"/>
              <a:t>, HTML и </a:t>
            </a:r>
            <a:r>
              <a:rPr lang="ru-RU" b="1" dirty="0" err="1"/>
              <a:t>Unicode</a:t>
            </a:r>
            <a:r>
              <a:rPr lang="ru-RU" dirty="0"/>
              <a:t>, закодированные (</a:t>
            </a:r>
            <a:r>
              <a:rPr lang="ru-RU" b="1" dirty="0" err="1"/>
              <a:t>uuencode</a:t>
            </a:r>
            <a:r>
              <a:rPr lang="ru-RU" b="1" dirty="0"/>
              <a:t>, </a:t>
            </a:r>
            <a:r>
              <a:rPr lang="ru-RU" b="1" dirty="0" err="1"/>
              <a:t>xxencode</a:t>
            </a:r>
            <a:r>
              <a:rPr lang="ru-RU" b="1" dirty="0"/>
              <a:t>, base64, </a:t>
            </a:r>
            <a:r>
              <a:rPr lang="ru-RU" b="1" dirty="0" err="1"/>
              <a:t>binhex</a:t>
            </a:r>
            <a:r>
              <a:rPr lang="ru-RU" b="1" dirty="0"/>
              <a:t> (Hqx7)</a:t>
            </a:r>
            <a:r>
              <a:rPr lang="ru-RU" dirty="0"/>
              <a:t>) тексты и файлы, а также тексты, подвергнувшиеся смешанному перекодированию, и, в частности, имеющих фрагменты в различных кодировках. "Штирлиц" способен привести такие тексты к кодировке </a:t>
            </a:r>
            <a:r>
              <a:rPr lang="ru-RU" b="1" dirty="0"/>
              <a:t>Windows (1251) </a:t>
            </a:r>
            <a:r>
              <a:rPr lang="ru-RU" dirty="0"/>
              <a:t>для их прочтения и для дальнейшей работы с ними (сохранение, печать, исправления и пр.).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41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9E3874-A2D3-91FA-94D6-C0821DA4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78D9F0-C4AA-7BE0-2A47-2125510B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Советую вам использовать версию 4, т.к. она в отличии от предыдущих не требует использования в режиме совместимости. </a:t>
            </a:r>
          </a:p>
          <a:p>
            <a:pPr marL="0" indent="0">
              <a:buNone/>
            </a:pPr>
            <a:r>
              <a:rPr lang="ru-RU" dirty="0"/>
              <a:t>В связи с чем предлагаю вам ссылку: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https://softikbox.com/download/943/file/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Установка простая: скачиваете, открываете файл .</a:t>
            </a:r>
            <a:r>
              <a:rPr lang="ru-RU" dirty="0" err="1"/>
              <a:t>ехе</a:t>
            </a:r>
            <a:r>
              <a:rPr lang="ru-RU" dirty="0"/>
              <a:t> и следуете инструкциям.</a:t>
            </a:r>
          </a:p>
        </p:txBody>
      </p:sp>
    </p:spTree>
    <p:extLst>
      <p:ext uri="{BB962C8B-B14F-4D97-AF65-F5344CB8AC3E}">
        <p14:creationId xmlns:p14="http://schemas.microsoft.com/office/powerpoint/2010/main" val="2412634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7E76E4-552A-1D71-CAE6-6DE193C9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Непонятные каракули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03AD56-BE1B-9AFB-32E4-E404BA7A1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Бывало у вас такое, когда вы пытаетесь открыть какой-либо текстовый файл и вам выпадали непонятные символы, хоть вы и ожидали увидеть кириллицу. Поздравляю, у вас проблемы с кодировкой. На моей практике большую часть проблем устранял Штирлиц.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A84919-07C1-A568-548B-693F3D46D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229" y="4207543"/>
            <a:ext cx="82772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11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91980-3097-19A1-5A45-DD7F34BC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крайне простое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2E7A6B-81C1-9088-B24A-BCC99BA1D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Достаточно просто вставить текст в программу и она автоматически определит надлежащую кодировку. </a:t>
            </a:r>
          </a:p>
          <a:p>
            <a:pPr marL="0" indent="0">
              <a:buNone/>
            </a:pPr>
            <a:r>
              <a:rPr lang="ru-RU" dirty="0"/>
              <a:t>Механизм распознавания кодировки запускается автоматически при вставке текста из буфера обмена и при загрузке файла. Программа позволяет сохранять текст в любой из перечисленных кодировок.</a:t>
            </a:r>
          </a:p>
        </p:txBody>
      </p:sp>
    </p:spTree>
    <p:extLst>
      <p:ext uri="{BB962C8B-B14F-4D97-AF65-F5344CB8AC3E}">
        <p14:creationId xmlns:p14="http://schemas.microsoft.com/office/powerpoint/2010/main" val="39579767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3215</TotalTime>
  <Words>1058</Words>
  <Application>Microsoft Office PowerPoint</Application>
  <PresentationFormat>Широкоэкранный</PresentationFormat>
  <Paragraphs>52</Paragraphs>
  <Slides>16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Стеганография Основные приемы скрытия данных в тексте, программа Shtirlitz</vt:lpstr>
      <vt:lpstr>Введение</vt:lpstr>
      <vt:lpstr>Техника скрытия данных в тексте через манипуляцию c глифами шрифта</vt:lpstr>
      <vt:lpstr>Презентация PowerPoint</vt:lpstr>
      <vt:lpstr>Межпозвоночная грыжа (МПГ)</vt:lpstr>
      <vt:lpstr>Товарищ Штирлиц</vt:lpstr>
      <vt:lpstr>Установка</vt:lpstr>
      <vt:lpstr>Непонятные каракули</vt:lpstr>
      <vt:lpstr>Решение крайне простое</vt:lpstr>
      <vt:lpstr>Презентация PowerPoint</vt:lpstr>
      <vt:lpstr>Рассмотрим пример</vt:lpstr>
      <vt:lpstr>Вот что получилось</vt:lpstr>
      <vt:lpstr>Очередной этап</vt:lpstr>
      <vt:lpstr>Так кто же такие Цикада 3301? </vt:lpstr>
      <vt:lpstr>Заключение </vt:lpstr>
      <vt:lpstr>Домашнее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2: Команды Bash</dc:title>
  <dc:creator>Felix Edmundovich</dc:creator>
  <cp:lastModifiedBy>Felix Edmundovich</cp:lastModifiedBy>
  <cp:revision>130</cp:revision>
  <dcterms:created xsi:type="dcterms:W3CDTF">2022-06-18T22:46:52Z</dcterms:created>
  <dcterms:modified xsi:type="dcterms:W3CDTF">2022-07-01T14:34:25Z</dcterms:modified>
</cp:coreProperties>
</file>