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84" r:id="rId4"/>
    <p:sldId id="285" r:id="rId5"/>
    <p:sldId id="286" r:id="rId6"/>
    <p:sldId id="287" r:id="rId7"/>
    <p:sldId id="288" r:id="rId8"/>
    <p:sldId id="278"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899"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11F1C-356F-459B-BDD8-670C60A54910}" type="datetimeFigureOut">
              <a:rPr lang="ru-RU" smtClean="0"/>
              <a:t>02.09.2022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E756A-3E91-4A6E-A2C6-070120327454}" type="slidenum">
              <a:rPr lang="ru-RU" smtClean="0"/>
              <a:t>‹#›</a:t>
            </a:fld>
            <a:endParaRPr lang="ru-RU"/>
          </a:p>
        </p:txBody>
      </p:sp>
    </p:spTree>
    <p:extLst>
      <p:ext uri="{BB962C8B-B14F-4D97-AF65-F5344CB8AC3E}">
        <p14:creationId xmlns:p14="http://schemas.microsoft.com/office/powerpoint/2010/main" val="201174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A6DE6-CBC0-620D-E890-538162D2154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F8F6E86-9E19-3A51-892F-34EA254EB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7F30C7B-6236-1F50-BA9D-39FCFEB0D2DD}"/>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5" name="Нижний колонтитул 4">
            <a:extLst>
              <a:ext uri="{FF2B5EF4-FFF2-40B4-BE49-F238E27FC236}">
                <a16:creationId xmlns:a16="http://schemas.microsoft.com/office/drawing/2014/main" id="{E9E54473-DA39-F782-B3D7-6E0BF66AE86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0CAA796-01B2-9D2F-B5F2-F1D2FB0E787B}"/>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199960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67F329-23F0-3119-D29C-D85DEF7081A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8182E01-675E-1816-6127-26AF7817A72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E55C56-C38C-2BF0-97CA-D7E5C21FB39C}"/>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5" name="Нижний колонтитул 4">
            <a:extLst>
              <a:ext uri="{FF2B5EF4-FFF2-40B4-BE49-F238E27FC236}">
                <a16:creationId xmlns:a16="http://schemas.microsoft.com/office/drawing/2014/main" id="{E761F342-DFF6-ADED-7284-A283881F1A1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DC2F2B-A40A-D06D-86BE-3D64655292B8}"/>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376732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137212C-24B9-A356-3CF5-3BD1A875895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C68C39F-695C-57F1-D4DF-502D5F5671D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A835F9-3AEA-CE24-2973-95D440EF851D}"/>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5" name="Нижний колонтитул 4">
            <a:extLst>
              <a:ext uri="{FF2B5EF4-FFF2-40B4-BE49-F238E27FC236}">
                <a16:creationId xmlns:a16="http://schemas.microsoft.com/office/drawing/2014/main" id="{EFF5A2AC-74D9-B9E8-7474-FB2CC9B64B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5C4CC6D-ECD5-BF53-7D12-87336E94B006}"/>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130476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9BDC9-8299-1474-3AF2-693FF8A5712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8A47E73-1724-2A4F-455E-3693464DDAB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6EA6E6-F25F-CD7A-6478-53CD83BF4C7E}"/>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5" name="Нижний колонтитул 4">
            <a:extLst>
              <a:ext uri="{FF2B5EF4-FFF2-40B4-BE49-F238E27FC236}">
                <a16:creationId xmlns:a16="http://schemas.microsoft.com/office/drawing/2014/main" id="{3C67A38E-B2C5-AA54-87BF-5C410AC6969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4AEBF2-5493-E787-BC7E-F5DCB56473B8}"/>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183954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930CA2-F5EB-131B-A5CB-2578F14C49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633D48B-DB54-4A2D-08CB-9542EEC2B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930389D-51C6-23B1-3744-76CBB68EF234}"/>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5" name="Нижний колонтитул 4">
            <a:extLst>
              <a:ext uri="{FF2B5EF4-FFF2-40B4-BE49-F238E27FC236}">
                <a16:creationId xmlns:a16="http://schemas.microsoft.com/office/drawing/2014/main" id="{A5780A53-9333-1708-4736-2C4CD772975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FC45A1A-0A78-B74B-CD35-A0B6C972D25A}"/>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99456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03FAB6-BA0B-2B95-BAEC-5629349AE3F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4D08183-D4BB-3E13-B79A-448095DC7FB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654454E-165D-FC3D-CB75-F4106C466EB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6BD1ED7-6E94-56E8-3F68-A5503945CFD4}"/>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6" name="Нижний колонтитул 5">
            <a:extLst>
              <a:ext uri="{FF2B5EF4-FFF2-40B4-BE49-F238E27FC236}">
                <a16:creationId xmlns:a16="http://schemas.microsoft.com/office/drawing/2014/main" id="{9AAF958B-F06A-A8C4-4584-F50E3BF8E46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C1CA436-4797-0B4F-095E-3216C88493BE}"/>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339189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6BC59E-6FE9-97E3-5FC1-59E25460ED7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0F4F817-8A02-3C78-EEDD-D4F125A6B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8FC496C-EA81-78F2-592A-EB165EE3925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7E49155-E271-7B50-580D-8D78B1893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82F9E06-73C4-8158-B037-800B8479892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9AEEA1D-5725-9C8C-0D47-D9AA5186BEC2}"/>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8" name="Нижний колонтитул 7">
            <a:extLst>
              <a:ext uri="{FF2B5EF4-FFF2-40B4-BE49-F238E27FC236}">
                <a16:creationId xmlns:a16="http://schemas.microsoft.com/office/drawing/2014/main" id="{AA13D64D-5927-02A3-3DDA-F441947C14D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809E034-300F-B8D7-8B11-FD17674BD08D}"/>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229768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12277-E863-457D-CB3B-188A2D59B7B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66B6B2C-4296-4605-0F09-40A0FE17BD2E}"/>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4" name="Нижний колонтитул 3">
            <a:extLst>
              <a:ext uri="{FF2B5EF4-FFF2-40B4-BE49-F238E27FC236}">
                <a16:creationId xmlns:a16="http://schemas.microsoft.com/office/drawing/2014/main" id="{6328460E-9773-5B0A-3853-3A9931203EC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A315997-C4F6-E9AF-30EF-D4067C4D11F2}"/>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226146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675AD1B-3F21-7C12-C56B-083BAB367EFA}"/>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3" name="Нижний колонтитул 2">
            <a:extLst>
              <a:ext uri="{FF2B5EF4-FFF2-40B4-BE49-F238E27FC236}">
                <a16:creationId xmlns:a16="http://schemas.microsoft.com/office/drawing/2014/main" id="{FD815BE6-4A6D-596E-674E-159EE2B8EBD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8DDAA44-410B-A0F1-3588-677BDE884B1B}"/>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149536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8D5F98-A9E5-EB12-C0F1-8524F45B268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1B81510-7D0C-FC19-540F-0C760FC93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ED8F40A-9DAB-C3D6-102A-5C340B33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A1A1F7F-1F76-D04C-5147-20A571BF3C1F}"/>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6" name="Нижний колонтитул 5">
            <a:extLst>
              <a:ext uri="{FF2B5EF4-FFF2-40B4-BE49-F238E27FC236}">
                <a16:creationId xmlns:a16="http://schemas.microsoft.com/office/drawing/2014/main" id="{E1FC3A78-8A7A-3D1B-A4B7-60F73AB7076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38EC8E7-3A14-32F6-3DCF-7AA8F62335A0}"/>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243995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DE62C-AA44-5A64-DE08-2D2FE0A1FB6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4751035-9A35-C16F-9698-51C96FD9E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3A4C86F-84B0-9804-AC25-67D3CFE1F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ADBFEF5-8EEE-F358-A6DA-589FFB2EB2C7}"/>
              </a:ext>
            </a:extLst>
          </p:cNvPr>
          <p:cNvSpPr>
            <a:spLocks noGrp="1"/>
          </p:cNvSpPr>
          <p:nvPr>
            <p:ph type="dt" sz="half" idx="10"/>
          </p:nvPr>
        </p:nvSpPr>
        <p:spPr/>
        <p:txBody>
          <a:bodyPr/>
          <a:lstStyle/>
          <a:p>
            <a:fld id="{2C1A995F-0D0C-4339-94CC-E2EE616AB078}" type="datetimeFigureOut">
              <a:rPr lang="ru-RU" smtClean="0"/>
              <a:t>02.09.2022</a:t>
            </a:fld>
            <a:endParaRPr lang="ru-RU"/>
          </a:p>
        </p:txBody>
      </p:sp>
      <p:sp>
        <p:nvSpPr>
          <p:cNvPr id="6" name="Нижний колонтитул 5">
            <a:extLst>
              <a:ext uri="{FF2B5EF4-FFF2-40B4-BE49-F238E27FC236}">
                <a16:creationId xmlns:a16="http://schemas.microsoft.com/office/drawing/2014/main" id="{3584BC5A-C0AC-A721-5AB4-5F06839D36A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E579EF0-8C25-E120-B5B2-5F62371E3863}"/>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308631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8B1648-337D-2E29-0B8D-AA59DBE61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6ACAD9A-0884-5B1B-9C9D-9371B9155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C05F544-A686-F8C2-5BA5-63F3C268A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A995F-0D0C-4339-94CC-E2EE616AB078}" type="datetimeFigureOut">
              <a:rPr lang="ru-RU" smtClean="0"/>
              <a:t>02.09.2022</a:t>
            </a:fld>
            <a:endParaRPr lang="ru-RU"/>
          </a:p>
        </p:txBody>
      </p:sp>
      <p:sp>
        <p:nvSpPr>
          <p:cNvPr id="5" name="Нижний колонтитул 4">
            <a:extLst>
              <a:ext uri="{FF2B5EF4-FFF2-40B4-BE49-F238E27FC236}">
                <a16:creationId xmlns:a16="http://schemas.microsoft.com/office/drawing/2014/main" id="{622749B0-35B9-881A-FD00-8DCF41AAD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440B91C-1441-1ABF-182C-6D50C0578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2F652-B071-4D7A-A7BC-AA9925BFF85A}" type="slidenum">
              <a:rPr lang="ru-RU" smtClean="0"/>
              <a:t>‹#›</a:t>
            </a:fld>
            <a:endParaRPr lang="ru-RU"/>
          </a:p>
        </p:txBody>
      </p:sp>
    </p:spTree>
    <p:extLst>
      <p:ext uri="{BB962C8B-B14F-4D97-AF65-F5344CB8AC3E}">
        <p14:creationId xmlns:p14="http://schemas.microsoft.com/office/powerpoint/2010/main" val="1888604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leases.ubuntu.com/bioni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E72720-9CDF-0400-AB3C-298F68FFCFDA}"/>
              </a:ext>
            </a:extLst>
          </p:cNvPr>
          <p:cNvSpPr>
            <a:spLocks noGrp="1"/>
          </p:cNvSpPr>
          <p:nvPr>
            <p:ph type="ctrTitle"/>
          </p:nvPr>
        </p:nvSpPr>
        <p:spPr>
          <a:xfrm>
            <a:off x="1524000" y="1680118"/>
            <a:ext cx="9144000" cy="3497763"/>
          </a:xfrm>
        </p:spPr>
        <p:txBody>
          <a:bodyPr>
            <a:normAutofit/>
          </a:bodyPr>
          <a:lstStyle/>
          <a:p>
            <a:r>
              <a:rPr lang="ru-RU" dirty="0">
                <a:cs typeface="Times New Roman" panose="02020603050405020304" pitchFamily="18" charset="0"/>
              </a:rPr>
              <a:t>Фреймворк </a:t>
            </a:r>
            <a:r>
              <a:rPr lang="en-US" dirty="0">
                <a:cs typeface="Times New Roman" panose="02020603050405020304" pitchFamily="18" charset="0"/>
              </a:rPr>
              <a:t>Metasploit</a:t>
            </a:r>
            <a:br>
              <a:rPr lang="ru-RU" dirty="0">
                <a:cs typeface="Times New Roman" panose="02020603050405020304" pitchFamily="18" charset="0"/>
              </a:rPr>
            </a:br>
            <a:r>
              <a:rPr lang="ru-RU" dirty="0">
                <a:cs typeface="Times New Roman" panose="02020603050405020304" pitchFamily="18" charset="0"/>
              </a:rPr>
              <a:t>Создаем тестовую виртуальную машину на </a:t>
            </a:r>
            <a:r>
              <a:rPr lang="en-US" dirty="0">
                <a:cs typeface="Times New Roman" panose="02020603050405020304" pitchFamily="18" charset="0"/>
              </a:rPr>
              <a:t>Ubuntu</a:t>
            </a:r>
            <a:endParaRPr lang="ru-RU" dirty="0">
              <a:cs typeface="Times New Roman" panose="02020603050405020304" pitchFamily="18" charset="0"/>
            </a:endParaRPr>
          </a:p>
        </p:txBody>
      </p:sp>
    </p:spTree>
    <p:extLst>
      <p:ext uri="{BB962C8B-B14F-4D97-AF65-F5344CB8AC3E}">
        <p14:creationId xmlns:p14="http://schemas.microsoft.com/office/powerpoint/2010/main" val="310203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1BEC5A-2DA3-49E4-94B9-D0DAE7BCEB24}"/>
              </a:ext>
            </a:extLst>
          </p:cNvPr>
          <p:cNvSpPr>
            <a:spLocks noGrp="1"/>
          </p:cNvSpPr>
          <p:nvPr>
            <p:ph type="title"/>
          </p:nvPr>
        </p:nvSpPr>
        <p:spPr/>
        <p:txBody>
          <a:bodyPr/>
          <a:lstStyle/>
          <a:p>
            <a:r>
              <a:rPr lang="ru-RU" dirty="0">
                <a:cs typeface="Times New Roman" panose="02020603050405020304" pitchFamily="18" charset="0"/>
              </a:rPr>
              <a:t>Введение</a:t>
            </a:r>
          </a:p>
        </p:txBody>
      </p:sp>
      <p:sp>
        <p:nvSpPr>
          <p:cNvPr id="3" name="Объект 2">
            <a:extLst>
              <a:ext uri="{FF2B5EF4-FFF2-40B4-BE49-F238E27FC236}">
                <a16:creationId xmlns:a16="http://schemas.microsoft.com/office/drawing/2014/main" id="{DA6FC98D-1F0C-9E27-33AA-5AB642F26761}"/>
              </a:ext>
            </a:extLst>
          </p:cNvPr>
          <p:cNvSpPr>
            <a:spLocks noGrp="1"/>
          </p:cNvSpPr>
          <p:nvPr>
            <p:ph idx="1"/>
          </p:nvPr>
        </p:nvSpPr>
        <p:spPr/>
        <p:txBody>
          <a:bodyPr>
            <a:normAutofit fontScale="92500" lnSpcReduction="20000"/>
          </a:bodyPr>
          <a:lstStyle/>
          <a:p>
            <a:pPr marL="0" indent="0">
              <a:buNone/>
            </a:pPr>
            <a:r>
              <a:rPr lang="ru-RU" dirty="0">
                <a:cs typeface="Times New Roman" panose="02020603050405020304" pitchFamily="18" charset="0"/>
              </a:rPr>
              <a:t>Веб-сервер </a:t>
            </a:r>
            <a:r>
              <a:rPr lang="ru-RU" b="1" dirty="0">
                <a:cs typeface="Times New Roman" panose="02020603050405020304" pitchFamily="18" charset="0"/>
              </a:rPr>
              <a:t>Apache</a:t>
            </a:r>
            <a:r>
              <a:rPr lang="ru-RU" dirty="0">
                <a:cs typeface="Times New Roman" panose="02020603050405020304" pitchFamily="18" charset="0"/>
              </a:rPr>
              <a:t> — популярный способ размещения сайтов в Интернете. Согласно оценкам, в 2019 году на базе этого веб-сервера работали </a:t>
            </a:r>
            <a:r>
              <a:rPr lang="ru-RU" b="1" dirty="0">
                <a:cs typeface="Times New Roman" panose="02020603050405020304" pitchFamily="18" charset="0"/>
              </a:rPr>
              <a:t>29% </a:t>
            </a:r>
            <a:r>
              <a:rPr lang="ru-RU" dirty="0">
                <a:cs typeface="Times New Roman" panose="02020603050405020304" pitchFamily="18" charset="0"/>
              </a:rPr>
              <a:t>всех активных сайтов. Он обеспечивает разработчикам преимущества гибкости и надежности. Используя </a:t>
            </a:r>
            <a:r>
              <a:rPr lang="ru-RU" b="1" dirty="0">
                <a:cs typeface="Times New Roman" panose="02020603050405020304" pitchFamily="18" charset="0"/>
              </a:rPr>
              <a:t>Apache</a:t>
            </a:r>
            <a:r>
              <a:rPr lang="ru-RU" dirty="0">
                <a:cs typeface="Times New Roman" panose="02020603050405020304" pitchFamily="18" charset="0"/>
              </a:rPr>
              <a:t>, администратор может настроить один сервер для хостинга нескольких доменов или сайтов через единый интерфейс или </a:t>
            </a:r>
            <a:r>
              <a:rPr lang="ru-RU" b="1" dirty="0">
                <a:cs typeface="Times New Roman" panose="02020603050405020304" pitchFamily="18" charset="0"/>
              </a:rPr>
              <a:t>IP-адрес</a:t>
            </a:r>
            <a:r>
              <a:rPr lang="ru-RU" dirty="0">
                <a:cs typeface="Times New Roman" panose="02020603050405020304" pitchFamily="18" charset="0"/>
              </a:rPr>
              <a:t>, используя систему сопоставления.</a:t>
            </a:r>
          </a:p>
          <a:p>
            <a:pPr marL="0" indent="0">
              <a:buNone/>
            </a:pPr>
            <a:endParaRPr lang="ru-RU" dirty="0">
              <a:cs typeface="Times New Roman" panose="02020603050405020304" pitchFamily="18" charset="0"/>
            </a:endParaRPr>
          </a:p>
          <a:p>
            <a:pPr marL="0" indent="0">
              <a:buNone/>
            </a:pPr>
            <a:r>
              <a:rPr lang="ru-RU" dirty="0">
                <a:cs typeface="Times New Roman" panose="02020603050405020304" pitchFamily="18" charset="0"/>
              </a:rPr>
              <a:t>Каждый домен или сайт («виртуальный хост»), настроенный с помощью </a:t>
            </a:r>
            <a:r>
              <a:rPr lang="ru-RU" b="1" dirty="0">
                <a:cs typeface="Times New Roman" panose="02020603050405020304" pitchFamily="18" charset="0"/>
              </a:rPr>
              <a:t>Apache</a:t>
            </a:r>
            <a:r>
              <a:rPr lang="ru-RU" dirty="0">
                <a:cs typeface="Times New Roman" panose="02020603050405020304" pitchFamily="18" charset="0"/>
              </a:rPr>
              <a:t>, направляет посетителя в определенную директорию, где хранятся данные этого сайта. При этом не показывается никаких признаков того, что этот же сервер обслуживает другие сайты. Эта схема поддерживает расширение без программных ограничений, пока сервер сможет выдерживать нагрузку.</a:t>
            </a:r>
          </a:p>
        </p:txBody>
      </p:sp>
    </p:spTree>
    <p:extLst>
      <p:ext uri="{BB962C8B-B14F-4D97-AF65-F5344CB8AC3E}">
        <p14:creationId xmlns:p14="http://schemas.microsoft.com/office/powerpoint/2010/main" val="154990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10B941-CFBD-7A75-2D87-8DAF612519E4}"/>
              </a:ext>
            </a:extLst>
          </p:cNvPr>
          <p:cNvSpPr>
            <a:spLocks noGrp="1"/>
          </p:cNvSpPr>
          <p:nvPr>
            <p:ph type="title"/>
          </p:nvPr>
        </p:nvSpPr>
        <p:spPr/>
        <p:txBody>
          <a:bodyPr/>
          <a:lstStyle/>
          <a:p>
            <a:r>
              <a:rPr lang="ru-RU" dirty="0"/>
              <a:t>Создаем новую виртуальную машину</a:t>
            </a:r>
          </a:p>
        </p:txBody>
      </p:sp>
      <p:sp>
        <p:nvSpPr>
          <p:cNvPr id="3" name="Объект 2">
            <a:extLst>
              <a:ext uri="{FF2B5EF4-FFF2-40B4-BE49-F238E27FC236}">
                <a16:creationId xmlns:a16="http://schemas.microsoft.com/office/drawing/2014/main" id="{072ADD4F-9F28-C8F0-8AD3-335A5E4232B0}"/>
              </a:ext>
            </a:extLst>
          </p:cNvPr>
          <p:cNvSpPr>
            <a:spLocks noGrp="1"/>
          </p:cNvSpPr>
          <p:nvPr>
            <p:ph idx="1"/>
          </p:nvPr>
        </p:nvSpPr>
        <p:spPr>
          <a:xfrm>
            <a:off x="838199" y="1825625"/>
            <a:ext cx="6926179" cy="4351338"/>
          </a:xfrm>
        </p:spPr>
        <p:txBody>
          <a:bodyPr/>
          <a:lstStyle/>
          <a:p>
            <a:pPr marL="0" indent="0">
              <a:buNone/>
            </a:pPr>
            <a:r>
              <a:rPr lang="ru-RU" dirty="0"/>
              <a:t>Нам потребуется </a:t>
            </a:r>
            <a:r>
              <a:rPr lang="en-US" b="1" dirty="0"/>
              <a:t>Ubuntu 18.04 </a:t>
            </a:r>
            <a:r>
              <a:rPr lang="ru-RU" dirty="0"/>
              <a:t>серверной версии, качаем его с официального сайта </a:t>
            </a:r>
            <a:r>
              <a:rPr lang="en-US" dirty="0">
                <a:hlinkClick r:id="rId2"/>
              </a:rPr>
              <a:t>https://releases.ubuntu.com/bionic/</a:t>
            </a:r>
            <a:endParaRPr lang="ru-RU" dirty="0"/>
          </a:p>
          <a:p>
            <a:pPr marL="0" indent="0">
              <a:buNone/>
            </a:pPr>
            <a:endParaRPr lang="en-US" dirty="0"/>
          </a:p>
          <a:p>
            <a:pPr marL="0" indent="0">
              <a:buNone/>
            </a:pPr>
            <a:r>
              <a:rPr lang="ru-RU" dirty="0"/>
              <a:t>Создаем новую машину, выделяем память и пр. Далее в конце заходим в настройки и жмем по вкладке «Носители» и выбираем скаченную </a:t>
            </a:r>
            <a:r>
              <a:rPr lang="en-US" b="1" dirty="0"/>
              <a:t>iso</a:t>
            </a:r>
            <a:r>
              <a:rPr lang="ru-RU" dirty="0"/>
              <a:t>.</a:t>
            </a:r>
            <a:endParaRPr lang="en-US" dirty="0"/>
          </a:p>
          <a:p>
            <a:pPr marL="0" indent="0">
              <a:buNone/>
            </a:pPr>
            <a:endParaRPr lang="ru-RU" dirty="0"/>
          </a:p>
          <a:p>
            <a:pPr marL="0" indent="0">
              <a:buNone/>
            </a:pPr>
            <a:endParaRPr lang="ru-RU" dirty="0"/>
          </a:p>
        </p:txBody>
      </p:sp>
      <p:pic>
        <p:nvPicPr>
          <p:cNvPr id="5" name="Рисунок 4">
            <a:extLst>
              <a:ext uri="{FF2B5EF4-FFF2-40B4-BE49-F238E27FC236}">
                <a16:creationId xmlns:a16="http://schemas.microsoft.com/office/drawing/2014/main" id="{41901EF9-18F5-7808-FD4F-04E44F76E02E}"/>
              </a:ext>
            </a:extLst>
          </p:cNvPr>
          <p:cNvPicPr>
            <a:picLocks noChangeAspect="1"/>
          </p:cNvPicPr>
          <p:nvPr/>
        </p:nvPicPr>
        <p:blipFill>
          <a:blip r:embed="rId3"/>
          <a:stretch>
            <a:fillRect/>
          </a:stretch>
        </p:blipFill>
        <p:spPr>
          <a:xfrm>
            <a:off x="8072689" y="1825625"/>
            <a:ext cx="2495550" cy="4257675"/>
          </a:xfrm>
          <a:prstGeom prst="rect">
            <a:avLst/>
          </a:prstGeom>
        </p:spPr>
      </p:pic>
    </p:spTree>
    <p:extLst>
      <p:ext uri="{BB962C8B-B14F-4D97-AF65-F5344CB8AC3E}">
        <p14:creationId xmlns:p14="http://schemas.microsoft.com/office/powerpoint/2010/main" val="302185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09B5965-A53E-3481-630A-0A6D3F1F8D5F}"/>
              </a:ext>
            </a:extLst>
          </p:cNvPr>
          <p:cNvSpPr>
            <a:spLocks noGrp="1"/>
          </p:cNvSpPr>
          <p:nvPr>
            <p:ph idx="1"/>
          </p:nvPr>
        </p:nvSpPr>
        <p:spPr>
          <a:xfrm>
            <a:off x="838200" y="753979"/>
            <a:ext cx="10515600" cy="5422984"/>
          </a:xfrm>
        </p:spPr>
        <p:txBody>
          <a:bodyPr/>
          <a:lstStyle/>
          <a:p>
            <a:pPr marL="0" indent="0">
              <a:buNone/>
            </a:pPr>
            <a:r>
              <a:rPr lang="ru-RU" dirty="0"/>
              <a:t>Далее везде жмем </a:t>
            </a:r>
            <a:r>
              <a:rPr lang="en-US" b="1" dirty="0"/>
              <a:t>Yes/Done/Continue </a:t>
            </a:r>
            <a:r>
              <a:rPr lang="ru-RU" dirty="0"/>
              <a:t>и приходим к этому меню</a:t>
            </a:r>
          </a:p>
        </p:txBody>
      </p:sp>
      <p:pic>
        <p:nvPicPr>
          <p:cNvPr id="5" name="Рисунок 4">
            <a:extLst>
              <a:ext uri="{FF2B5EF4-FFF2-40B4-BE49-F238E27FC236}">
                <a16:creationId xmlns:a16="http://schemas.microsoft.com/office/drawing/2014/main" id="{CA847925-9676-E53A-CC14-38237741CAA3}"/>
              </a:ext>
            </a:extLst>
          </p:cNvPr>
          <p:cNvPicPr>
            <a:picLocks noChangeAspect="1"/>
          </p:cNvPicPr>
          <p:nvPr/>
        </p:nvPicPr>
        <p:blipFill>
          <a:blip r:embed="rId2"/>
          <a:stretch>
            <a:fillRect/>
          </a:stretch>
        </p:blipFill>
        <p:spPr>
          <a:xfrm>
            <a:off x="2572251" y="1258724"/>
            <a:ext cx="7047497" cy="5294476"/>
          </a:xfrm>
          <a:prstGeom prst="rect">
            <a:avLst/>
          </a:prstGeom>
        </p:spPr>
      </p:pic>
    </p:spTree>
    <p:extLst>
      <p:ext uri="{BB962C8B-B14F-4D97-AF65-F5344CB8AC3E}">
        <p14:creationId xmlns:p14="http://schemas.microsoft.com/office/powerpoint/2010/main" val="17666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7431748-FC9D-E843-2A0D-6ABCE7215C21}"/>
              </a:ext>
            </a:extLst>
          </p:cNvPr>
          <p:cNvSpPr>
            <a:spLocks noGrp="1"/>
          </p:cNvSpPr>
          <p:nvPr>
            <p:ph idx="1"/>
          </p:nvPr>
        </p:nvSpPr>
        <p:spPr>
          <a:xfrm>
            <a:off x="838200" y="782888"/>
            <a:ext cx="10515600" cy="4351338"/>
          </a:xfrm>
        </p:spPr>
        <p:txBody>
          <a:bodyPr/>
          <a:lstStyle/>
          <a:p>
            <a:pPr marL="0" indent="0">
              <a:buNone/>
            </a:pPr>
            <a:r>
              <a:rPr lang="ru-RU" dirty="0"/>
              <a:t>Далее ждем окончания установки</a:t>
            </a:r>
          </a:p>
        </p:txBody>
      </p:sp>
      <p:pic>
        <p:nvPicPr>
          <p:cNvPr id="5" name="Рисунок 4">
            <a:extLst>
              <a:ext uri="{FF2B5EF4-FFF2-40B4-BE49-F238E27FC236}">
                <a16:creationId xmlns:a16="http://schemas.microsoft.com/office/drawing/2014/main" id="{4354D5C3-C9E8-B6C5-5B02-5F53FFFAB922}"/>
              </a:ext>
            </a:extLst>
          </p:cNvPr>
          <p:cNvPicPr>
            <a:picLocks noChangeAspect="1"/>
          </p:cNvPicPr>
          <p:nvPr/>
        </p:nvPicPr>
        <p:blipFill>
          <a:blip r:embed="rId2"/>
          <a:stretch>
            <a:fillRect/>
          </a:stretch>
        </p:blipFill>
        <p:spPr>
          <a:xfrm>
            <a:off x="2788569" y="1459374"/>
            <a:ext cx="6614862" cy="4931691"/>
          </a:xfrm>
          <a:prstGeom prst="rect">
            <a:avLst/>
          </a:prstGeom>
        </p:spPr>
      </p:pic>
    </p:spTree>
    <p:extLst>
      <p:ext uri="{BB962C8B-B14F-4D97-AF65-F5344CB8AC3E}">
        <p14:creationId xmlns:p14="http://schemas.microsoft.com/office/powerpoint/2010/main" val="47662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54D14690-4298-369D-F62D-A766BD33E524}"/>
              </a:ext>
            </a:extLst>
          </p:cNvPr>
          <p:cNvPicPr>
            <a:picLocks noChangeAspect="1"/>
          </p:cNvPicPr>
          <p:nvPr/>
        </p:nvPicPr>
        <p:blipFill>
          <a:blip r:embed="rId2"/>
          <a:stretch>
            <a:fillRect/>
          </a:stretch>
        </p:blipFill>
        <p:spPr>
          <a:xfrm>
            <a:off x="5227117" y="920165"/>
            <a:ext cx="6720991" cy="5017669"/>
          </a:xfrm>
          <a:prstGeom prst="rect">
            <a:avLst/>
          </a:prstGeom>
        </p:spPr>
      </p:pic>
      <p:sp>
        <p:nvSpPr>
          <p:cNvPr id="7" name="Объект 6">
            <a:extLst>
              <a:ext uri="{FF2B5EF4-FFF2-40B4-BE49-F238E27FC236}">
                <a16:creationId xmlns:a16="http://schemas.microsoft.com/office/drawing/2014/main" id="{C0055779-2993-7145-9D7D-086194F560D7}"/>
              </a:ext>
            </a:extLst>
          </p:cNvPr>
          <p:cNvSpPr>
            <a:spLocks noGrp="1"/>
          </p:cNvSpPr>
          <p:nvPr>
            <p:ph idx="1"/>
          </p:nvPr>
        </p:nvSpPr>
        <p:spPr>
          <a:xfrm>
            <a:off x="838199" y="581025"/>
            <a:ext cx="4388918" cy="5695950"/>
          </a:xfrm>
        </p:spPr>
        <p:txBody>
          <a:bodyPr>
            <a:normAutofit/>
          </a:bodyPr>
          <a:lstStyle/>
          <a:p>
            <a:pPr marL="0" indent="0">
              <a:buNone/>
            </a:pPr>
            <a:r>
              <a:rPr lang="ru-RU" dirty="0"/>
              <a:t>Успех, далее входим в созданный профиль.</a:t>
            </a:r>
          </a:p>
          <a:p>
            <a:pPr marL="0" indent="0">
              <a:buNone/>
            </a:pPr>
            <a:endParaRPr lang="ru-RU" dirty="0"/>
          </a:p>
          <a:p>
            <a:pPr marL="0" indent="0">
              <a:buNone/>
            </a:pPr>
            <a:r>
              <a:rPr lang="ru-RU" dirty="0"/>
              <a:t>Теперь нам потребуется настроить веб-сервер.</a:t>
            </a:r>
          </a:p>
          <a:p>
            <a:pPr marL="0" indent="0">
              <a:buNone/>
            </a:pPr>
            <a:endParaRPr lang="ru-RU" dirty="0"/>
          </a:p>
          <a:p>
            <a:pPr marL="0" indent="0">
              <a:buNone/>
            </a:pPr>
            <a:r>
              <a:rPr lang="ru-RU" dirty="0"/>
              <a:t>Для начала установим </a:t>
            </a:r>
            <a:r>
              <a:rPr lang="en-US" dirty="0"/>
              <a:t>Apache:</a:t>
            </a:r>
            <a:endParaRPr lang="ru-RU" dirty="0"/>
          </a:p>
          <a:p>
            <a:pPr marL="0" indent="0">
              <a:buNone/>
            </a:pPr>
            <a:r>
              <a:rPr lang="en-US" b="1" dirty="0"/>
              <a:t>$ </a:t>
            </a:r>
            <a:r>
              <a:rPr lang="en-US" b="1" dirty="0" err="1"/>
              <a:t>sudo</a:t>
            </a:r>
            <a:r>
              <a:rPr lang="en-US" b="1" dirty="0"/>
              <a:t> apt update</a:t>
            </a:r>
            <a:br>
              <a:rPr lang="en-US" b="1" dirty="0"/>
            </a:br>
            <a:r>
              <a:rPr lang="en-US" b="1" dirty="0"/>
              <a:t>$ </a:t>
            </a:r>
            <a:r>
              <a:rPr lang="en-US" b="1" dirty="0" err="1"/>
              <a:t>sudo</a:t>
            </a:r>
            <a:r>
              <a:rPr lang="en-US" b="1" dirty="0"/>
              <a:t> apt install apache2</a:t>
            </a:r>
          </a:p>
          <a:p>
            <a:pPr marL="0" indent="0">
              <a:buNone/>
            </a:pPr>
            <a:endParaRPr lang="ru-RU" dirty="0"/>
          </a:p>
        </p:txBody>
      </p:sp>
    </p:spTree>
    <p:extLst>
      <p:ext uri="{BB962C8B-B14F-4D97-AF65-F5344CB8AC3E}">
        <p14:creationId xmlns:p14="http://schemas.microsoft.com/office/powerpoint/2010/main" val="237865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86C85-308D-8B96-A1D7-231C452FABF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4ACD56A-A27B-A947-C620-1E5BF4878792}"/>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412210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FFDD3-F908-551E-B6E4-2CDAF0396C9E}"/>
              </a:ext>
            </a:extLst>
          </p:cNvPr>
          <p:cNvSpPr>
            <a:spLocks noGrp="1"/>
          </p:cNvSpPr>
          <p:nvPr>
            <p:ph type="title"/>
          </p:nvPr>
        </p:nvSpPr>
        <p:spPr>
          <a:xfrm>
            <a:off x="838200" y="320301"/>
            <a:ext cx="10515600" cy="1325563"/>
          </a:xfrm>
        </p:spPr>
        <p:txBody>
          <a:bodyPr/>
          <a:lstStyle/>
          <a:p>
            <a:r>
              <a:rPr lang="ru-RU" dirty="0"/>
              <a:t>В заключении</a:t>
            </a:r>
          </a:p>
        </p:txBody>
      </p:sp>
      <p:sp>
        <p:nvSpPr>
          <p:cNvPr id="3" name="Объект 2">
            <a:extLst>
              <a:ext uri="{FF2B5EF4-FFF2-40B4-BE49-F238E27FC236}">
                <a16:creationId xmlns:a16="http://schemas.microsoft.com/office/drawing/2014/main" id="{2293A518-382C-45F0-1DAC-5A6281E569FE}"/>
              </a:ext>
            </a:extLst>
          </p:cNvPr>
          <p:cNvSpPr>
            <a:spLocks noGrp="1"/>
          </p:cNvSpPr>
          <p:nvPr>
            <p:ph idx="1"/>
          </p:nvPr>
        </p:nvSpPr>
        <p:spPr/>
        <p:txBody>
          <a:bodyPr/>
          <a:lstStyle/>
          <a:p>
            <a:pPr marL="0" indent="0">
              <a:buNone/>
            </a:pPr>
            <a:r>
              <a:rPr lang="ru-RU" dirty="0"/>
              <a:t>В данном уроке сознательно избегается подача сложных объяснений  относительно приложений </a:t>
            </a:r>
            <a:r>
              <a:rPr lang="ru-RU" b="1" dirty="0"/>
              <a:t>.NET</a:t>
            </a:r>
            <a:r>
              <a:rPr lang="ru-RU" dirty="0"/>
              <a:t>, дабы не оттолкнуть потенциального исследователя.</a:t>
            </a:r>
          </a:p>
          <a:p>
            <a:pPr marL="0" indent="0">
              <a:buNone/>
            </a:pPr>
            <a:r>
              <a:rPr lang="ru-RU" dirty="0"/>
              <a:t> </a:t>
            </a:r>
          </a:p>
          <a:p>
            <a:pPr marL="0" indent="0">
              <a:buNone/>
            </a:pPr>
            <a:r>
              <a:rPr lang="ru-RU" dirty="0"/>
              <a:t>Я показал Вам наглядный способ как справиться с очень простой защитой, надеюсь это научило Вас нескольким вещам, которые имеют значение при реверсировании </a:t>
            </a:r>
            <a:r>
              <a:rPr lang="ru-RU" b="1" dirty="0"/>
              <a:t>.NET </a:t>
            </a:r>
            <a:r>
              <a:rPr lang="ru-RU" dirty="0"/>
              <a:t>программ. </a:t>
            </a:r>
          </a:p>
        </p:txBody>
      </p:sp>
    </p:spTree>
    <p:extLst>
      <p:ext uri="{BB962C8B-B14F-4D97-AF65-F5344CB8AC3E}">
        <p14:creationId xmlns:p14="http://schemas.microsoft.com/office/powerpoint/2010/main" val="338517756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8809</TotalTime>
  <Words>273</Words>
  <Application>Microsoft Office PowerPoint</Application>
  <PresentationFormat>Широкоэкранный</PresentationFormat>
  <Paragraphs>21</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Фреймворк Metasploit Создаем тестовую виртуальную машину на Ubuntu</vt:lpstr>
      <vt:lpstr>Введение</vt:lpstr>
      <vt:lpstr>Создаем новую виртуальную машину</vt:lpstr>
      <vt:lpstr>Презентация PowerPoint</vt:lpstr>
      <vt:lpstr>Презентация PowerPoint</vt:lpstr>
      <vt:lpstr>Презентация PowerPoint</vt:lpstr>
      <vt:lpstr>Презентация PowerPoint</vt:lpstr>
      <vt:lpstr>В заключении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Урок 2: Команды Bash</dc:title>
  <dc:creator>Felix Edmundovich</dc:creator>
  <cp:lastModifiedBy>Felix Edmundovich</cp:lastModifiedBy>
  <cp:revision>60</cp:revision>
  <dcterms:created xsi:type="dcterms:W3CDTF">2022-06-18T22:46:52Z</dcterms:created>
  <dcterms:modified xsi:type="dcterms:W3CDTF">2022-09-04T21:39:53Z</dcterms:modified>
</cp:coreProperties>
</file>