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8" r:id="rId14"/>
    <p:sldId id="28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 err="1">
                <a:cs typeface="Times New Roman" panose="02020603050405020304" pitchFamily="18" charset="0"/>
              </a:rPr>
              <a:t>Парсинг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6724FA-7C39-32DB-DEAD-796BB6AA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3"/>
            <a:ext cx="10515600" cy="3593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Чаще всего </a:t>
            </a:r>
            <a:r>
              <a:rPr lang="ru-RU" b="1" dirty="0"/>
              <a:t>JavaScript-код</a:t>
            </a:r>
            <a:r>
              <a:rPr lang="ru-RU" dirty="0"/>
              <a:t> пытается определить, выполняется ли он в </a:t>
            </a:r>
            <a:r>
              <a:rPr lang="ru-RU" b="1" dirty="0" err="1"/>
              <a:t>headless</a:t>
            </a:r>
            <a:r>
              <a:rPr lang="ru-RU" b="1" dirty="0"/>
              <a:t>-режиме</a:t>
            </a:r>
            <a:r>
              <a:rPr lang="ru-RU" dirty="0"/>
              <a:t>, тогда, когда вредоносное ПО пытается избежать проведения поведенческой цифровой «дактилоскопии». Это означает, что </a:t>
            </a:r>
            <a:r>
              <a:rPr lang="ru-RU" b="1" dirty="0"/>
              <a:t>JavaScript</a:t>
            </a:r>
            <a:r>
              <a:rPr lang="ru-RU" dirty="0"/>
              <a:t> будет вести себя хорошо в среде сканирования, и плохо в настоящих браузерах. Поэтому команда разработчиков браузера </a:t>
            </a:r>
            <a:r>
              <a:rPr lang="ru-RU" b="1" dirty="0" err="1"/>
              <a:t>Chrome</a:t>
            </a:r>
            <a:r>
              <a:rPr lang="ru-RU" dirty="0"/>
              <a:t> в </a:t>
            </a:r>
            <a:r>
              <a:rPr lang="ru-RU" b="1" dirty="0" err="1"/>
              <a:t>headless</a:t>
            </a:r>
            <a:r>
              <a:rPr lang="ru-RU" b="1" dirty="0"/>
              <a:t>-режиме</a:t>
            </a:r>
            <a:r>
              <a:rPr lang="ru-RU" dirty="0"/>
              <a:t> пытается сделать его неотличимым от браузера реального пользователя, чтобы вредоносное ПО не имело возможности уклониться от считывания поведенческого цифрового отпечатка. И парсеры могут с выгодой для себя использовать эти усилия разработчиков.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64834E-DBFD-F313-C655-7EA998F6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01" y="3429000"/>
            <a:ext cx="5810798" cy="32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CB86-5EE2-C813-B080-6EF856CC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Знакомьтесь, </a:t>
            </a:r>
            <a:r>
              <a:rPr lang="en-US" dirty="0"/>
              <a:t>TLS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8EA42-BF6F-A057-7F3E-78F720DD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TLS</a:t>
            </a:r>
            <a:r>
              <a:rPr lang="ru-RU" dirty="0"/>
              <a:t> расшифровывается как «</a:t>
            </a:r>
            <a:r>
              <a:rPr lang="ru-RU" b="1" dirty="0"/>
              <a:t>Transport Layer Security</a:t>
            </a:r>
            <a:r>
              <a:rPr lang="ru-RU" dirty="0"/>
              <a:t>», то есть «безопасность транспортного уровня» и представляет собой преемника </a:t>
            </a:r>
            <a:r>
              <a:rPr lang="ru-RU" b="1" dirty="0"/>
              <a:t>SSL</a:t>
            </a:r>
            <a:r>
              <a:rPr lang="ru-RU" dirty="0"/>
              <a:t>, на использование которого, по сути, указывала буква S в </a:t>
            </a:r>
            <a:r>
              <a:rPr lang="ru-RU" b="1" dirty="0"/>
              <a:t>HTTPS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Этот протокол обеспечивает конфиденциальность и целостность данных, передаваемых между двумя приложениями — в нашем случае между браузером или скриптом и </a:t>
            </a:r>
            <a:r>
              <a:rPr lang="ru-RU" b="1" dirty="0"/>
              <a:t>HTTP-сервером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Подобно считыванию отпечатка браузера, цель считывания </a:t>
            </a:r>
            <a:r>
              <a:rPr lang="ru-RU" b="1" dirty="0"/>
              <a:t>TLS-отпечатка</a:t>
            </a:r>
            <a:r>
              <a:rPr lang="ru-RU" dirty="0"/>
              <a:t> — уникальным образом идентифицировать пользователей на основе того, как они используют </a:t>
            </a:r>
            <a:r>
              <a:rPr lang="ru-RU" b="1" dirty="0"/>
              <a:t>TLS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7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B6EFCD-4805-697B-A047-945B6713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2739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Сначала, когда клиент подключается к серверу, осуществляется подтверждение, или «рукопожатие» </a:t>
            </a:r>
            <a:r>
              <a:rPr lang="ru-RU" b="1" dirty="0"/>
              <a:t>TLS</a:t>
            </a:r>
            <a:r>
              <a:rPr lang="ru-RU" dirty="0"/>
              <a:t>. В процессе этого подтверждения отправляется много запросов между сервером и клиентом, предназначенных для проверки, что каждый из них — действительно тот, за кого себя выдает.</a:t>
            </a:r>
          </a:p>
          <a:p>
            <a:pPr marL="0" indent="0">
              <a:buNone/>
            </a:pPr>
            <a:r>
              <a:rPr lang="ru-RU" dirty="0"/>
              <a:t>Далее, если подтверждение было завершено успешно, протокол предписывает, как клиент и сервер должны безопасным образом шифровать и дешифровать данные.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BA931D-4724-EB4E-4DE5-52413A2C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16" y="3108415"/>
            <a:ext cx="5375967" cy="37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 познакомились с основными методами защиты от </a:t>
            </a:r>
            <a:r>
              <a:rPr lang="ru-RU" dirty="0" err="1"/>
              <a:t>парсинга</a:t>
            </a:r>
            <a:r>
              <a:rPr lang="ru-RU" dirty="0"/>
              <a:t>. В настоящее время </a:t>
            </a:r>
            <a:r>
              <a:rPr lang="ru-RU" dirty="0" err="1"/>
              <a:t>парсинг</a:t>
            </a:r>
            <a:r>
              <a:rPr lang="ru-RU" dirty="0"/>
              <a:t> является незаконным во многих странах, в числе которых США, Великобритания, Россия и пр. При проведении аудита безопасности в компаниях, связанных с работой с большим количеством данных, следует обращать особое внимание на то, как сервер защищен от </a:t>
            </a:r>
            <a:r>
              <a:rPr lang="ru-RU" dirty="0" err="1"/>
              <a:t>парсинга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проста: найти и обойти защиту </a:t>
            </a:r>
            <a:r>
              <a:rPr lang="en-US" dirty="0" err="1"/>
              <a:t>FaceBook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парсинга</a:t>
            </a:r>
            <a:r>
              <a:rPr lang="ru-RU" dirty="0"/>
              <a:t>, связанную с хэшированием классов </a:t>
            </a:r>
            <a:r>
              <a:rPr lang="en-US" dirty="0"/>
              <a:t>CSS</a:t>
            </a:r>
            <a:r>
              <a:rPr lang="ru-RU" dirty="0"/>
              <a:t>. Напишите простой парсер на </a:t>
            </a:r>
            <a:r>
              <a:rPr lang="en-US" dirty="0"/>
              <a:t>Python </a:t>
            </a:r>
            <a:r>
              <a:rPr lang="ru-RU" dirty="0"/>
              <a:t>(алгоритмов в интернете полно), на котором будете тестировать. </a:t>
            </a:r>
          </a:p>
          <a:p>
            <a:pPr marL="0" indent="0">
              <a:buNone/>
            </a:pPr>
            <a:r>
              <a:rPr lang="ru-RU" dirty="0"/>
              <a:t>Подсказка: для обхода такой защиты вам потребуется </a:t>
            </a:r>
            <a:r>
              <a:rPr lang="en-US" dirty="0"/>
              <a:t>Bash-</a:t>
            </a:r>
            <a:r>
              <a:rPr lang="ru-RU" dirty="0"/>
              <a:t>скрипт всего лишь в одну строчку.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Тема </a:t>
            </a:r>
            <a:r>
              <a:rPr lang="ru-RU" b="1" dirty="0" err="1">
                <a:cs typeface="Times New Roman" panose="02020603050405020304" pitchFamily="18" charset="0"/>
              </a:rPr>
              <a:t>парсинга</a:t>
            </a:r>
            <a:r>
              <a:rPr lang="ru-RU" dirty="0">
                <a:cs typeface="Times New Roman" panose="02020603050405020304" pitchFamily="18" charset="0"/>
              </a:rPr>
              <a:t> в последнее время становится все более востребованной, но развиваются и механизмы защиты от автоматизированного сбора данных.</a:t>
            </a:r>
          </a:p>
          <a:p>
            <a:pPr marL="0" indent="0">
              <a:buNone/>
            </a:pPr>
            <a:r>
              <a:rPr lang="ru-RU" b="1" dirty="0" err="1">
                <a:cs typeface="Times New Roman" panose="02020603050405020304" pitchFamily="18" charset="0"/>
              </a:rPr>
              <a:t>Парсинг</a:t>
            </a:r>
            <a:r>
              <a:rPr lang="ru-RU" b="1" dirty="0">
                <a:cs typeface="Times New Roman" panose="02020603050405020304" pitchFamily="18" charset="0"/>
              </a:rPr>
              <a:t> веб-сайтов, или автоматический сбор данных, </a:t>
            </a:r>
            <a:r>
              <a:rPr lang="ru-RU" dirty="0">
                <a:cs typeface="Times New Roman" panose="02020603050405020304" pitchFamily="18" charset="0"/>
              </a:rPr>
              <a:t>— это процесс получения нужных вам данных со стороннего веб-сайта посредством скачивания и анализа </a:t>
            </a:r>
            <a:r>
              <a:rPr lang="ru-RU" b="1" dirty="0">
                <a:cs typeface="Times New Roman" panose="02020603050405020304" pitchFamily="18" charset="0"/>
              </a:rPr>
              <a:t>HTML-кода</a:t>
            </a:r>
            <a:r>
              <a:rPr lang="ru-RU" dirty="0">
                <a:cs typeface="Times New Roman" panose="02020603050405020304" pitchFamily="18" charset="0"/>
              </a:rPr>
              <a:t>. «Но для этого вы должны использовать </a:t>
            </a:r>
            <a:r>
              <a:rPr lang="ru-RU" b="1" dirty="0">
                <a:cs typeface="Times New Roman" panose="02020603050405020304" pitchFamily="18" charset="0"/>
              </a:rPr>
              <a:t>API</a:t>
            </a:r>
            <a:r>
              <a:rPr lang="ru-RU" dirty="0">
                <a:cs typeface="Times New Roman" panose="02020603050405020304" pitchFamily="18" charset="0"/>
              </a:rPr>
              <a:t>!", однако не всякий веб-сайт предоставляет </a:t>
            </a:r>
            <a:r>
              <a:rPr lang="ru-RU" b="1" dirty="0">
                <a:cs typeface="Times New Roman" panose="02020603050405020304" pitchFamily="18" charset="0"/>
              </a:rPr>
              <a:t>API</a:t>
            </a:r>
            <a:r>
              <a:rPr lang="ru-RU" dirty="0">
                <a:cs typeface="Times New Roman" panose="02020603050405020304" pitchFamily="18" charset="0"/>
              </a:rPr>
              <a:t>, а интересующие вас </a:t>
            </a:r>
            <a:r>
              <a:rPr lang="ru-RU" b="1" dirty="0">
                <a:cs typeface="Times New Roman" panose="02020603050405020304" pitchFamily="18" charset="0"/>
              </a:rPr>
              <a:t>API</a:t>
            </a:r>
            <a:r>
              <a:rPr lang="ru-RU" dirty="0">
                <a:cs typeface="Times New Roman" panose="02020603050405020304" pitchFamily="18" charset="0"/>
              </a:rPr>
              <a:t> не всегда дают доступ ко всей нужной вам информации. Поэтому зачастую единственное решение — извлекать данные из веб-сайта.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C8BDC-3FEB-B262-5759-037A43CD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любого парсера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5CAEA-F7DA-DFC7-3C6A-B9E99394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Независимо от того на каком формальном языке программирования написан </a:t>
            </a:r>
            <a:r>
              <a:rPr lang="ru-RU" b="1" dirty="0"/>
              <a:t>парсер</a:t>
            </a:r>
            <a:r>
              <a:rPr lang="ru-RU" dirty="0"/>
              <a:t>, алгоритм его действия остается одинаковым:</a:t>
            </a:r>
          </a:p>
          <a:p>
            <a:r>
              <a:rPr lang="ru-RU" dirty="0"/>
              <a:t>выход в интернет, получение доступа к коду веб-ресурса и его скачивание;</a:t>
            </a:r>
          </a:p>
          <a:p>
            <a:r>
              <a:rPr lang="ru-RU" dirty="0"/>
              <a:t>чтение, извлечение и обработка данных;</a:t>
            </a:r>
          </a:p>
          <a:p>
            <a:r>
              <a:rPr lang="ru-RU" dirty="0"/>
              <a:t>представление извлеченных данных в удобоваримом виде – файлы .</a:t>
            </a:r>
            <a:r>
              <a:rPr lang="ru-RU" dirty="0" err="1"/>
              <a:t>txt</a:t>
            </a:r>
            <a:r>
              <a:rPr lang="ru-RU" dirty="0"/>
              <a:t>, .</a:t>
            </a:r>
            <a:r>
              <a:rPr lang="ru-RU" dirty="0" err="1"/>
              <a:t>sql</a:t>
            </a:r>
            <a:r>
              <a:rPr lang="ru-RU" dirty="0"/>
              <a:t>, .</a:t>
            </a:r>
            <a:r>
              <a:rPr lang="ru-RU" dirty="0" err="1"/>
              <a:t>xml</a:t>
            </a:r>
            <a:r>
              <a:rPr lang="ru-RU" dirty="0"/>
              <a:t>, .</a:t>
            </a:r>
            <a:r>
              <a:rPr lang="ru-RU" dirty="0" err="1"/>
              <a:t>html</a:t>
            </a:r>
            <a:r>
              <a:rPr lang="ru-RU" dirty="0"/>
              <a:t> и других форматах.</a:t>
            </a:r>
          </a:p>
          <a:p>
            <a:pPr marL="0" indent="0">
              <a:buNone/>
            </a:pPr>
            <a:r>
              <a:rPr lang="ru-RU" dirty="0"/>
              <a:t>По сути своей работы он похож на трояна, ведь он получает данные, иногда конфиденциального характера, не спрашивая желания их владельца.</a:t>
            </a:r>
          </a:p>
        </p:txBody>
      </p:sp>
    </p:spTree>
    <p:extLst>
      <p:ext uri="{BB962C8B-B14F-4D97-AF65-F5344CB8AC3E}">
        <p14:creationId xmlns:p14="http://schemas.microsoft.com/office/powerpoint/2010/main" val="8458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5E60B-A295-DBA0-F3C5-0AAA4B1F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CFAA4-9424-C7A7-26F3-FAF3BDC7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err="1"/>
              <a:t>Парсинг</a:t>
            </a:r>
            <a:r>
              <a:rPr lang="ru-RU" dirty="0"/>
              <a:t> веб-сайтов применяется в следующих случаях:</a:t>
            </a:r>
          </a:p>
          <a:p>
            <a:r>
              <a:rPr lang="ru-RU" dirty="0"/>
              <a:t>Отслеживание цен на веб-сайтах электронной коммерции.</a:t>
            </a:r>
          </a:p>
          <a:p>
            <a:r>
              <a:rPr lang="ru-RU" dirty="0"/>
              <a:t>Агрегация новостей.</a:t>
            </a:r>
          </a:p>
          <a:p>
            <a:r>
              <a:rPr lang="ru-RU" dirty="0"/>
              <a:t>Лидогенерация.</a:t>
            </a:r>
          </a:p>
          <a:p>
            <a:r>
              <a:rPr lang="ru-RU" dirty="0"/>
              <a:t>SEO (отслеживание поисковой выдачи).</a:t>
            </a:r>
          </a:p>
          <a:p>
            <a:r>
              <a:rPr lang="ru-RU" dirty="0"/>
              <a:t>Агрегация банковских счетов (</a:t>
            </a:r>
            <a:r>
              <a:rPr lang="ru-RU" dirty="0" err="1"/>
              <a:t>Mint</a:t>
            </a:r>
            <a:r>
              <a:rPr lang="ru-RU" dirty="0"/>
              <a:t> в США, </a:t>
            </a:r>
            <a:r>
              <a:rPr lang="ru-RU" dirty="0" err="1"/>
              <a:t>Bankin</a:t>
            </a:r>
            <a:r>
              <a:rPr lang="ru-RU" dirty="0"/>
              <a:t>’ в Европе).</a:t>
            </a:r>
          </a:p>
          <a:p>
            <a:r>
              <a:rPr lang="ru-RU" dirty="0"/>
              <a:t>Исследователи-одиночки и ученые, создающие наборы данных, получить которые каким-либо другим путем невозможно.</a:t>
            </a:r>
          </a:p>
          <a:p>
            <a:pPr marL="0" indent="0">
              <a:buNone/>
            </a:pPr>
            <a:r>
              <a:rPr lang="ru-RU" dirty="0"/>
              <a:t>Главная проблема заключается в том, что большинство администраторов или разработчиков веб-сайтов не хотят, чтобы кто-то собирал их данные. Они хотят предоставлять контент только реальным посетителям, использующим настоящие браузеры, за исключением Google, потому что поисковые системы индексируют веб-сайты.</a:t>
            </a:r>
          </a:p>
        </p:txBody>
      </p:sp>
    </p:spTree>
    <p:extLst>
      <p:ext uri="{BB962C8B-B14F-4D97-AF65-F5344CB8AC3E}">
        <p14:creationId xmlns:p14="http://schemas.microsoft.com/office/powerpoint/2010/main" val="27119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CEBA97-C085-DF81-16E7-F00A166E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3384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Таким образом, если бы вы занимались </a:t>
            </a:r>
            <a:r>
              <a:rPr lang="ru-RU" b="1" dirty="0" err="1"/>
              <a:t>парсингом</a:t>
            </a:r>
            <a:r>
              <a:rPr lang="ru-RU" dirty="0"/>
              <a:t>, то вам бы не хотелось, чтобы вас приняли за робота. Есть два основных способа быть похожим на человека: использовать «человеческие» инструменты и имитировать поведение человека.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мы познакомимся со всеми инструментами, которые применяют веб-сайты для противодействия </a:t>
            </a:r>
            <a:r>
              <a:rPr lang="ru-RU" b="1" dirty="0" err="1"/>
              <a:t>парсинга</a:t>
            </a:r>
            <a:r>
              <a:rPr lang="ru-RU" dirty="0"/>
              <a:t>, а также со всеми способами обхода этих инструментов.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B89CB6-E851-BC26-5E1C-409E2E327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81" b="15837"/>
          <a:stretch/>
        </p:blipFill>
        <p:spPr>
          <a:xfrm>
            <a:off x="2526632" y="3939088"/>
            <a:ext cx="7620000" cy="29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90602-0991-52EA-7449-D4F2FC0A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Имитация инструмента реального пользователя: </a:t>
            </a:r>
            <a:r>
              <a:rPr lang="ru-RU" dirty="0" err="1"/>
              <a:t>Chrome</a:t>
            </a:r>
            <a:r>
              <a:rPr lang="ru-RU" dirty="0"/>
              <a:t> в </a:t>
            </a:r>
            <a:r>
              <a:rPr lang="ru-RU" dirty="0" err="1"/>
              <a:t>headless</a:t>
            </a:r>
            <a:r>
              <a:rPr lang="ru-RU" dirty="0"/>
              <a:t>-режиме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6FD57-5906-27CC-6D33-E4CD2E80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Зачем использовать веб-браузер в </a:t>
            </a:r>
            <a:r>
              <a:rPr lang="ru-RU" b="1" dirty="0" err="1"/>
              <a:t>headless</a:t>
            </a:r>
            <a:r>
              <a:rPr lang="ru-RU" b="1" dirty="0"/>
              <a:t>-режиме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Один из самых простых способов получения контента от HTTP-сервера — это использование традиционного инструмента командной строки наподобие </a:t>
            </a:r>
            <a:r>
              <a:rPr lang="ru-RU" b="1" dirty="0" err="1"/>
              <a:t>cURL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Дело в том, что если вы попытаетесь ввести команду «</a:t>
            </a:r>
            <a:r>
              <a:rPr lang="ru-RU" b="1" dirty="0" err="1"/>
              <a:t>curl</a:t>
            </a:r>
            <a:r>
              <a:rPr lang="ru-RU" b="1" dirty="0"/>
              <a:t> www.google.com</a:t>
            </a:r>
            <a:r>
              <a:rPr lang="ru-RU" dirty="0"/>
              <a:t>», то у Google есть много способов узнать, что к веб-серверу обращается не человек, например с помощью просмотра </a:t>
            </a:r>
            <a:r>
              <a:rPr lang="ru-RU" b="1" dirty="0"/>
              <a:t>заголовков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Заголовки</a:t>
            </a:r>
            <a:r>
              <a:rPr lang="ru-RU" dirty="0"/>
              <a:t> — это небольшие фрагменты данных, которые входят в состав любого запроса, отправляемого на веб-серверы. Один из этих фрагментов данных точно описывает клиента, отправляющего запрос, — это пресловутый заголовок </a:t>
            </a:r>
            <a:r>
              <a:rPr lang="ru-RU" b="1" dirty="0"/>
              <a:t>User-Agent</a:t>
            </a:r>
            <a:r>
              <a:rPr lang="ru-RU" dirty="0"/>
              <a:t>. Только лишь глядя на заголовок </a:t>
            </a:r>
            <a:r>
              <a:rPr lang="ru-RU" b="1" dirty="0"/>
              <a:t>User-Agent</a:t>
            </a:r>
            <a:r>
              <a:rPr lang="ru-RU" dirty="0"/>
              <a:t>, Google знает, что вы используете </a:t>
            </a:r>
            <a:r>
              <a:rPr lang="ru-RU" b="1" dirty="0" err="1"/>
              <a:t>cURL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Заголовки легко отредактировать с помощью </a:t>
            </a:r>
            <a:r>
              <a:rPr lang="ru-RU" b="1" dirty="0" err="1"/>
              <a:t>cURL</a:t>
            </a:r>
            <a:r>
              <a:rPr lang="ru-RU" dirty="0"/>
              <a:t>, и здесь могло бы помочь копирование заголовка </a:t>
            </a:r>
            <a:r>
              <a:rPr lang="ru-RU" b="1" dirty="0"/>
              <a:t>User-Agent</a:t>
            </a:r>
            <a:r>
              <a:rPr lang="ru-RU" dirty="0"/>
              <a:t> реального браузера. На практике вам понадобилось бы установить более одного заголовка. Но сегодня всё еще сложно искусственно подделать </a:t>
            </a:r>
            <a:r>
              <a:rPr lang="ru-RU" b="1" dirty="0"/>
              <a:t>HTTP-запрос</a:t>
            </a:r>
            <a:r>
              <a:rPr lang="ru-RU" dirty="0"/>
              <a:t> с помощью </a:t>
            </a:r>
            <a:r>
              <a:rPr lang="ru-RU" b="1" dirty="0" err="1"/>
              <a:t>cURL</a:t>
            </a:r>
            <a:r>
              <a:rPr lang="ru-RU" dirty="0"/>
              <a:t> или любой другой библиотеки, чтобы он выглядел в точности так же, как запрос, отправленный с помощью браузера. И все это знают. </a:t>
            </a:r>
          </a:p>
        </p:txBody>
      </p:sp>
    </p:spTree>
    <p:extLst>
      <p:ext uri="{BB962C8B-B14F-4D97-AF65-F5344CB8AC3E}">
        <p14:creationId xmlns:p14="http://schemas.microsoft.com/office/powerpoint/2010/main" val="337813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0D281-E3F8-5729-C97A-4B9E9AF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 знакомы с </a:t>
            </a:r>
            <a:r>
              <a:rPr lang="en-US" dirty="0"/>
              <a:t>JavaScript?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42916-52B4-4378-7D94-18D00A14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2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Идея проста: веб-сайт встраивает фрагмент </a:t>
            </a:r>
            <a:r>
              <a:rPr lang="ru-RU" b="1" dirty="0"/>
              <a:t>JavaScript-кода</a:t>
            </a:r>
            <a:r>
              <a:rPr lang="ru-RU" dirty="0"/>
              <a:t> на свою страницу, который после своего выполнения «разблокирует» содержимое веб-страницы. Если вы пользуетесь настоящим браузером, то не заметите разницу. Если не пользуетесь, то получите </a:t>
            </a:r>
            <a:r>
              <a:rPr lang="ru-RU" b="1" dirty="0"/>
              <a:t>HTML-страницу</a:t>
            </a:r>
            <a:r>
              <a:rPr lang="ru-RU" dirty="0"/>
              <a:t>, содержащую непонятный </a:t>
            </a:r>
            <a:r>
              <a:rPr lang="ru-RU" b="1" dirty="0"/>
              <a:t>JavaScript-код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Опять же, это решение нельзя назвать идеальным, в основном потому что в наше время очень легко выполнять </a:t>
            </a:r>
            <a:r>
              <a:rPr lang="ru-RU" b="1" dirty="0"/>
              <a:t>JavaScript-код</a:t>
            </a:r>
            <a:r>
              <a:rPr lang="ru-RU" dirty="0"/>
              <a:t> вне браузера — с помощью </a:t>
            </a:r>
            <a:r>
              <a:rPr lang="ru-RU" b="1" dirty="0"/>
              <a:t>Node.js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0D12FB-04F3-A649-6A5D-F002CC63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13" y="4588042"/>
            <a:ext cx="10350934" cy="18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A4DA2-45BA-DCC4-6563-ED086F3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браузера в </a:t>
            </a:r>
            <a:r>
              <a:rPr lang="en-US" dirty="0"/>
              <a:t>headless-</a:t>
            </a:r>
            <a:r>
              <a:rPr lang="ru-RU" dirty="0"/>
              <a:t>режиме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15882-5024-F8DE-5A09-F729FFA8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Браузеры в </a:t>
            </a:r>
            <a:r>
              <a:rPr lang="ru-RU" b="1" dirty="0" err="1"/>
              <a:t>headless</a:t>
            </a:r>
            <a:r>
              <a:rPr lang="ru-RU" b="1" dirty="0"/>
              <a:t>-режиме</a:t>
            </a:r>
            <a:r>
              <a:rPr lang="ru-RU" dirty="0"/>
              <a:t> будут вести себя как и настоящие за исключением того, что вы легко сможете использовать их </a:t>
            </a:r>
            <a:r>
              <a:rPr lang="ru-RU" dirty="0" err="1"/>
              <a:t>программно</a:t>
            </a:r>
            <a:r>
              <a:rPr lang="ru-RU" dirty="0"/>
              <a:t>. Самый популярный из таких браузеров — «</a:t>
            </a:r>
            <a:r>
              <a:rPr lang="ru-RU" b="1" dirty="0" err="1"/>
              <a:t>Chrome</a:t>
            </a:r>
            <a:r>
              <a:rPr lang="ru-RU" b="1" dirty="0"/>
              <a:t> </a:t>
            </a:r>
            <a:r>
              <a:rPr lang="ru-RU" b="1" dirty="0" err="1"/>
              <a:t>Headless</a:t>
            </a:r>
            <a:r>
              <a:rPr lang="ru-RU" dirty="0"/>
              <a:t>», вариант браузера </a:t>
            </a:r>
            <a:r>
              <a:rPr lang="ru-RU" b="1" dirty="0" err="1"/>
              <a:t>Chrome</a:t>
            </a:r>
            <a:r>
              <a:rPr lang="ru-RU" dirty="0"/>
              <a:t>, который ведет себя как обычный </a:t>
            </a:r>
            <a:r>
              <a:rPr lang="ru-RU" b="1" dirty="0" err="1"/>
              <a:t>Chrome</a:t>
            </a:r>
            <a:r>
              <a:rPr lang="ru-RU" dirty="0"/>
              <a:t>, но не включает в себя пользовательский интерфейс, позволяющий обращаться к функциям браузера.</a:t>
            </a:r>
          </a:p>
          <a:p>
            <a:pPr marL="0" indent="0">
              <a:buNone/>
            </a:pPr>
            <a:r>
              <a:rPr lang="ru-RU" dirty="0"/>
              <a:t>Наиболее простым способом применения </a:t>
            </a:r>
            <a:r>
              <a:rPr lang="ru-RU" b="1" dirty="0" err="1"/>
              <a:t>Headless</a:t>
            </a:r>
            <a:r>
              <a:rPr lang="ru-RU" b="1" dirty="0"/>
              <a:t> </a:t>
            </a:r>
            <a:r>
              <a:rPr lang="ru-RU" b="1" dirty="0" err="1"/>
              <a:t>Chrome</a:t>
            </a:r>
            <a:r>
              <a:rPr lang="ru-RU" b="1" dirty="0"/>
              <a:t> </a:t>
            </a:r>
            <a:r>
              <a:rPr lang="ru-RU" dirty="0"/>
              <a:t>считается обращение к драйверу, который предоставляет весь функционал браузера в виде удобного </a:t>
            </a:r>
            <a:r>
              <a:rPr lang="ru-RU" b="1" dirty="0"/>
              <a:t>API</a:t>
            </a:r>
            <a:r>
              <a:rPr lang="ru-RU" dirty="0"/>
              <a:t>. </a:t>
            </a:r>
            <a:r>
              <a:rPr lang="ru-RU" b="1" dirty="0" err="1"/>
              <a:t>Selenium</a:t>
            </a:r>
            <a:r>
              <a:rPr lang="ru-RU" dirty="0"/>
              <a:t> и </a:t>
            </a:r>
            <a:r>
              <a:rPr lang="ru-RU" b="1" dirty="0" err="1"/>
              <a:t>Puppeteer</a:t>
            </a:r>
            <a:r>
              <a:rPr lang="ru-RU" dirty="0"/>
              <a:t> — два наиболее известных программных решения.</a:t>
            </a:r>
          </a:p>
          <a:p>
            <a:pPr marL="0" indent="0">
              <a:buNone/>
            </a:pPr>
            <a:r>
              <a:rPr lang="ru-RU" dirty="0"/>
              <a:t>Однако этого мало, поскольку веб-сайты обладают инструментами для обнаружения браузеров в </a:t>
            </a:r>
            <a:r>
              <a:rPr lang="ru-RU" b="1" dirty="0" err="1"/>
              <a:t>headless</a:t>
            </a:r>
            <a:r>
              <a:rPr lang="ru-RU" b="1" dirty="0"/>
              <a:t>-режиме</a:t>
            </a:r>
            <a:r>
              <a:rPr lang="ru-RU" dirty="0"/>
              <a:t>. Эта «гонка вооружений» длится уже довольно давно.</a:t>
            </a:r>
          </a:p>
          <a:p>
            <a:pPr marL="0" indent="0">
              <a:buNone/>
            </a:pPr>
            <a:r>
              <a:rPr lang="ru-RU" dirty="0"/>
              <a:t>Хотя вышеупомянутыми программными решениями легко пользоваться на своем локальном компьютере, организовать их работу в более широком масштабе, возможно, будет гораздо сложнее.</a:t>
            </a:r>
          </a:p>
        </p:txBody>
      </p:sp>
    </p:spTree>
    <p:extLst>
      <p:ext uri="{BB962C8B-B14F-4D97-AF65-F5344CB8AC3E}">
        <p14:creationId xmlns:p14="http://schemas.microsoft.com/office/powerpoint/2010/main" val="231371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3D77E9-3120-5B85-A5A9-B187822F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Считывание цифровых отпечатков браузера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79F13-1C4B-86B3-7E92-DBD9E7DD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Все, особенно </a:t>
            </a:r>
            <a:r>
              <a:rPr lang="ru-RU" b="1" dirty="0" err="1"/>
              <a:t>фронтенд</a:t>
            </a:r>
            <a:r>
              <a:rPr lang="ru-RU" b="1" dirty="0"/>
              <a:t>-разработчики</a:t>
            </a:r>
            <a:r>
              <a:rPr lang="ru-RU" dirty="0"/>
              <a:t>, знают, что каждый браузер ведет себя по-разному. Иногда отличия связаны с отрисовкой </a:t>
            </a:r>
            <a:r>
              <a:rPr lang="ru-RU" b="1" dirty="0"/>
              <a:t>CSS</a:t>
            </a:r>
            <a:r>
              <a:rPr lang="ru-RU" dirty="0"/>
              <a:t>, иногда с выполнением </a:t>
            </a:r>
            <a:r>
              <a:rPr lang="ru-RU" b="1" dirty="0"/>
              <a:t>JavaScript-кода</a:t>
            </a:r>
            <a:r>
              <a:rPr lang="ru-RU" dirty="0"/>
              <a:t>, а иногда просто с внутренними свойствами браузера. Большая часть этих отличий хорошо известны, и сегодня есть возможность узнать, является ли браузер тем, за кого себя выдает. То есть веб-сайт «задается вопросом»: «Все ли свойства браузера и его поведение совпадают с тем, что мне известно о заголовке </a:t>
            </a:r>
            <a:r>
              <a:rPr lang="ru-RU" b="1" dirty="0"/>
              <a:t>User-Agent</a:t>
            </a:r>
            <a:r>
              <a:rPr lang="ru-RU" dirty="0"/>
              <a:t>, который отправил этот браузер?».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почему имеет место непрекращающаяся «гонка вооружений» между веб-парсерами, которые хотят выглядеть как настоящие браузеры, и веб-сайтами, желающими отделить браузеры в </a:t>
            </a:r>
            <a:r>
              <a:rPr lang="ru-RU" b="1" dirty="0" err="1"/>
              <a:t>headless</a:t>
            </a:r>
            <a:r>
              <a:rPr lang="ru-RU" b="1" dirty="0"/>
              <a:t>-режиме</a:t>
            </a:r>
            <a:r>
              <a:rPr lang="ru-RU" dirty="0"/>
              <a:t> от остальных браузеров.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в этой гонке, как правило, у парсеров есть большое преимущество, и вот почему:</a:t>
            </a:r>
          </a:p>
        </p:txBody>
      </p:sp>
    </p:spTree>
    <p:extLst>
      <p:ext uri="{BB962C8B-B14F-4D97-AF65-F5344CB8AC3E}">
        <p14:creationId xmlns:p14="http://schemas.microsoft.com/office/powerpoint/2010/main" val="81636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1232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Эксплуатация веб-уязвимостей Парсинг</vt:lpstr>
      <vt:lpstr>Введение</vt:lpstr>
      <vt:lpstr>Принципы работы любого парсера</vt:lpstr>
      <vt:lpstr>Сферы применения</vt:lpstr>
      <vt:lpstr>Презентация PowerPoint</vt:lpstr>
      <vt:lpstr>Имитация инструмента реального пользователя: Chrome в headless-режиме</vt:lpstr>
      <vt:lpstr>Вы знакомы с JavaScript?</vt:lpstr>
      <vt:lpstr>Использование браузера в headless-режиме</vt:lpstr>
      <vt:lpstr>Считывание цифровых отпечатков браузера</vt:lpstr>
      <vt:lpstr>Презентация PowerPoint</vt:lpstr>
      <vt:lpstr>Знакомьтесь, TLS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141</cp:revision>
  <dcterms:created xsi:type="dcterms:W3CDTF">2022-06-18T22:46:52Z</dcterms:created>
  <dcterms:modified xsi:type="dcterms:W3CDTF">2022-07-23T01:48:56Z</dcterms:modified>
</cp:coreProperties>
</file>