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8" r:id="rId16"/>
    <p:sldId id="28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Форензика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Форматы файлов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D35F8-7925-5CBC-48B9-1E3BED28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B3E55-760D-0083-67EF-0D10F55B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Disk Image </a:t>
            </a:r>
            <a:r>
              <a:rPr lang="ru-RU" b="1" dirty="0" err="1"/>
              <a:t>or</a:t>
            </a:r>
            <a:r>
              <a:rPr lang="ru-RU" b="1" dirty="0"/>
              <a:t> VM file</a:t>
            </a:r>
            <a:r>
              <a:rPr lang="ru-RU" dirty="0"/>
              <a:t>: сюда входит файл образа, который может быть точной копией:</a:t>
            </a:r>
          </a:p>
          <a:p>
            <a:pPr lvl="1"/>
            <a:r>
              <a:rPr lang="ru-RU" dirty="0"/>
              <a:t>жесткого диска</a:t>
            </a:r>
          </a:p>
          <a:p>
            <a:pPr lvl="1"/>
            <a:r>
              <a:rPr lang="ru-RU" dirty="0"/>
              <a:t>карты памяти</a:t>
            </a:r>
          </a:p>
          <a:p>
            <a:pPr lvl="1"/>
            <a:r>
              <a:rPr lang="ru-RU" dirty="0"/>
              <a:t>виртуальной машины</a:t>
            </a:r>
          </a:p>
          <a:p>
            <a:r>
              <a:rPr lang="ru-RU" b="1" dirty="0"/>
              <a:t>Local Disk</a:t>
            </a:r>
            <a:r>
              <a:rPr lang="ru-RU" dirty="0"/>
              <a:t>: этот параметр включает такие устройства, как:</a:t>
            </a:r>
          </a:p>
          <a:p>
            <a:pPr lvl="1"/>
            <a:r>
              <a:rPr lang="ru-RU" dirty="0"/>
              <a:t>жесткий диск</a:t>
            </a:r>
          </a:p>
          <a:p>
            <a:pPr lvl="1"/>
            <a:r>
              <a:rPr lang="ru-RU" dirty="0"/>
              <a:t>USB накопители</a:t>
            </a:r>
          </a:p>
          <a:p>
            <a:pPr lvl="1"/>
            <a:r>
              <a:rPr lang="ru-RU" dirty="0"/>
              <a:t>карты памяти и т. д.</a:t>
            </a:r>
          </a:p>
          <a:p>
            <a:r>
              <a:rPr lang="ru-RU" b="1" dirty="0" err="1"/>
              <a:t>Logical</a:t>
            </a:r>
            <a:r>
              <a:rPr lang="ru-RU" b="1" dirty="0"/>
              <a:t> Files</a:t>
            </a:r>
            <a:r>
              <a:rPr lang="ru-RU" dirty="0"/>
              <a:t>: образы любых локальных каталогов или файлов.</a:t>
            </a:r>
          </a:p>
          <a:p>
            <a:r>
              <a:rPr lang="ru-RU" b="1" dirty="0" err="1"/>
              <a:t>Unallocated</a:t>
            </a:r>
            <a:r>
              <a:rPr lang="ru-RU" b="1" dirty="0"/>
              <a:t> Space Image File</a:t>
            </a:r>
            <a:r>
              <a:rPr lang="ru-RU" dirty="0"/>
              <a:t>: файлы, запускаемые с помощью модуля </a:t>
            </a:r>
            <a:r>
              <a:rPr lang="ru-RU" dirty="0" err="1"/>
              <a:t>Ingest</a:t>
            </a:r>
            <a:r>
              <a:rPr lang="ru-RU" dirty="0"/>
              <a:t>.</a:t>
            </a:r>
          </a:p>
          <a:p>
            <a:r>
              <a:rPr lang="ru-RU" b="1" dirty="0" err="1"/>
              <a:t>Autopsy</a:t>
            </a:r>
            <a:r>
              <a:rPr lang="ru-RU" b="1" dirty="0"/>
              <a:t> </a:t>
            </a:r>
            <a:r>
              <a:rPr lang="ru-RU" b="1" dirty="0" err="1"/>
              <a:t>Logical</a:t>
            </a:r>
            <a:r>
              <a:rPr lang="ru-RU" b="1" dirty="0"/>
              <a:t> </a:t>
            </a:r>
            <a:r>
              <a:rPr lang="ru-RU" b="1" dirty="0" err="1"/>
              <a:t>Imager</a:t>
            </a:r>
            <a:r>
              <a:rPr lang="ru-RU" b="1" dirty="0"/>
              <a:t> </a:t>
            </a:r>
            <a:r>
              <a:rPr lang="ru-RU" b="1" dirty="0" err="1"/>
              <a:t>Results</a:t>
            </a:r>
            <a:r>
              <a:rPr lang="ru-RU" dirty="0"/>
              <a:t>: источник данных от сканера логических разделов дисков.</a:t>
            </a:r>
          </a:p>
          <a:p>
            <a:r>
              <a:rPr lang="ru-RU" b="1" dirty="0"/>
              <a:t>XRY Text </a:t>
            </a:r>
            <a:r>
              <a:rPr lang="ru-RU" b="1" dirty="0" err="1"/>
              <a:t>Export</a:t>
            </a:r>
            <a:r>
              <a:rPr lang="ru-RU" dirty="0"/>
              <a:t>: источник данных из экспорта текстовых файлов из XRY.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67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8677C-35EF-5AEF-FB73-B2044C4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1217A-C312-72EB-C8DD-FDDF00DE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72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Типы файлов можно классифицировать по форме расширения файла или типа </a:t>
            </a:r>
            <a:r>
              <a:rPr lang="ru-RU" b="1" dirty="0"/>
              <a:t>MIME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 err="1"/>
              <a:t>Autopsy</a:t>
            </a:r>
            <a:r>
              <a:rPr lang="ru-RU" dirty="0"/>
              <a:t> предоставляет информацию о расширениях файлов, которые обычно используются ОС, тогда как типы </a:t>
            </a:r>
            <a:r>
              <a:rPr lang="ru-RU" b="1" dirty="0"/>
              <a:t>MIME</a:t>
            </a:r>
            <a:r>
              <a:rPr lang="ru-RU" dirty="0"/>
              <a:t> используются браузером, чтобы решить, какие данные представлять. Также отображаются удаленные файлы.</a:t>
            </a:r>
          </a:p>
          <a:p>
            <a:pPr marL="0" indent="0">
              <a:buNone/>
            </a:pPr>
            <a:r>
              <a:rPr lang="ru-RU" dirty="0"/>
              <a:t>Типы файлов можно разделить на категории в зависимости от:</a:t>
            </a:r>
          </a:p>
          <a:p>
            <a:r>
              <a:rPr lang="ru-RU" dirty="0"/>
              <a:t>расширений</a:t>
            </a:r>
          </a:p>
          <a:p>
            <a:r>
              <a:rPr lang="ru-RU" dirty="0"/>
              <a:t>документов</a:t>
            </a:r>
          </a:p>
          <a:p>
            <a:r>
              <a:rPr lang="ru-RU" dirty="0"/>
              <a:t>исполняемых 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7D7410-8F97-0297-F693-821D2FB9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1728191"/>
            <a:ext cx="4200024" cy="44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242F8-03FD-C7C8-27FF-377458C6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расширению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2A44D-FAB2-A2DC-3F11-2A99E72C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22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категории файлов по расширению можно заметить, что они были разделены на типы файлов, такие как:</a:t>
            </a:r>
          </a:p>
          <a:p>
            <a:r>
              <a:rPr lang="ru-RU" dirty="0"/>
              <a:t>Изображения</a:t>
            </a:r>
          </a:p>
          <a:p>
            <a:r>
              <a:rPr lang="ru-RU" dirty="0"/>
              <a:t>Видео</a:t>
            </a:r>
          </a:p>
          <a:p>
            <a:r>
              <a:rPr lang="ru-RU" dirty="0"/>
              <a:t>Аудио</a:t>
            </a:r>
          </a:p>
          <a:p>
            <a:r>
              <a:rPr lang="ru-RU" dirty="0"/>
              <a:t>Архивы</a:t>
            </a:r>
          </a:p>
          <a:p>
            <a:r>
              <a:rPr lang="ru-RU" dirty="0"/>
              <a:t>Базы данных и т. 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67CA68-887A-F526-3B72-FB40E344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268536"/>
            <a:ext cx="10306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3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32127-0AE1-42B3-74EB-ED0AC14F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файлов, пример изображения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4C43CE-34B9-4D8C-25AC-00704E51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90" y="1690688"/>
            <a:ext cx="6825415" cy="42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B8D19E-A5F1-C7B4-08EC-017906C8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14" y="3031205"/>
            <a:ext cx="5086350" cy="33623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8E191-2041-87B6-8217-5A721AC7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05" y="220273"/>
            <a:ext cx="3129213" cy="6550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13F75-D11C-7F6F-D2DB-4E745497A767}"/>
              </a:ext>
            </a:extLst>
          </p:cNvPr>
          <p:cNvSpPr txBox="1"/>
          <p:nvPr/>
        </p:nvSpPr>
        <p:spPr>
          <a:xfrm>
            <a:off x="336884" y="922239"/>
            <a:ext cx="77804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Мы также можем просмотреть миниатюры изображений.</a:t>
            </a:r>
          </a:p>
          <a:p>
            <a:endParaRPr lang="ru-RU" sz="2400" dirty="0"/>
          </a:p>
          <a:p>
            <a:r>
              <a:rPr lang="ru-RU" sz="2400" dirty="0"/>
              <a:t>При просмотре миниатюры можно изучить метаданные файла и подробную информацию об изображении.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141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Криминалистика дело интересное, но вы могли задаться вопросом. Вот у меня случилась атака: что делать, что именно собирать, куда смотреть, </a:t>
            </a:r>
            <a:r>
              <a:rPr lang="ru-RU" dirty="0" err="1"/>
              <a:t>хто</a:t>
            </a:r>
            <a:r>
              <a:rPr lang="ru-RU" dirty="0"/>
              <a:t> я и </a:t>
            </a:r>
            <a:r>
              <a:rPr lang="ru-RU" dirty="0" err="1"/>
              <a:t>тд</a:t>
            </a:r>
            <a:r>
              <a:rPr lang="ru-RU" dirty="0"/>
              <a:t>. Начинать всегда нужно с дисков: собираете диски с машин и уносите к себе для детального анализа. Именно про это мы поговорим на следующем уроке.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Взломать ключ от тестового </a:t>
            </a:r>
            <a:r>
              <a:rPr lang="ru-RU" dirty="0" err="1"/>
              <a:t>zip</a:t>
            </a:r>
            <a:r>
              <a:rPr lang="ru-RU" dirty="0"/>
              <a:t>-архива</a:t>
            </a:r>
          </a:p>
          <a:p>
            <a:pPr marL="0" indent="0">
              <a:buNone/>
            </a:pPr>
            <a:r>
              <a:rPr lang="ru-RU" dirty="0"/>
              <a:t>Подсказка в презентации =)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Слово «</a:t>
            </a:r>
            <a:r>
              <a:rPr lang="ru-RU" b="1" dirty="0" err="1">
                <a:cs typeface="Times New Roman" panose="02020603050405020304" pitchFamily="18" charset="0"/>
              </a:rPr>
              <a:t>Форензика</a:t>
            </a:r>
            <a:r>
              <a:rPr lang="ru-RU" dirty="0">
                <a:cs typeface="Times New Roman" panose="02020603050405020304" pitchFamily="18" charset="0"/>
              </a:rPr>
              <a:t>» появилось в русском языке от английского слова </a:t>
            </a:r>
            <a:r>
              <a:rPr lang="ru-RU" b="1" dirty="0" err="1">
                <a:cs typeface="Times New Roman" panose="02020603050405020304" pitchFamily="18" charset="0"/>
              </a:rPr>
              <a:t>Forensics</a:t>
            </a:r>
            <a:r>
              <a:rPr lang="ru-RU" dirty="0">
                <a:cs typeface="Times New Roman" panose="02020603050405020304" pitchFamily="18" charset="0"/>
              </a:rPr>
              <a:t>, что означает наука об исследовании доказательств или попросту говоря компьютерная криминалистика.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Специалисты в области </a:t>
            </a:r>
            <a:r>
              <a:rPr lang="ru-RU" b="1" dirty="0" err="1">
                <a:cs typeface="Times New Roman" panose="02020603050405020304" pitchFamily="18" charset="0"/>
              </a:rPr>
              <a:t>форензики</a:t>
            </a:r>
            <a:r>
              <a:rPr lang="ru-RU" dirty="0">
                <a:cs typeface="Times New Roman" panose="02020603050405020304" pitchFamily="18" charset="0"/>
              </a:rPr>
              <a:t> незаменимы при необходимости быстро обнаружить и проанализировать инциденты ИБ, например, взлом веб-сервера или причины утечки конфиденциальной информации, шифрование конфиденциальных данных и т.д.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B1621-DA19-E3B5-AA6C-092E452B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ru-RU" dirty="0" err="1"/>
              <a:t>форензики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52538-4FE1-448F-5C2B-803B6681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разобраться в способе реализации взлома;</a:t>
            </a:r>
          </a:p>
          <a:p>
            <a:r>
              <a:rPr lang="ru-RU" dirty="0"/>
              <a:t>построить сценарий атаки;</a:t>
            </a:r>
          </a:p>
          <a:p>
            <a:r>
              <a:rPr lang="ru-RU" dirty="0"/>
              <a:t>восстановить хронологию атаки;</a:t>
            </a:r>
          </a:p>
          <a:p>
            <a:r>
              <a:rPr lang="ru-RU" dirty="0"/>
              <a:t>собрать оставшиеся следы атаки;</a:t>
            </a:r>
          </a:p>
          <a:p>
            <a:r>
              <a:rPr lang="ru-RU" dirty="0"/>
              <a:t>разработать необходимые меры защиты для предотвращения от подобной и по возможности от других атак, улучшая процесс обеспечения ИБ в целом;</a:t>
            </a:r>
          </a:p>
          <a:p>
            <a:r>
              <a:rPr lang="ru-RU" dirty="0"/>
              <a:t>уменьшить и восстановить нанесенный ущерб.</a:t>
            </a:r>
          </a:p>
        </p:txBody>
      </p:sp>
    </p:spTree>
    <p:extLst>
      <p:ext uri="{BB962C8B-B14F-4D97-AF65-F5344CB8AC3E}">
        <p14:creationId xmlns:p14="http://schemas.microsoft.com/office/powerpoint/2010/main" val="27346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5B0CA-70C2-A2B4-54D7-F2B2FD2E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компьютерной криминалистики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AB334-8914-1A85-804D-5AB2A183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Computer </a:t>
            </a:r>
            <a:r>
              <a:rPr lang="ru-RU" b="1" dirty="0" err="1"/>
              <a:t>forensics</a:t>
            </a:r>
            <a:r>
              <a:rPr lang="ru-RU" b="1" dirty="0"/>
              <a:t> </a:t>
            </a:r>
            <a:r>
              <a:rPr lang="ru-RU" dirty="0"/>
              <a:t>— к ней относится все, что связано с поиском артефактов взлома на локальной машине: анализ RAM, HDD, реестра, журналов ОС и так далее.</a:t>
            </a:r>
          </a:p>
          <a:p>
            <a:r>
              <a:rPr lang="ru-RU" b="1" dirty="0"/>
              <a:t>Network </a:t>
            </a:r>
            <a:r>
              <a:rPr lang="ru-RU" b="1" dirty="0" err="1"/>
              <a:t>forensics</a:t>
            </a:r>
            <a:r>
              <a:rPr lang="ru-RU" dirty="0"/>
              <a:t>, как понятно из названия, имеет отношение к расследованиям в области сетевого стека — например, дампу и </a:t>
            </a:r>
            <a:r>
              <a:rPr lang="ru-RU" dirty="0" err="1"/>
              <a:t>парсингу</a:t>
            </a:r>
            <a:r>
              <a:rPr lang="ru-RU" dirty="0"/>
              <a:t> сетевого трафика для выявления таких интересных вещей, как RAT, </a:t>
            </a:r>
            <a:r>
              <a:rPr lang="ru-RU" dirty="0" err="1"/>
              <a:t>reverse</a:t>
            </a:r>
            <a:r>
              <a:rPr lang="ru-RU" dirty="0"/>
              <a:t> </a:t>
            </a:r>
            <a:r>
              <a:rPr lang="ru-RU" dirty="0" err="1"/>
              <a:t>shell</a:t>
            </a:r>
            <a:r>
              <a:rPr lang="ru-RU" dirty="0"/>
              <a:t>, </a:t>
            </a:r>
            <a:r>
              <a:rPr lang="ru-RU" dirty="0" err="1"/>
              <a:t>backdoor</a:t>
            </a:r>
            <a:r>
              <a:rPr lang="ru-RU" dirty="0"/>
              <a:t>-туннелей и тому подобного.</a:t>
            </a:r>
          </a:p>
          <a:p>
            <a:r>
              <a:rPr lang="ru-RU" b="1" dirty="0" err="1"/>
              <a:t>Forensic</a:t>
            </a:r>
            <a:r>
              <a:rPr lang="ru-RU" b="1" dirty="0"/>
              <a:t>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analysis</a:t>
            </a:r>
            <a:r>
              <a:rPr lang="ru-RU" b="1" dirty="0"/>
              <a:t> </a:t>
            </a:r>
            <a:r>
              <a:rPr lang="ru-RU" dirty="0"/>
              <a:t>посвящена анализу файлов, структур данных и бинарных последовательностей, оставшихся после атаки или использовавшихся при вторжении.</a:t>
            </a:r>
          </a:p>
          <a:p>
            <a:r>
              <a:rPr lang="ru-RU" b="1" dirty="0"/>
              <a:t>Mobile </a:t>
            </a:r>
            <a:r>
              <a:rPr lang="ru-RU" b="1" dirty="0" err="1"/>
              <a:t>device</a:t>
            </a:r>
            <a:r>
              <a:rPr lang="ru-RU" b="1" dirty="0"/>
              <a:t> </a:t>
            </a:r>
            <a:r>
              <a:rPr lang="ru-RU" b="1" dirty="0" err="1"/>
              <a:t>forensics</a:t>
            </a:r>
            <a:r>
              <a:rPr lang="ru-RU" b="1" dirty="0"/>
              <a:t> </a:t>
            </a:r>
            <a:r>
              <a:rPr lang="ru-RU" dirty="0"/>
              <a:t>занимается всем, что касается особенностей извлечения данных из </a:t>
            </a:r>
            <a:r>
              <a:rPr lang="ru-RU" dirty="0" err="1"/>
              <a:t>Android</a:t>
            </a:r>
            <a:r>
              <a:rPr lang="ru-RU" dirty="0"/>
              <a:t> и </a:t>
            </a:r>
            <a:r>
              <a:rPr lang="ru-RU" dirty="0" err="1"/>
              <a:t>iOS</a:t>
            </a:r>
            <a:r>
              <a:rPr lang="ru-RU" dirty="0"/>
              <a:t>.</a:t>
            </a:r>
          </a:p>
          <a:p>
            <a:r>
              <a:rPr lang="ru-RU" b="1" dirty="0" err="1"/>
              <a:t>Hardware</a:t>
            </a:r>
            <a:r>
              <a:rPr lang="ru-RU" b="1" dirty="0"/>
              <a:t> </a:t>
            </a:r>
            <a:r>
              <a:rPr lang="ru-RU" b="1" dirty="0" err="1"/>
              <a:t>forensic</a:t>
            </a:r>
            <a:r>
              <a:rPr lang="ru-RU" b="1" dirty="0"/>
              <a:t> </a:t>
            </a:r>
            <a:r>
              <a:rPr lang="ru-RU" dirty="0"/>
              <a:t>— экспертиза аппаратного обеспечения и технических устройств. Это направление наименее популярно и наиболее сложно. Сюда входит разбор данных на низком уровне (микроконтроллера, прошивки или BIOS), исследование специфических особенностей работы устройства, к примеру диапазона частот работы </a:t>
            </a:r>
            <a:r>
              <a:rPr lang="ru-RU" dirty="0" err="1"/>
              <a:t>Wi</a:t>
            </a:r>
            <a:r>
              <a:rPr lang="ru-RU" dirty="0"/>
              <a:t>-Fi-передатчика или внутреннего устройства </a:t>
            </a:r>
            <a:r>
              <a:rPr lang="ru-RU" dirty="0" err="1"/>
              <a:t>скиммера</a:t>
            </a:r>
            <a:r>
              <a:rPr lang="ru-RU" dirty="0"/>
              <a:t>, устанавливаемого на банкоматы.</a:t>
            </a:r>
          </a:p>
        </p:txBody>
      </p:sp>
    </p:spTree>
    <p:extLst>
      <p:ext uri="{BB962C8B-B14F-4D97-AF65-F5344CB8AC3E}">
        <p14:creationId xmlns:p14="http://schemas.microsoft.com/office/powerpoint/2010/main" val="20803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Статический анализ</a:t>
            </a:r>
            <a:r>
              <a:rPr lang="ru-RU" dirty="0"/>
              <a:t>. Задачи статического анализа — создать (скопировать) образ жесткого диска или дампа оперативной памяти, выявить и восстановить удаленные файлы, остатки аномальных файлов в %TEMP% и системных директориях, собрать историю серфинга веб-браузера, системные </a:t>
            </a:r>
            <a:r>
              <a:rPr lang="ru-RU" dirty="0" err="1"/>
              <a:t>логи</a:t>
            </a:r>
            <a:r>
              <a:rPr lang="ru-RU" dirty="0"/>
              <a:t> (события авторизации, аудит доступа к файлам и директориям и так далее), получить список запущенных в памяти процессов и открытых коннектов сети.</a:t>
            </a:r>
          </a:p>
          <a:p>
            <a:endParaRPr lang="ru-RU" dirty="0"/>
          </a:p>
          <a:p>
            <a:r>
              <a:rPr lang="ru-RU" b="1" dirty="0"/>
              <a:t>Динамический анализ</a:t>
            </a:r>
            <a:r>
              <a:rPr lang="ru-RU" dirty="0"/>
              <a:t>, или </a:t>
            </a:r>
            <a:r>
              <a:rPr lang="ru-RU" dirty="0" err="1"/>
              <a:t>live</a:t>
            </a:r>
            <a:r>
              <a:rPr lang="ru-RU" dirty="0"/>
              <a:t>-анализ, использует нарезку из </a:t>
            </a:r>
            <a:r>
              <a:rPr lang="ru-RU" dirty="0" err="1"/>
              <a:t>снапшотов</a:t>
            </a:r>
            <a:r>
              <a:rPr lang="ru-RU" dirty="0"/>
              <a:t> системы, запускаемой в различных условиях для получения полной картины происходящего. К примеру, </a:t>
            </a:r>
            <a:r>
              <a:rPr lang="ru-RU" dirty="0" err="1"/>
              <a:t>малварь</a:t>
            </a:r>
            <a:r>
              <a:rPr lang="ru-RU" dirty="0"/>
              <a:t> склонна удалять свой код и следы инфицирования после определенных действий. И если </a:t>
            </a:r>
            <a:r>
              <a:rPr lang="ru-RU" dirty="0" err="1"/>
              <a:t>снапшот</a:t>
            </a:r>
            <a:r>
              <a:rPr lang="ru-RU" dirty="0"/>
              <a:t> взломанной системы был снят до этого момента, есть реальный шанс получить данные о том, что эта </a:t>
            </a:r>
            <a:r>
              <a:rPr lang="ru-RU" dirty="0" err="1"/>
              <a:t>малварь</a:t>
            </a:r>
            <a:r>
              <a:rPr lang="ru-RU" dirty="0"/>
              <a:t> делала на компьютере жертвы. Соответственно, в качестве подшивки электронных свидетельств здесь могут выступать скриншоты, </a:t>
            </a:r>
            <a:r>
              <a:rPr lang="ru-RU" dirty="0" err="1"/>
              <a:t>логи коннектов</a:t>
            </a:r>
            <a:r>
              <a:rPr lang="ru-RU" dirty="0"/>
              <a:t> в сеть, передаваемый трафик, сравнение состояния файловой системы ОС до и после инцидента.</a:t>
            </a:r>
          </a:p>
        </p:txBody>
      </p:sp>
    </p:spTree>
    <p:extLst>
      <p:ext uri="{BB962C8B-B14F-4D97-AF65-F5344CB8AC3E}">
        <p14:creationId xmlns:p14="http://schemas.microsoft.com/office/powerpoint/2010/main" val="219346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77873-84C7-9757-3CF9-B0FABA6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Extractor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5B1B1-DE8E-672A-6754-D8A09315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8372475" cy="49922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err="1"/>
              <a:t>Bulk</a:t>
            </a:r>
            <a:r>
              <a:rPr lang="ru-RU" b="1" dirty="0"/>
              <a:t> </a:t>
            </a:r>
            <a:r>
              <a:rPr lang="ru-RU" b="1" dirty="0" err="1"/>
              <a:t>Extractor</a:t>
            </a:r>
            <a:r>
              <a:rPr lang="ru-RU" b="1" dirty="0"/>
              <a:t> </a:t>
            </a:r>
            <a:r>
              <a:rPr lang="ru-RU" dirty="0"/>
              <a:t>– это многофункциональный инструмент, который может извлекать полезную информацию, такую как </a:t>
            </a:r>
            <a:r>
              <a:rPr lang="ru-RU" b="1" dirty="0"/>
              <a:t>номера кредитных карт, доменные имена, IP-адреса, электронные адреса, номера телефонов и URL-адреса, </a:t>
            </a:r>
            <a:r>
              <a:rPr lang="ru-RU" dirty="0"/>
              <a:t>из доказательств Жесткие диски / файлы, найденные в ходе экспертизы.</a:t>
            </a:r>
          </a:p>
          <a:p>
            <a:pPr marL="0" indent="0">
              <a:buNone/>
            </a:pPr>
            <a:r>
              <a:rPr lang="ru-RU" dirty="0"/>
              <a:t>Он полезен при анализе изображений или вредоносных программ, а также помогает в кибер-расследовании и взломе паролей. Метод состоит их составления списка слов на основе информации, найденной из доказательств, которые могут помочь в взломе пароля.</a:t>
            </a:r>
          </a:p>
          <a:p>
            <a:pPr marL="0" indent="0">
              <a:buNone/>
            </a:pPr>
            <a:r>
              <a:rPr lang="ru-RU" b="1" dirty="0" err="1"/>
              <a:t>Bulk</a:t>
            </a:r>
            <a:r>
              <a:rPr lang="ru-RU" b="1" dirty="0"/>
              <a:t> </a:t>
            </a:r>
            <a:r>
              <a:rPr lang="ru-RU" b="1" dirty="0" err="1"/>
              <a:t>Extractor</a:t>
            </a:r>
            <a:r>
              <a:rPr lang="ru-RU" b="1" dirty="0"/>
              <a:t> </a:t>
            </a:r>
            <a:r>
              <a:rPr lang="ru-RU" dirty="0"/>
              <a:t>популярен среди других инструментов благодаря своей невероятной скорости, совместимости с множеством платформ и тщательности.</a:t>
            </a:r>
            <a:r>
              <a:rPr lang="en-US" dirty="0"/>
              <a:t> </a:t>
            </a:r>
            <a:r>
              <a:rPr lang="ru-RU" dirty="0"/>
              <a:t>Он быстрый благодаря многопоточным функциям и способен сканировать любой тип цифрового мультимедиа, включая жесткие диски, твердотельные накопители, мобильные телефоны, камеры, SD-карты и многие другие типы.</a:t>
            </a:r>
          </a:p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r>
              <a:rPr lang="ru-RU" dirty="0"/>
              <a:t>Он имеет несколько параметров вывода, таких как отображение и анализ выходных данных в гистограмме.</a:t>
            </a:r>
          </a:p>
          <a:p>
            <a:r>
              <a:rPr lang="ru-RU" dirty="0"/>
              <a:t>Он может быть легко автоматизирован с помощью Python или других скриптовых языков.</a:t>
            </a:r>
          </a:p>
          <a:p>
            <a:r>
              <a:rPr lang="ru-RU" dirty="0"/>
              <a:t>Он поставляется с некоторыми заранее написанными скриптами, которые можно использовать для дополнительного сканирования.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1BAA97-C0FF-1C23-3FEB-43658C84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7540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DB0496-630E-BD9D-4F9B-6B447D94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1"/>
            <a:ext cx="3698708" cy="5143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отличие от других инструментов цифровой криминалистики, </a:t>
            </a:r>
            <a:r>
              <a:rPr lang="ru-RU" b="1" dirty="0" err="1"/>
              <a:t>bulk</a:t>
            </a:r>
            <a:r>
              <a:rPr lang="ru-RU" b="1" dirty="0"/>
              <a:t> </a:t>
            </a:r>
            <a:r>
              <a:rPr lang="ru-RU" b="1" dirty="0" err="1"/>
              <a:t>extractor</a:t>
            </a:r>
            <a:r>
              <a:rPr lang="ru-RU" b="1" dirty="0"/>
              <a:t> </a:t>
            </a:r>
            <a:r>
              <a:rPr lang="ru-RU" dirty="0"/>
              <a:t>проверяет каждый байт данных, чтобы определить, не является ли он началом последовательности, которую можно распаковать или декодировать иным образом.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11AB65-56D4-6CC1-9315-A9F4E916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908" y="857250"/>
            <a:ext cx="7353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1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2D153-0552-8199-3E38-B8F86830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3FDA0-0180-1E3E-241B-4DC21D19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9913"/>
            <a:ext cx="10515600" cy="306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Autopsy</a:t>
            </a:r>
            <a:r>
              <a:rPr lang="ru-RU" dirty="0"/>
              <a:t> — это программа с открытым исходным кодом, которая используется для выполнения криминалистических операций с жесткими дисками и смартфонами.</a:t>
            </a:r>
          </a:p>
          <a:p>
            <a:pPr marL="0" indent="0">
              <a:buNone/>
            </a:pPr>
            <a:r>
              <a:rPr lang="ru-RU" dirty="0"/>
              <a:t>Основное предназначение программы — расследование улик киберпреступлений, но также </a:t>
            </a:r>
            <a:r>
              <a:rPr lang="ru-RU" b="1" dirty="0" err="1"/>
              <a:t>Autopsy</a:t>
            </a:r>
            <a:r>
              <a:rPr lang="ru-RU" dirty="0"/>
              <a:t> может использоваться для восстановления удаленной информации.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87BBD7-7BB9-83A6-3791-03AA9031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4632"/>
            <a:ext cx="8229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1FCF8-E9F2-7B6C-131A-ECB20BA6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0189B-205A-13C9-2F2B-21DFEBFB0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84" y="1853567"/>
            <a:ext cx="6848716" cy="40523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A55047-807D-7ABD-4449-23C0B8505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6"/>
          <a:stretch/>
        </p:blipFill>
        <p:spPr>
          <a:xfrm>
            <a:off x="0" y="1690688"/>
            <a:ext cx="5214404" cy="41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97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978</Words>
  <Application>Microsoft Office PowerPoint</Application>
  <PresentationFormat>Широкоэкранный</PresentationFormat>
  <Paragraphs>71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Форензика Форматы файлов</vt:lpstr>
      <vt:lpstr>Введение</vt:lpstr>
      <vt:lpstr>Задачи форензики:</vt:lpstr>
      <vt:lpstr>Классификация компьютерной криминалистики</vt:lpstr>
      <vt:lpstr>Методы анализа</vt:lpstr>
      <vt:lpstr>Bulk Extractor</vt:lpstr>
      <vt:lpstr>Презентация PowerPoint</vt:lpstr>
      <vt:lpstr>Autopsy</vt:lpstr>
      <vt:lpstr>Создание проекта</vt:lpstr>
      <vt:lpstr>Источники данных</vt:lpstr>
      <vt:lpstr>Типы файлов</vt:lpstr>
      <vt:lpstr>По расширению </vt:lpstr>
      <vt:lpstr>Анализ файлов, пример изображения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144</cp:revision>
  <dcterms:created xsi:type="dcterms:W3CDTF">2022-06-18T22:46:52Z</dcterms:created>
  <dcterms:modified xsi:type="dcterms:W3CDTF">2022-07-27T01:03:35Z</dcterms:modified>
</cp:coreProperties>
</file>