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288" r:id="rId15"/>
    <p:sldId id="28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46" d="100"/>
          <a:sy n="46" d="100"/>
        </p:scale>
        <p:origin x="65" y="9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742" y="5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11F1C-356F-459B-BDD8-670C60A54910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E756A-3E91-4A6E-A2C6-070120327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74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A6DE6-CBC0-620D-E890-538162D21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8F6E86-9E19-3A51-892F-34EA254EB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30C7B-6236-1F50-BA9D-39FCFEB0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54473-DA39-F782-B3D7-6E0BF66A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CAA796-01B2-9D2F-B5F2-F1D2FB0E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6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7F329-23F0-3119-D29C-D85DEF70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182E01-675E-1816-6127-26AF7817A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55C56-C38C-2BF0-97CA-D7E5C21F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1F342-DFF6-ADED-7284-A283881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DC2F2B-A40A-D06D-86BE-3D646552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32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37212C-24B9-A356-3CF5-3BD1A8758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68C39F-695C-57F1-D4DF-502D5F567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835F9-3AEA-CE24-2973-95D440EF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5A2AC-74D9-B9E8-7474-FB2CC9B6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C4CC6D-ECD5-BF53-7D12-87336E94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7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9BDC9-8299-1474-3AF2-693FF8A5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A47E73-1724-2A4F-455E-3693464D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EA6E6-F25F-CD7A-6478-53CD83BF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7A38E-B2C5-AA54-87BF-5C410AC6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4AEBF2-5493-E787-BC7E-F5DCB564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5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30CA2-F5EB-131B-A5CB-2578F14C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33D48B-DB54-4A2D-08CB-9542EEC2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30389D-51C6-23B1-3744-76CBB68E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80A53-9333-1708-4736-2C4CD772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45A1A-0A78-B74B-CD35-A0B6C972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56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3FAB6-BA0B-2B95-BAEC-5629349A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08183-D4BB-3E13-B79A-448095DC7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54454E-165D-FC3D-CB75-F4106C466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D1ED7-6E94-56E8-3F68-A5503945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AF958B-F06A-A8C4-4584-F50E3BF8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1CA436-4797-0B4F-095E-3216C884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89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BC59E-6FE9-97E3-5FC1-59E25460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F4F817-8A02-3C78-EEDD-D4F125A6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FC496C-EA81-78F2-592A-EB165EE3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E49155-E271-7B50-580D-8D78B1893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2F9E06-73C4-8158-B037-800B84798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EEA1D-5725-9C8C-0D47-D9AA5186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13D64D-5927-02A3-3DDA-F441947C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09E034-300F-B8D7-8B11-FD17674B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68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12277-E863-457D-CB3B-188A2D59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6B6B2C-4296-4605-0F09-40A0FE17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28460E-9773-5B0A-3853-3A993120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315997-C4F6-E9AF-30EF-D4067C4D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46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75AD1B-3F21-7C12-C56B-083BAB36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815BE6-4A6D-596E-674E-159EE2B8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DDAA44-410B-A0F1-3588-677BDE88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36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D5F98-A9E5-EB12-C0F1-8524F45B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81510-7D0C-FC19-540F-0C760FC93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8F40A-9DAB-C3D6-102A-5C340B33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1A1F7F-1F76-D04C-5147-20A571BF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FC3A78-8A7A-3D1B-A4B7-60F73AB7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8EC8E7-3A14-32F6-3DCF-7AA8F623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95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DE62C-AA44-5A64-DE08-2D2FE0A1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751035-9A35-C16F-9698-51C96FD9E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A4C86F-84B0-9804-AC25-67D3CFE1F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DBFEF5-8EEE-F358-A6DA-589FFB2E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84BC5A-C0AC-A721-5AB4-5F06839D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579EF0-8C25-E120-B5B2-5F62371E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1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B1648-337D-2E29-0B8D-AA59DBE6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ACAD9A-0884-5B1B-9C9D-9371B915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05F544-A686-F8C2-5BA5-63F3C268A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995F-0D0C-4339-94CC-E2EE616AB078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2749B0-35B9-881A-FD00-8DCF41AAD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0B91C-1441-1ABF-182C-6D50C0578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6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72720-9CDF-0400-AB3C-298F68FFC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558" y="2235200"/>
            <a:ext cx="9480884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Криптография</a:t>
            </a:r>
            <a:br>
              <a:rPr lang="ru-RU" dirty="0">
                <a:cs typeface="Times New Roman" panose="02020603050405020304" pitchFamily="18" charset="0"/>
              </a:rPr>
            </a:br>
            <a:r>
              <a:rPr lang="ru-RU" dirty="0">
                <a:cs typeface="Times New Roman" panose="02020603050405020304" pitchFamily="18" charset="0"/>
              </a:rPr>
              <a:t>Кодировки и буквенные шифры</a:t>
            </a:r>
          </a:p>
        </p:txBody>
      </p:sp>
    </p:spTree>
    <p:extLst>
      <p:ext uri="{BB962C8B-B14F-4D97-AF65-F5344CB8AC3E}">
        <p14:creationId xmlns:p14="http://schemas.microsoft.com/office/powerpoint/2010/main" val="310203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CA8CD1A-8B98-68D3-EF5F-855DE0B64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Теперь возьмем любое сообщение. Например, «</a:t>
            </a:r>
            <a:r>
              <a:rPr lang="ru-RU" b="1" dirty="0"/>
              <a:t>I LOVE HABR AND GITHUB</a:t>
            </a:r>
            <a:r>
              <a:rPr lang="ru-RU" dirty="0"/>
              <a:t>».</a:t>
            </a:r>
          </a:p>
          <a:p>
            <a:pPr marL="0" indent="0">
              <a:buNone/>
            </a:pPr>
            <a:r>
              <a:rPr lang="ru-RU" dirty="0"/>
              <a:t>Разобьем его на биграммы, т.е. на пары символов, не учитывая пробелы.</a:t>
            </a:r>
          </a:p>
          <a:p>
            <a:pPr marL="0" indent="0">
              <a:buNone/>
            </a:pPr>
            <a:r>
              <a:rPr lang="ru-RU" b="1" dirty="0"/>
              <a:t>IL OV EH AB RA ND GI TH UB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Шифрование выполняется по нескольким несложным правилам:</a:t>
            </a:r>
          </a:p>
          <a:p>
            <a:pPr marL="0" indent="0">
              <a:buNone/>
            </a:pPr>
            <a:r>
              <a:rPr lang="ru-RU" dirty="0"/>
              <a:t>1) Если символы биграммы находятся в матрице на одной строке — смещаем их вправо на одну позицию. Если символ был крайним в ряду — он становится первым.</a:t>
            </a:r>
          </a:p>
          <a:p>
            <a:pPr marL="0" indent="0">
              <a:buNone/>
            </a:pPr>
            <a:r>
              <a:rPr lang="ru-RU" dirty="0"/>
              <a:t>Например, EH становится LE.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B4513C-E90E-6CA3-9BBB-7FD8E9507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676" y="4818897"/>
            <a:ext cx="14954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6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AB4C69A-46DF-596B-D5F8-4BD62074D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811"/>
            <a:ext cx="10515600" cy="548715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2) Если символы биграммы находятся в одном столбце, то они смещаются на одну позицию вниз. Если символ находился в самом низу столбца, то он принимает значение самого верхнего.</a:t>
            </a:r>
            <a:br>
              <a:rPr lang="ru-RU" dirty="0"/>
            </a:br>
            <a:r>
              <a:rPr lang="ru-RU" dirty="0"/>
              <a:t>Например, если бы у нас была биграмма LX, то она стала бы DL.</a:t>
            </a:r>
          </a:p>
          <a:p>
            <a:pPr marL="0" indent="0">
              <a:buNone/>
            </a:pPr>
            <a:r>
              <a:rPr lang="ru-RU" dirty="0"/>
              <a:t>3) Если символы не находятся ни на одной строке, ни на одном столбце, то строим прямоугольник, где наши символы — края диагонали. И меняем углы местами.</a:t>
            </a:r>
            <a:br>
              <a:rPr lang="ru-RU" dirty="0"/>
            </a:br>
            <a:r>
              <a:rPr lang="ru-RU" dirty="0"/>
              <a:t>Например, биграмма RA.</a:t>
            </a:r>
          </a:p>
          <a:p>
            <a:pPr marL="0" indent="0">
              <a:buNone/>
            </a:pPr>
            <a:r>
              <a:rPr lang="ru-RU" dirty="0"/>
              <a:t>Шифруя по этим правилам, получим:</a:t>
            </a:r>
          </a:p>
          <a:p>
            <a:pPr marL="0" indent="0">
              <a:buNone/>
            </a:pPr>
            <a:r>
              <a:rPr lang="en-US" b="1" dirty="0"/>
              <a:t>IL OV EH AB RA ND GI TH UB.</a:t>
            </a:r>
          </a:p>
          <a:p>
            <a:pPr marL="0" indent="0">
              <a:buNone/>
            </a:pPr>
            <a:r>
              <a:rPr lang="en-US" b="1" dirty="0"/>
              <a:t>KO HY LE HG EU MF BP QO QG</a:t>
            </a:r>
            <a:endParaRPr lang="ru-RU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D4D5B7-91B2-E418-A627-251706126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908" y="3429000"/>
            <a:ext cx="1495425" cy="16478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F77446-14AF-DBA3-91DE-16CDBC36E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1298" y="3473116"/>
            <a:ext cx="14954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09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EA73CB-793A-F312-5B23-1870DF4E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base16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8F26C9-B498-F4B9-4C5B-83981241A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Кодировка </a:t>
            </a:r>
            <a:r>
              <a:rPr lang="ru-RU" b="1" dirty="0"/>
              <a:t>Base16</a:t>
            </a:r>
            <a:r>
              <a:rPr lang="ru-RU" dirty="0"/>
              <a:t> соответствует печатаемым символам в наборе символов ASCII (числа 0–9 и буквы A – F).</a:t>
            </a:r>
            <a:r>
              <a:rPr lang="en-US" dirty="0"/>
              <a:t> </a:t>
            </a:r>
            <a:r>
              <a:rPr lang="ru-RU" dirty="0"/>
              <a:t>Проще говоря, если вы видите раздел символов, в котором есть только цифры 0-9 и заглавные буквы A-F, то, скорее всего, это информация, зашифрованная с помощью шифрования </a:t>
            </a:r>
            <a:r>
              <a:rPr lang="ru-RU" b="1" dirty="0"/>
              <a:t>base16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1. Преобразуйте данные (в соответствии с кодировкой ASCII, кодировкой UTF-8 и т. д.) в соответствующее двоичное число, при этом старшие цифры менее 8 бит заполнены нулем. Две двоичные цифры сгруппированы в соответствующее десятичное число.</a:t>
            </a:r>
          </a:p>
        </p:txBody>
      </p:sp>
    </p:spTree>
    <p:extLst>
      <p:ext uri="{BB962C8B-B14F-4D97-AF65-F5344CB8AC3E}">
        <p14:creationId xmlns:p14="http://schemas.microsoft.com/office/powerpoint/2010/main" val="3589316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3FA5CF6-8582-D958-CEC8-0371DF123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4287"/>
            <a:ext cx="8077951" cy="482942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2. Найдите соответствующий символ в таблице кодирования </a:t>
            </a:r>
            <a:r>
              <a:rPr lang="ru-RU" b="1" dirty="0"/>
              <a:t>Base16</a:t>
            </a:r>
            <a:r>
              <a:rPr lang="ru-RU" dirty="0"/>
              <a:t> в соответствии с десятичным значением. </a:t>
            </a:r>
            <a:r>
              <a:rPr lang="ru-RU" b="1" dirty="0"/>
              <a:t>Base16</a:t>
            </a:r>
            <a:r>
              <a:rPr lang="ru-RU" dirty="0"/>
              <a:t> - это 4 бита для представления символа, поэтому исходный один байт (8 бит) можно разделить на две группы, что означает, что если изначально использовался ASCII Один символ после кодирования теперь преобразуется в два символа. Объем данных в два раза превышает исходный.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9CB3E9-1E0E-D034-7634-1FCC24669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151" y="1014287"/>
            <a:ext cx="2437649" cy="468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95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569EB-9C8E-6FA5-A2AC-D0E87814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62C76D-2C3A-E48A-2DDF-1E4BDC33F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Это было ваше первое погружение в криптографию. Это крайне сложная и объемная наука. Когда учился я, мне хотелось просто плакать, смотря на студентов с факультета Криптографии. Но без этой науки в сфере ИБ – никуда, она буквально везде: пароли, хэши, шифрованные подключения и пр.</a:t>
            </a:r>
          </a:p>
        </p:txBody>
      </p:sp>
    </p:spTree>
    <p:extLst>
      <p:ext uri="{BB962C8B-B14F-4D97-AF65-F5344CB8AC3E}">
        <p14:creationId xmlns:p14="http://schemas.microsoft.com/office/powerpoint/2010/main" val="3861904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F2307-B5F3-AC33-4C49-EACAF64E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897B7-1E55-5EAF-D218-FE7F3B1E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Расшифровать строку </a:t>
            </a:r>
            <a:r>
              <a:rPr lang="en-US" dirty="0"/>
              <a:t>Base64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32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BEC5A-2DA3-49E4-94B9-D0DAE7BC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FC98D-1F0C-9E27-33AA-5AB642F2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>
                <a:cs typeface="Times New Roman" panose="02020603050405020304" pitchFamily="18" charset="0"/>
              </a:rPr>
              <a:t>Криптография</a:t>
            </a:r>
            <a:r>
              <a:rPr lang="ru-RU" dirty="0">
                <a:cs typeface="Times New Roman" panose="02020603050405020304" pitchFamily="18" charset="0"/>
              </a:rPr>
              <a:t> — это наука о безопасном общении в присутствии враждебного поведения. Хотя большинство людей понимает роль криптографии в сохранении конфиденциальности коммуникации, она также используется для аутентификации происхождения, проверки целостности и установления безответности коммуникации; т.е. для определения того, что сообщение пришло от конкретного человека и не было подделано, и что эти свойства не могут быть опровергнуты отправителем.</a:t>
            </a:r>
          </a:p>
          <a:p>
            <a:pPr marL="0" indent="0">
              <a:buNone/>
            </a:pPr>
            <a:endParaRPr lang="ru-RU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cs typeface="Times New Roman" panose="02020603050405020304" pitchFamily="18" charset="0"/>
              </a:rPr>
              <a:t>Криптография</a:t>
            </a:r>
            <a:r>
              <a:rPr lang="ru-RU" dirty="0">
                <a:cs typeface="Times New Roman" panose="02020603050405020304" pitchFamily="18" charset="0"/>
              </a:rPr>
              <a:t> используется для преобразования оригинального сообщения в неразборчивое сообщение, которое может интерпретировать только тот, кто в курсе.</a:t>
            </a:r>
          </a:p>
        </p:txBody>
      </p:sp>
    </p:spTree>
    <p:extLst>
      <p:ext uri="{BB962C8B-B14F-4D97-AF65-F5344CB8AC3E}">
        <p14:creationId xmlns:p14="http://schemas.microsoft.com/office/powerpoint/2010/main" val="154990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014E1-A600-088B-D3AA-DF4867894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Немножко терминологии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EE86CC-E501-CE19-43BD-2BEB92DD3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Шифрование</a:t>
            </a:r>
            <a:r>
              <a:rPr lang="ru-RU" dirty="0"/>
              <a:t> – процесс изменения информации таким образом, чтобы её смогли получить только нужные пользователи.</a:t>
            </a:r>
            <a:br>
              <a:rPr lang="ru-RU" dirty="0"/>
            </a:br>
            <a:r>
              <a:rPr lang="ru-RU" dirty="0"/>
              <a:t>Главные цели шифрования это:</a:t>
            </a:r>
          </a:p>
          <a:p>
            <a:pPr lvl="1"/>
            <a:r>
              <a:rPr lang="ru-RU" b="1" dirty="0"/>
              <a:t>конфиденциальность</a:t>
            </a:r>
            <a:r>
              <a:rPr lang="ru-RU" dirty="0"/>
              <a:t> – данные скрыты от посторонних</a:t>
            </a:r>
          </a:p>
          <a:p>
            <a:pPr lvl="1"/>
            <a:r>
              <a:rPr lang="ru-RU" b="1" dirty="0"/>
              <a:t>целостность</a:t>
            </a:r>
            <a:r>
              <a:rPr lang="ru-RU" dirty="0"/>
              <a:t> – предотвращение изменения информации</a:t>
            </a:r>
          </a:p>
          <a:p>
            <a:pPr lvl="1"/>
            <a:r>
              <a:rPr lang="ru-RU" b="1" dirty="0"/>
              <a:t>идентифицируемость</a:t>
            </a:r>
            <a:r>
              <a:rPr lang="ru-RU" dirty="0"/>
              <a:t> – возможность определить отправителя данных и невозможность их отправки без отправителя</a:t>
            </a:r>
          </a:p>
          <a:p>
            <a:r>
              <a:rPr lang="ru-RU" b="1" dirty="0"/>
              <a:t>Кодирование</a:t>
            </a:r>
            <a:r>
              <a:rPr lang="ru-RU" dirty="0"/>
              <a:t> – процесс преобразования доступной нам информации в информацию понятную компьютерную.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39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558CEC5-41A7-C3BD-02AC-E7AC3D436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7726"/>
            <a:ext cx="10515600" cy="551923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Криптографическая стойкость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– это свойство шифра противостоять криптоанализу, изучению и дешифровки шифра. 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Криптостойкость шифра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делится на две основные системы: 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абсолютно стойкие системы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и 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достаточно стойкие системы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lvl="1"/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Абсолютно стойкие системы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– системы не подверженные криптоанализу. Основные критерии абсолютно стойких систем:</a:t>
            </a:r>
          </a:p>
          <a:p>
            <a:pPr lvl="2"/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Ключи должны генерироваться для каждого сообщения отдельно</a:t>
            </a:r>
          </a:p>
          <a:p>
            <a:pPr lvl="2"/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Генерация ключей независима</a:t>
            </a:r>
          </a:p>
          <a:p>
            <a:pPr lvl="2"/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Длина ключа должна быть не меньше длины сообщения</a:t>
            </a:r>
          </a:p>
          <a:p>
            <a:pPr marL="457200" lvl="1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К сожалению, такие системы не удобны в своём использовании: появляется передача излишней информации, которая требует мощных и сложных устройств. Поэтому на деле применяются достаточно стойкие системы.</a:t>
            </a:r>
          </a:p>
          <a:p>
            <a:pPr lvl="1"/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Достаточно стойкие системы 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– системы не могут обеспечить полную защиту данных, но гораздо удобнее абсолютно стойких. Надежность таких систем зависит от возможностей крипто аналитика:</a:t>
            </a:r>
          </a:p>
          <a:p>
            <a:pPr lvl="2"/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Количества перехваченных сообщений</a:t>
            </a:r>
          </a:p>
          <a:p>
            <a:pPr lvl="2"/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Времени и вычислительных способностей</a:t>
            </a:r>
          </a:p>
          <a:p>
            <a:pPr lvl="2"/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А также от вычислительной сложности шифра.</a:t>
            </a:r>
          </a:p>
          <a:p>
            <a:pPr algn="l"/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Вычислительная сложность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– совокупность времени работы шифрующей функции, объема входных данных и количества используемой памяти. Чем она больше, тем сложнее дешифровать шифр.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0512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67D90-D75B-94E9-5594-A92E431F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 </a:t>
            </a:r>
            <a:r>
              <a:rPr lang="ru-RU" dirty="0" err="1"/>
              <a:t>Атбаша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567CA1-1321-695D-428B-85E65C9FA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Далее разберем базовые буквенные шифры.</a:t>
            </a:r>
          </a:p>
          <a:p>
            <a:pPr marL="0" indent="0">
              <a:buNone/>
            </a:pPr>
            <a:r>
              <a:rPr lang="ru-RU" dirty="0"/>
              <a:t>Для реализации шифра </a:t>
            </a:r>
            <a:r>
              <a:rPr lang="ru-RU" dirty="0" err="1"/>
              <a:t>Атбаша</a:t>
            </a:r>
            <a:r>
              <a:rPr lang="ru-RU" dirty="0"/>
              <a:t> просто инвертируем алфавит. «А» станет «Z», «B» превратится в «Y» и наоборот. На выходе получим такую картину: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Например: </a:t>
            </a:r>
          </a:p>
          <a:p>
            <a:pPr marL="0" indent="0">
              <a:buNone/>
            </a:pPr>
            <a:r>
              <a:rPr lang="ru-RU" dirty="0"/>
              <a:t>Исходное сообщение: </a:t>
            </a:r>
            <a:r>
              <a:rPr lang="en-US" dirty="0"/>
              <a:t>I love you</a:t>
            </a:r>
          </a:p>
          <a:p>
            <a:pPr marL="0" indent="0">
              <a:buNone/>
            </a:pPr>
            <a:r>
              <a:rPr lang="ru-RU" dirty="0"/>
              <a:t>Зашифрованное: </a:t>
            </a:r>
            <a:r>
              <a:rPr lang="en-US" dirty="0"/>
              <a:t>R </a:t>
            </a:r>
            <a:r>
              <a:rPr lang="en-US" dirty="0" err="1"/>
              <a:t>olev</a:t>
            </a:r>
            <a:r>
              <a:rPr lang="en-US" dirty="0"/>
              <a:t> </a:t>
            </a:r>
            <a:r>
              <a:rPr lang="en-US" dirty="0" err="1"/>
              <a:t>blf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3489F6-7204-F9EA-FFCA-6A97DA7F9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416" y="3738625"/>
            <a:ext cx="8969168" cy="52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3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7EC04-BAD1-ACA1-952D-A84B7A9F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 Цезаря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2402A3-A5BA-E135-705D-8E2C44E70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Тут добавляется еще один параметр — примитивный ключ в виде числа от 1 до 25 (для латиницы). На практике, ключ будет от 4 до 10.</a:t>
            </a:r>
          </a:p>
          <a:p>
            <a:pPr marL="0" indent="0">
              <a:buNone/>
            </a:pPr>
            <a:r>
              <a:rPr lang="ru-RU" dirty="0"/>
              <a:t>Для наглядности, возьмем латиницу</a:t>
            </a:r>
          </a:p>
          <a:p>
            <a:pPr marL="0" indent="0">
              <a:buNone/>
            </a:pPr>
            <a:r>
              <a:rPr lang="ru-RU" dirty="0"/>
              <a:t>a b c d e f g h i j k l m n o p q r s t u v w x y z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 теперь сместим вправо или влево каждую букву на ключевое число значений.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Например, ключ у нас будет 4 и смещение вправо.</a:t>
            </a:r>
          </a:p>
          <a:p>
            <a:pPr marL="0" indent="0">
              <a:buNone/>
            </a:pPr>
            <a:r>
              <a:rPr lang="ru-RU" dirty="0"/>
              <a:t>Исходный алфавит: a b c d e f g h i j k l m n o p q r s t u v w x y z</a:t>
            </a:r>
          </a:p>
          <a:p>
            <a:pPr marL="0" indent="0">
              <a:buNone/>
            </a:pPr>
            <a:r>
              <a:rPr lang="ru-RU" dirty="0"/>
              <a:t>Зашифрованный: w x y z a b c d e f g h i j k l m n o p q r s t u v</a:t>
            </a:r>
          </a:p>
        </p:txBody>
      </p:sp>
    </p:spTree>
    <p:extLst>
      <p:ext uri="{BB962C8B-B14F-4D97-AF65-F5344CB8AC3E}">
        <p14:creationId xmlns:p14="http://schemas.microsoft.com/office/powerpoint/2010/main" val="135598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972E0-CA0D-53A8-91CF-9401985E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 </a:t>
            </a:r>
            <a:r>
              <a:rPr lang="ru-RU" dirty="0" err="1"/>
              <a:t>Вернама</a:t>
            </a:r>
            <a:r>
              <a:rPr lang="ru-RU" dirty="0"/>
              <a:t>(</a:t>
            </a:r>
            <a:r>
              <a:rPr lang="en-US" dirty="0"/>
              <a:t>XOR-</a:t>
            </a:r>
            <a:r>
              <a:rPr lang="ru-RU" dirty="0"/>
              <a:t>шифр)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84A917-882D-2864-D2CA-7137E6B74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40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Простейший шифр на основе бинарной логики, который обладает 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абсолютной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криптографической стойкостью. Без знания ключа, расшифровать его невозможно (доказано Клодом Шенноном). Мы попробуем изменить этот шифр для кодирования в 8 бит/символ на примере 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ASCII-таблицы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Каждую букву представим в виде бинарного кода.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1A7617-1F8F-2506-B453-B48CEDFF8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409" y="3285849"/>
            <a:ext cx="4641182" cy="34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2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5AD80F6-04F4-B9B9-67B7-A53412787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621" y="750804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XOR принимает сигналы (0 или 1 каждый), проводит над ними логическую операцию и выдает один сигнал, исходя из входных значений.</a:t>
            </a:r>
          </a:p>
          <a:p>
            <a:pPr marL="0" indent="0">
              <a:buNone/>
            </a:pPr>
            <a:r>
              <a:rPr lang="ru-RU" dirty="0"/>
              <a:t>Если все сигналы равны между собой (0-0 или 1-1 или 0-0-0 и т.д.), то на выходе получаем 0.</a:t>
            </a:r>
          </a:p>
          <a:p>
            <a:pPr marL="0" indent="0">
              <a:buNone/>
            </a:pPr>
            <a:r>
              <a:rPr lang="ru-RU" dirty="0"/>
              <a:t>Если сигналы не равны (0-1 или 1-0 или 1-0-0 и т.д.), то на выходе получаем 1.</a:t>
            </a:r>
          </a:p>
          <a:p>
            <a:pPr marL="0" indent="0">
              <a:buNone/>
            </a:pPr>
            <a:r>
              <a:rPr lang="ru-RU" dirty="0"/>
              <a:t>Теперь для шифровки сообщения, введем сам текст для шифровки и ключ такой же длины. Переведем каждую букву в ее бинарный код и выполним формулу сообщение XOR ключ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Например:</a:t>
            </a:r>
          </a:p>
          <a:p>
            <a:pPr marL="0" indent="0">
              <a:buNone/>
            </a:pPr>
            <a:r>
              <a:rPr lang="ru-RU" dirty="0"/>
              <a:t>сообщение: LONDON</a:t>
            </a:r>
          </a:p>
          <a:p>
            <a:pPr marL="0" indent="0">
              <a:buNone/>
            </a:pPr>
            <a:r>
              <a:rPr lang="ru-RU" dirty="0"/>
              <a:t>ключ: SYSTEM</a:t>
            </a:r>
          </a:p>
          <a:p>
            <a:pPr marL="0" indent="0">
              <a:buNone/>
            </a:pPr>
            <a:r>
              <a:rPr lang="ru-RU" dirty="0"/>
              <a:t>Переведем их в бинарный код и выполним XOR: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00D179-38EA-366E-93D5-6DD17D62A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958" y="5102142"/>
            <a:ext cx="51149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3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DE47C6-E736-46C8-9AD4-F4B2A82E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 </a:t>
            </a:r>
            <a:r>
              <a:rPr lang="ru-RU" dirty="0" err="1"/>
              <a:t>Плейфера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A8F6B8-1113-9B59-F75F-A347A8291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Классический шифр </a:t>
            </a:r>
            <a:r>
              <a:rPr lang="ru-RU" dirty="0" err="1"/>
              <a:t>Плейфера</a:t>
            </a:r>
            <a:r>
              <a:rPr lang="ru-RU" dirty="0"/>
              <a:t> предполагает в основе матрицу 5х5, заполненную символами латинского алфавита (i и j пишутся в одну клетку), кодовое слово и дальнейшую манипуляцию над ними.</a:t>
            </a:r>
          </a:p>
          <a:p>
            <a:pPr marL="0" indent="0">
              <a:buNone/>
            </a:pPr>
            <a:r>
              <a:rPr lang="ru-RU" dirty="0"/>
              <a:t>Пусть кодовое слово у нас будет «HELLO».</a:t>
            </a:r>
          </a:p>
          <a:p>
            <a:pPr marL="0" indent="0">
              <a:buNone/>
            </a:pPr>
            <a:r>
              <a:rPr lang="ru-RU" dirty="0"/>
              <a:t>Сначала поступаем как с предыдущим шифром, т.е. уберем повторы и запишем слово в начале алфавита.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C7A48F-ED36-8510-B439-12A771C9F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506" y="3206415"/>
            <a:ext cx="1255294" cy="135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402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4966</TotalTime>
  <Words>1155</Words>
  <Application>Microsoft Office PowerPoint</Application>
  <PresentationFormat>Широкоэкранный</PresentationFormat>
  <Paragraphs>75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Тема Office</vt:lpstr>
      <vt:lpstr>Криптография Кодировки и буквенные шифры</vt:lpstr>
      <vt:lpstr>Введение</vt:lpstr>
      <vt:lpstr>Немножко терминологии</vt:lpstr>
      <vt:lpstr>Презентация PowerPoint</vt:lpstr>
      <vt:lpstr>Шифр Атбаша</vt:lpstr>
      <vt:lpstr>Шифр Цезаря</vt:lpstr>
      <vt:lpstr>Шифр Вернама(XOR-шифр)</vt:lpstr>
      <vt:lpstr>Презентация PowerPoint</vt:lpstr>
      <vt:lpstr>Шифр Плейфера</vt:lpstr>
      <vt:lpstr>Презентация PowerPoint</vt:lpstr>
      <vt:lpstr>Презентация PowerPoint</vt:lpstr>
      <vt:lpstr>base16</vt:lpstr>
      <vt:lpstr>Презентация PowerPoint</vt:lpstr>
      <vt:lpstr>Заключение 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2: Команды Bash</dc:title>
  <dc:creator>Felix Edmundovich</dc:creator>
  <cp:lastModifiedBy>Felix Edmundovich</cp:lastModifiedBy>
  <cp:revision>150</cp:revision>
  <dcterms:created xsi:type="dcterms:W3CDTF">2022-06-18T22:46:52Z</dcterms:created>
  <dcterms:modified xsi:type="dcterms:W3CDTF">2022-07-28T01:59:47Z</dcterms:modified>
</cp:coreProperties>
</file>