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90" r:id="rId4"/>
    <p:sldId id="291" r:id="rId5"/>
    <p:sldId id="293" r:id="rId6"/>
    <p:sldId id="292" r:id="rId7"/>
    <p:sldId id="302" r:id="rId8"/>
    <p:sldId id="303" r:id="rId9"/>
    <p:sldId id="304" r:id="rId10"/>
    <p:sldId id="305" r:id="rId11"/>
    <p:sldId id="306" r:id="rId12"/>
    <p:sldId id="288" r:id="rId13"/>
    <p:sldId id="289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3" autoAdjust="0"/>
    <p:restoredTop sz="94660"/>
  </p:normalViewPr>
  <p:slideViewPr>
    <p:cSldViewPr snapToGrid="0">
      <p:cViewPr varScale="1">
        <p:scale>
          <a:sx n="46" d="100"/>
          <a:sy n="46" d="100"/>
        </p:scale>
        <p:origin x="43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742" y="5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11F1C-356F-459B-BDD8-670C60A54910}" type="datetimeFigureOut">
              <a:rPr lang="ru-RU" smtClean="0"/>
              <a:t>28.07.2022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E756A-3E91-4A6E-A2C6-07012032745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1749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6A6DE6-CBC0-620D-E890-538162D21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F8F6E86-9E19-3A51-892F-34EA254EBB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F30C7B-6236-1F50-BA9D-39FCFEB0D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28.07.2022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E54473-DA39-F782-B3D7-6E0BF66AE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CAA796-01B2-9D2F-B5F2-F1D2FB0E7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960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67F329-23F0-3119-D29C-D85DEF708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8182E01-675E-1816-6127-26AF7817A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E55C56-C38C-2BF0-97CA-D7E5C21FB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28.07.2022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61F342-DFF6-ADED-7284-A283881F1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DC2F2B-A40A-D06D-86BE-3D6465529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732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137212C-24B9-A356-3CF5-3BD1A87589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C68C39F-695C-57F1-D4DF-502D5F567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A835F9-3AEA-CE24-2973-95D440EF8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28.07.2022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F5A2AC-74D9-B9E8-7474-FB2CC9B64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C4CC6D-ECD5-BF53-7D12-87336E94B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476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B9BDC9-8299-1474-3AF2-693FF8A57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A47E73-1724-2A4F-455E-3693464DD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6EA6E6-F25F-CD7A-6478-53CD83BF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28.07.2022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67A38E-B2C5-AA54-87BF-5C410AC69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4AEBF2-5493-E787-BC7E-F5DCB5647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9544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930CA2-F5EB-131B-A5CB-2578F14C4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33D48B-DB54-4A2D-08CB-9542EEC2B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30389D-51C6-23B1-3744-76CBB68EF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28.07.2022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780A53-9333-1708-4736-2C4CD7729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C45A1A-0A78-B74B-CD35-A0B6C972D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4565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3FAB6-BA0B-2B95-BAEC-5629349AE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D08183-D4BB-3E13-B79A-448095DC7F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654454E-165D-FC3D-CB75-F4106C466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BD1ED7-6E94-56E8-3F68-A5503945C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28.07.2022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AF958B-F06A-A8C4-4584-F50E3BF8E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C1CA436-4797-0B4F-095E-3216C8849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1898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6BC59E-6FE9-97E3-5FC1-59E25460E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0F4F817-8A02-3C78-EEDD-D4F125A6B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8FC496C-EA81-78F2-592A-EB165EE39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7E49155-E271-7B50-580D-8D78B1893B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82F9E06-73C4-8158-B037-800B84798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9AEEA1D-5725-9C8C-0D47-D9AA5186B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28.07.2022</a:t>
            </a:fld>
            <a:endParaRPr lang="ru-RU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A13D64D-5927-02A3-3DDA-F441947C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809E034-300F-B8D7-8B11-FD17674BD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7680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912277-E863-457D-CB3B-188A2D59B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66B6B2C-4296-4605-0F09-40A0FE17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28.07.2022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328460E-9773-5B0A-3853-3A993120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A315997-C4F6-E9AF-30EF-D4067C4D1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1461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675AD1B-3F21-7C12-C56B-083BAB367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28.07.2022</a:t>
            </a:fld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D815BE6-4A6D-596E-674E-159EE2B8E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8DDAA44-410B-A0F1-3588-677BDE884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5366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8D5F98-A9E5-EB12-C0F1-8524F45B2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B81510-7D0C-FC19-540F-0C760FC93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ED8F40A-9DAB-C3D6-102A-5C340B335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A1A1F7F-1F76-D04C-5147-20A571BF3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28.07.2022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1FC3A78-8A7A-3D1B-A4B7-60F73AB70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38EC8E7-3A14-32F6-3DCF-7AA8F6233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9951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7DE62C-AA44-5A64-DE08-2D2FE0A1F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4751035-9A35-C16F-9698-51C96FD9E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3A4C86F-84B0-9804-AC25-67D3CFE1F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ADBFEF5-8EEE-F358-A6DA-589FFB2EB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28.07.2022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584BC5A-C0AC-A721-5AB4-5F06839D3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E579EF0-8C25-E120-B5B2-5F62371E3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6311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8B1648-337D-2E29-0B8D-AA59DBE61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ACAD9A-0884-5B1B-9C9D-9371B9155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05F544-A686-F8C2-5BA5-63F3C268AE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A995F-0D0C-4339-94CC-E2EE616AB078}" type="datetimeFigureOut">
              <a:rPr lang="ru-RU" smtClean="0"/>
              <a:t>28.07.2022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2749B0-35B9-881A-FD00-8DCF41AAD2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40B91C-1441-1ABF-182C-6D50C0578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2F652-B071-4D7A-A7BC-AA9925BFF85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8604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E72720-9CDF-0400-AB3C-298F68FFCF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5558" y="2235200"/>
            <a:ext cx="9480884" cy="2387600"/>
          </a:xfrm>
        </p:spPr>
        <p:txBody>
          <a:bodyPr>
            <a:normAutofit/>
          </a:bodyPr>
          <a:lstStyle/>
          <a:p>
            <a:r>
              <a:rPr lang="ru-RU" dirty="0" smtClean="0">
                <a:cs typeface="Times New Roman" panose="02020603050405020304" pitchFamily="18" charset="0"/>
              </a:rPr>
              <a:t>Криптография</a:t>
            </a:r>
            <a:r>
              <a:rPr lang="ru-RU" dirty="0">
                <a:cs typeface="Times New Roman" panose="02020603050405020304" pitchFamily="18" charset="0"/>
              </a:rPr>
              <a:t/>
            </a:r>
            <a:br>
              <a:rPr lang="ru-RU" dirty="0">
                <a:cs typeface="Times New Roman" panose="02020603050405020304" pitchFamily="18" charset="0"/>
              </a:rPr>
            </a:br>
            <a:r>
              <a:rPr lang="ru-RU" dirty="0" smtClean="0">
                <a:cs typeface="Times New Roman" panose="02020603050405020304" pitchFamily="18" charset="0"/>
              </a:rPr>
              <a:t>Симметричное шифрование</a:t>
            </a:r>
            <a:endParaRPr lang="ru-RU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039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82906-02FA-B0BB-E039-4937D213A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Достоинства и недостатки симметричного шифрования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9EB9CF-6E2D-866F-EE56-842D6D4FC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smtClean="0"/>
              <a:t>	Симметричные </a:t>
            </a:r>
            <a:r>
              <a:rPr lang="ru-RU" dirty="0"/>
              <a:t>алгоритмы требуют меньше ресурсов и демонстрируют б</a:t>
            </a:r>
            <a:r>
              <a:rPr lang="ru-RU" i="1" dirty="0"/>
              <a:t>о</a:t>
            </a:r>
            <a:r>
              <a:rPr lang="ru-RU" dirty="0"/>
              <a:t>льшую скорость шифрования, чем асимметричные алгоритмы. Большинство симметричных шифров предположительно устойчиво к атакам с помощью квантовых компьютеров, которые в теории представляют угрозу для асимметричных алгоритмов.</a:t>
            </a:r>
          </a:p>
          <a:p>
            <a:pPr marL="0" indent="0">
              <a:buNone/>
            </a:pPr>
            <a:r>
              <a:rPr lang="ru-RU" dirty="0" smtClean="0"/>
              <a:t>	Слабое </a:t>
            </a:r>
            <a:r>
              <a:rPr lang="ru-RU" dirty="0"/>
              <a:t>место симметричного шифрования — обмен ключом. Поскольку для работы алгоритма ключ должен быть и у отправителя, и у получателя сообщения, его необходимо передать; однако при передаче по незащищенным каналам его могут перехватить и использовать посторонние. На практике во многих системах эта проблема решается шифрованием ключа с помощью асимметричного алгоритма.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0814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82906-02FA-B0BB-E039-4937D213A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OpenSSL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9EB9CF-6E2D-866F-EE56-842D6D4FC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444" y="1930876"/>
            <a:ext cx="354129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Библиотека </a:t>
            </a:r>
            <a:r>
              <a:rPr lang="en-US" dirty="0" smtClean="0"/>
              <a:t>OpenSSL </a:t>
            </a:r>
            <a:r>
              <a:rPr lang="ru-RU" dirty="0" smtClean="0"/>
              <a:t>предоставляет утилиты командной строки для работы со множеством криптографических алгоритмов. Рассмотрим на примере алгоритма </a:t>
            </a:r>
            <a:r>
              <a:rPr lang="en-US" dirty="0" smtClean="0"/>
              <a:t>AES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739" y="1690688"/>
            <a:ext cx="7867451" cy="483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364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B569EB-9C8E-6FA5-A2AC-D0E87814E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62C76D-2C3A-E48A-2DDF-1E4BDC33F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	Как вы могли видеть, симметричные алгоритмы просты для понимания и весьма удобны. Но нередки ситуации, когда ими одними ограничиться не получится. В таких случаях приходит время вышеупомянуты</a:t>
            </a:r>
            <a:r>
              <a:rPr lang="ru-RU" dirty="0" smtClean="0"/>
              <a:t>х асимметричных алгоритмов. Что это и с чем его едят разберем далее.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1904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5F2307-B5F3-AC33-4C49-EACAF64E8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Домашнее 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0897B7-1E55-5EAF-D218-FE7F3B1E6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Декодировать файл</a:t>
            </a:r>
            <a:r>
              <a:rPr lang="en-US" dirty="0" smtClean="0"/>
              <a:t>, </a:t>
            </a:r>
            <a:r>
              <a:rPr lang="ru-RU" dirty="0" smtClean="0"/>
              <a:t>зашифрованный </a:t>
            </a:r>
            <a:r>
              <a:rPr lang="en-US" dirty="0" smtClean="0"/>
              <a:t>AES </a:t>
            </a:r>
            <a:r>
              <a:rPr lang="ru-RU" dirty="0" smtClean="0"/>
              <a:t>алгоритмом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323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1BEC5A-2DA3-49E4-94B9-D0DAE7BCE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6FC98D-1F0C-9E27-33AA-5AB642F26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576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	</a:t>
            </a:r>
            <a:r>
              <a:rPr lang="ru-RU" b="1" dirty="0" smtClean="0"/>
              <a:t>Симметричное </a:t>
            </a:r>
            <a:r>
              <a:rPr lang="ru-RU" b="1" dirty="0"/>
              <a:t>шифрование </a:t>
            </a:r>
            <a:r>
              <a:rPr lang="ru-RU" dirty="0"/>
              <a:t>— это именно то, что мы используем в большинстве случаев, когда хотим зашифровать кучу данных</a:t>
            </a:r>
            <a:r>
              <a:rPr lang="ru-RU" dirty="0" smtClean="0"/>
              <a:t>. При таком подходе</a:t>
            </a:r>
            <a:r>
              <a:rPr lang="ru-RU" i="1" dirty="0" smtClean="0"/>
              <a:t> для кодирования и восстановления информации применяется один и тот же ключ</a:t>
            </a:r>
            <a:r>
              <a:rPr lang="ru-RU" dirty="0" smtClean="0"/>
              <a:t>. Этот метод был единственным до появления асимметричных шифров в 1970-х годах</a:t>
            </a:r>
            <a:endParaRPr lang="ru-RU" dirty="0"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909" y="4283242"/>
            <a:ext cx="7858126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907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EB1621-DA19-E3B5-AA6C-092E452BB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Рассмотрим простой пример: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252538-4FE1-448F-5C2B-803B66812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34413" cy="478372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/>
              <a:t>	Для шифрования используем </a:t>
            </a:r>
            <a:r>
              <a:rPr lang="ru-RU" dirty="0"/>
              <a:t>побитовую операцию </a:t>
            </a:r>
            <a:r>
              <a:rPr lang="ru-RU" b="1" dirty="0"/>
              <a:t>XOR</a:t>
            </a:r>
            <a:r>
              <a:rPr lang="ru-RU" dirty="0"/>
              <a:t>. В криптографии, формальной логике и коде программ </a:t>
            </a:r>
            <a:r>
              <a:rPr lang="ru-RU" dirty="0" smtClean="0"/>
              <a:t>она </a:t>
            </a:r>
            <a:r>
              <a:rPr lang="ru-RU" dirty="0"/>
              <a:t>может обозначаться по разному, </a:t>
            </a:r>
            <a:r>
              <a:rPr lang="ru-RU" dirty="0" smtClean="0"/>
              <a:t>договоримся использовать </a:t>
            </a:r>
            <a:r>
              <a:rPr lang="ru-RU" dirty="0"/>
              <a:t>такую </a:t>
            </a:r>
            <a:r>
              <a:rPr lang="ru-RU" dirty="0" smtClean="0"/>
              <a:t>нотацию: </a:t>
            </a:r>
            <a:r>
              <a:rPr lang="ru-RU" b="1" dirty="0" smtClean="0"/>
              <a:t>^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b="1" dirty="0"/>
              <a:t>XOR</a:t>
            </a:r>
            <a:r>
              <a:rPr lang="ru-RU" dirty="0"/>
              <a:t> — это сокращение от "</a:t>
            </a:r>
            <a:r>
              <a:rPr lang="ru-RU" i="1" dirty="0"/>
              <a:t>exclusive</a:t>
            </a:r>
            <a:r>
              <a:rPr lang="ru-RU" i="1" dirty="0"/>
              <a:t> OR</a:t>
            </a:r>
            <a:r>
              <a:rPr lang="ru-RU" dirty="0"/>
              <a:t>" (исключающее ИЛИ). Это </a:t>
            </a:r>
            <a:r>
              <a:rPr lang="ru-RU" dirty="0" smtClean="0"/>
              <a:t>оператор, который </a:t>
            </a:r>
            <a:r>
              <a:rPr lang="ru-RU" dirty="0"/>
              <a:t>принимает два аргумента и возвращает результат. </a:t>
            </a:r>
            <a:endParaRPr lang="ru-RU" dirty="0" smtClean="0"/>
          </a:p>
          <a:p>
            <a:pPr marL="0" indent="0">
              <a:buNone/>
            </a:pPr>
            <a:r>
              <a:rPr lang="ru-RU" i="1" dirty="0" smtClean="0"/>
              <a:t>A </a:t>
            </a:r>
            <a:r>
              <a:rPr lang="ru-RU" i="1" dirty="0"/>
              <a:t>^ B = C</a:t>
            </a:r>
            <a:r>
              <a:rPr lang="ru-RU" dirty="0"/>
              <a:t>. Этот оператор называется "побитовым", так как применяется к соответствующим друг другу битам. Если A и B байты, то мы можем считать, что</a:t>
            </a:r>
            <a:r>
              <a:rPr lang="ru-RU" i="1" dirty="0"/>
              <a:t> A ^ B = C</a:t>
            </a:r>
            <a:r>
              <a:rPr lang="ru-RU" dirty="0"/>
              <a:t> по сути 8 разных операций, которые происходят одновременно. ^ сравнивает первый бит A и первый бит B, а затем помещает результат в первый бит C. Он повторяет тоже самое ещё 7 раз для оставшихся бит. Правила простые: если бит из A "1" ИЛИ бит из B "1", тогда мы устанавливаем соответствующий бит C в "1", но только в том случае, когда "A" и "B" одновременно не являются "1". Это и есть исключающая часть.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613" y="1825625"/>
            <a:ext cx="2818422" cy="226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679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4BAB334-8914-1A85-804D-5AB2A1830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5169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Мы можем использовать </a:t>
            </a:r>
            <a:r>
              <a:rPr lang="en-US" b="1" dirty="0" smtClean="0"/>
              <a:t>XOR</a:t>
            </a:r>
            <a:r>
              <a:rPr lang="ru-RU" dirty="0" smtClean="0"/>
              <a:t> </a:t>
            </a:r>
            <a:r>
              <a:rPr lang="ru-RU" dirty="0"/>
              <a:t>для шифрования и расшифровки. </a:t>
            </a:r>
            <a:r>
              <a:rPr lang="ru-RU" dirty="0" smtClean="0"/>
              <a:t>Давайте </a:t>
            </a:r>
            <a:r>
              <a:rPr lang="ru-RU" dirty="0"/>
              <a:t>представим, что мы хотим зашифровать обычное число "3" и что наш ключ шифрования другое число "7". Таким </a:t>
            </a:r>
            <a:r>
              <a:rPr lang="ru-RU" dirty="0" smtClean="0"/>
              <a:t>образом: </a:t>
            </a:r>
          </a:p>
          <a:p>
            <a:pPr marL="0" indent="0">
              <a:buNone/>
            </a:pPr>
            <a:r>
              <a:rPr lang="ru-RU" dirty="0" smtClean="0"/>
              <a:t>3 </a:t>
            </a:r>
            <a:r>
              <a:rPr lang="ru-RU" dirty="0"/>
              <a:t>^ 7 = 4. То есть результат шифрования — "4". Давайте теперь расшифруем число. </a:t>
            </a:r>
            <a:r>
              <a:rPr lang="ru-RU" dirty="0" smtClean="0"/>
              <a:t>Повторим тоже самое </a:t>
            </a:r>
            <a:r>
              <a:rPr lang="ru-RU" dirty="0"/>
              <a:t>снова: 4 ^ 7 = 3. Возьмите любое число, которое вам нравится или любые данные, и это всегда будет работать — XOR всегда сможет расшифровать себя.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0301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5B5B1B1-DE8E-672A-6754-D8A093152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537" y="1865729"/>
            <a:ext cx="10487526" cy="49922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	Однако </a:t>
            </a:r>
            <a:r>
              <a:rPr lang="ru-RU" dirty="0"/>
              <a:t>такие простейшие шифры легко взломать — например, зная частотность разных букв в языке, можно соотносить самые часто встречающиеся буквы с самыми многочисленными числами или символами в коде, пока не удастся получить осмысленные слова. С использованием компьютерных технологий такая задача стала занимать настолько мало времени, что использование подобных алгоритмов утратило всякий смысл.</a:t>
            </a:r>
          </a:p>
        </p:txBody>
      </p:sp>
    </p:spTree>
    <p:extLst>
      <p:ext uri="{BB962C8B-B14F-4D97-AF65-F5344CB8AC3E}">
        <p14:creationId xmlns:p14="http://schemas.microsoft.com/office/powerpoint/2010/main" val="345926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82906-02FA-B0BB-E039-4937D213A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Критерии надежности симметричных алгоритмов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9EB9CF-6E2D-866F-EE56-842D6D4FC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Выходные данные не должны содержать статистических паттернов исходных данных (как в примере выше: наиболее частотные символы осмысленного текста не должны соответствовать наиболее частотным символам шифра).</a:t>
            </a:r>
          </a:p>
          <a:p>
            <a:r>
              <a:rPr lang="ru-RU" dirty="0"/>
              <a:t>Шифр должен быть нелинейным (то есть в шифрованных данных не должно быть закономерностей, которые можно отследить, имея на руках несколько открытых текстов и шифров к ним).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3463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82906-02FA-B0BB-E039-4937D213A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симметричных алгоритмов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9EB9CF-6E2D-866F-EE56-842D6D4FC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В </a:t>
            </a:r>
            <a:r>
              <a:rPr lang="ru-RU" dirty="0"/>
              <a:t>зависимости от принципа работы алгоритмы симметричного шифрования делятся на два типа:</a:t>
            </a:r>
          </a:p>
          <a:p>
            <a:r>
              <a:rPr lang="ru-RU" b="1" dirty="0" smtClean="0"/>
              <a:t>блочные</a:t>
            </a:r>
            <a:endParaRPr lang="ru-RU" dirty="0"/>
          </a:p>
          <a:p>
            <a:r>
              <a:rPr lang="ru-RU" b="1" dirty="0" smtClean="0"/>
              <a:t>потоковые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8060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82906-02FA-B0BB-E039-4937D213A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Блочные алгоритмы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9EB9CF-6E2D-866F-EE56-842D6D4FC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i="1" dirty="0"/>
              <a:t>	</a:t>
            </a:r>
            <a:r>
              <a:rPr lang="ru-RU" b="1" dirty="0" smtClean="0"/>
              <a:t>Блочные</a:t>
            </a:r>
            <a:r>
              <a:rPr lang="ru-RU" b="1" dirty="0"/>
              <a:t> алгоритмы</a:t>
            </a:r>
            <a:r>
              <a:rPr lang="ru-RU" dirty="0"/>
              <a:t> шифруют данные блоками фиксированной длины (64, 128 или другое количество бит в зависимости от алгоритма). Если все сообщение или его финальная часть меньше размера блока, система дополняет его предусмотренными алгоритмом символами, которые так и называются </a:t>
            </a:r>
            <a:r>
              <a:rPr lang="ru-RU" b="1" dirty="0"/>
              <a:t>дополнением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/>
              <a:t>К актуальным блочным алгоритмам относятся:</a:t>
            </a:r>
          </a:p>
          <a:p>
            <a:r>
              <a:rPr lang="ru-RU" dirty="0"/>
              <a:t>AES</a:t>
            </a:r>
          </a:p>
          <a:p>
            <a:r>
              <a:rPr lang="ru-RU" dirty="0"/>
              <a:t>ГОСТ 28147-89</a:t>
            </a:r>
          </a:p>
          <a:p>
            <a:r>
              <a:rPr lang="ru-RU" dirty="0"/>
              <a:t>RC5</a:t>
            </a:r>
          </a:p>
          <a:p>
            <a:r>
              <a:rPr lang="ru-RU" dirty="0"/>
              <a:t>Blowfish</a:t>
            </a:r>
            <a:endParaRPr lang="ru-RU" dirty="0"/>
          </a:p>
          <a:p>
            <a:r>
              <a:rPr lang="ru-RU" dirty="0"/>
              <a:t>Twofish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1577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82906-02FA-B0BB-E039-4937D213A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Потоковые</a:t>
            </a:r>
            <a:r>
              <a:rPr lang="ru-RU" dirty="0"/>
              <a:t> алгоритмы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9EB9CF-6E2D-866F-EE56-842D6D4FC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i="1" dirty="0"/>
              <a:t>	</a:t>
            </a:r>
            <a:r>
              <a:rPr lang="ru-RU" b="1" dirty="0"/>
              <a:t>Потоковое шифрование</a:t>
            </a:r>
            <a:r>
              <a:rPr lang="ru-RU" dirty="0"/>
              <a:t> данных предполагает обработку каждого бита информации с использованием </a:t>
            </a:r>
            <a:r>
              <a:rPr lang="ru-RU" b="1" dirty="0"/>
              <a:t>гаммирования</a:t>
            </a:r>
            <a:r>
              <a:rPr lang="ru-RU" dirty="0"/>
              <a:t>, то есть изменения этого бита с помощью соответствующего ему бита псевдослучайной секретной последовательности чисел, которая формируется на основе ключа и имеет ту же длину, что и шифруемое сообщение. </a:t>
            </a:r>
            <a:r>
              <a:rPr lang="ru-RU" dirty="0"/>
              <a:t>	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	Потоковое </a:t>
            </a:r>
            <a:r>
              <a:rPr lang="ru-RU" dirty="0"/>
              <a:t>шифрование в настоящее время используют следующие алгоритмы:</a:t>
            </a:r>
          </a:p>
          <a:p>
            <a:r>
              <a:rPr lang="ru-RU" dirty="0"/>
              <a:t>RC4</a:t>
            </a:r>
          </a:p>
          <a:p>
            <a:r>
              <a:rPr lang="ru-RU" dirty="0"/>
              <a:t>Salsa20</a:t>
            </a:r>
          </a:p>
          <a:p>
            <a:r>
              <a:rPr lang="ru-RU" dirty="0"/>
              <a:t>HC-256</a:t>
            </a:r>
          </a:p>
          <a:p>
            <a:r>
              <a:rPr lang="ru-RU" dirty="0"/>
              <a:t>WAKE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56384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4976</TotalTime>
  <Words>193</Words>
  <Application>Microsoft Office PowerPoint</Application>
  <PresentationFormat>Широкоэкранный</PresentationFormat>
  <Paragraphs>41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Тема Office</vt:lpstr>
      <vt:lpstr>Криптография Симметричное шифрование</vt:lpstr>
      <vt:lpstr>Введение</vt:lpstr>
      <vt:lpstr>Рассмотрим простой пример:</vt:lpstr>
      <vt:lpstr>Презентация PowerPoint</vt:lpstr>
      <vt:lpstr>Презентация PowerPoint</vt:lpstr>
      <vt:lpstr>Критерии надежности симметричных алгоритмов</vt:lpstr>
      <vt:lpstr>Виды симметричных алгоритмов</vt:lpstr>
      <vt:lpstr>Блочные алгоритмы</vt:lpstr>
      <vt:lpstr>Потоковые алгоритмы</vt:lpstr>
      <vt:lpstr>Достоинства и недостатки симметричного шифрования</vt:lpstr>
      <vt:lpstr>OpenSSL</vt:lpstr>
      <vt:lpstr>Заключение </vt:lpstr>
      <vt:lpstr>Домашнее задание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Урок 2: Команды Bash</dc:title>
  <dc:creator>Felix Edmundovich</dc:creator>
  <cp:lastModifiedBy>Danil</cp:lastModifiedBy>
  <cp:revision>155</cp:revision>
  <dcterms:created xsi:type="dcterms:W3CDTF">2022-06-18T22:46:52Z</dcterms:created>
  <dcterms:modified xsi:type="dcterms:W3CDTF">2022-07-28T09:36:22Z</dcterms:modified>
</cp:coreProperties>
</file>