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0" r:id="rId4"/>
    <p:sldId id="307" r:id="rId5"/>
    <p:sldId id="308" r:id="rId6"/>
    <p:sldId id="293" r:id="rId7"/>
    <p:sldId id="292" r:id="rId8"/>
    <p:sldId id="302" r:id="rId9"/>
    <p:sldId id="303" r:id="rId10"/>
    <p:sldId id="304" r:id="rId11"/>
    <p:sldId id="309" r:id="rId12"/>
    <p:sldId id="305" r:id="rId13"/>
    <p:sldId id="306" r:id="rId14"/>
    <p:sldId id="288" r:id="rId15"/>
    <p:sldId id="28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28.07.2022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Криптография</a:t>
            </a:r>
            <a:r>
              <a:rPr lang="ru-RU" dirty="0">
                <a:cs typeface="Times New Roman" panose="02020603050405020304" pitchFamily="18" charset="0"/>
              </a:rPr>
              <a:t/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 smtClean="0">
                <a:cs typeface="Times New Roman" panose="02020603050405020304" pitchFamily="18" charset="0"/>
              </a:rPr>
              <a:t>Ас</a:t>
            </a:r>
            <a:r>
              <a:rPr lang="ru-RU" dirty="0" smtClean="0">
                <a:cs typeface="Times New Roman" panose="02020603050405020304" pitchFamily="18" charset="0"/>
              </a:rPr>
              <a:t>имметричное </a:t>
            </a:r>
            <a:r>
              <a:rPr lang="ru-RU" dirty="0" smtClean="0">
                <a:cs typeface="Times New Roman" panose="02020603050405020304" pitchFamily="18" charset="0"/>
              </a:rPr>
              <a:t>шифрование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B9CF-6E2D-866F-EE56-842D6D4F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76" y="411892"/>
            <a:ext cx="4720281" cy="57650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Создадим </a:t>
            </a:r>
            <a:r>
              <a:rPr lang="ru-RU" dirty="0"/>
              <a:t>пары ключей </a:t>
            </a:r>
            <a:r>
              <a:rPr lang="ru-RU" dirty="0" smtClean="0"/>
              <a:t>шифрования. Это </a:t>
            </a:r>
            <a:r>
              <a:rPr lang="ru-RU" dirty="0"/>
              <a:t>можно сделать, выполнив следующую последовательность действий: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1) Переходим в раздел «Менеджер ключей»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2) Выбираем в верхней панели «Ключ», затем «Генерировать ключ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r>
              <a:rPr lang="ru-RU" dirty="0"/>
              <a:t>3) Заполняем необходимые поля. </a:t>
            </a:r>
            <a:r>
              <a:rPr lang="ru-RU" dirty="0" smtClean="0"/>
              <a:t>Пароль </a:t>
            </a:r>
            <a:r>
              <a:rPr lang="ru-RU" dirty="0"/>
              <a:t>лучше куда-нибудь записать (или запомнить), потому что он понадобится в последующем для дешифрования сообщения.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57" y="411892"/>
            <a:ext cx="6785840" cy="38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3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B9CF-6E2D-866F-EE56-842D6D4F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481" y="642552"/>
            <a:ext cx="5717060" cy="57650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Теперь ключ создан, и мы можем приступать непосредственно к шифрованию.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На главном экране присутствует текстовое поле — это наш плацдарм для создания сообщений. В правой боковой панели помечаем галочкой свой ключ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Введя сообщение в поле, смело нажимаем в верхней панели «Зашифровать».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Поздравляю, вы умеете шифровать сообщения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Дешифровка происходит аналогично, разве что вместо «Зашифровать» вы пользуетесь кнопкой «Расшифровать».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5" y="642551"/>
            <a:ext cx="4679356" cy="22794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5" y="3396436"/>
            <a:ext cx="4679356" cy="30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9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2906-02FA-B0BB-E039-4937D213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Достоинства и недостатки симметричного шифрования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B9CF-6E2D-866F-EE56-842D6D4F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	Симметричные </a:t>
            </a:r>
            <a:r>
              <a:rPr lang="ru-RU" dirty="0"/>
              <a:t>алгоритмы требуют меньше ресурсов и демонстрируют б</a:t>
            </a:r>
            <a:r>
              <a:rPr lang="ru-RU" i="1" dirty="0"/>
              <a:t>о</a:t>
            </a:r>
            <a:r>
              <a:rPr lang="ru-RU" dirty="0"/>
              <a:t>льшую скорость шифрования, чем асимметричные алгоритмы. Большинство симметричных шифров предположительно устойчиво к атакам с помощью квантовых компьютеров, которые в теории представляют угрозу для асимметричных алгоритмов.</a:t>
            </a:r>
          </a:p>
          <a:p>
            <a:pPr marL="0" indent="0">
              <a:buNone/>
            </a:pPr>
            <a:r>
              <a:rPr lang="ru-RU" dirty="0" smtClean="0"/>
              <a:t>	Слабое </a:t>
            </a:r>
            <a:r>
              <a:rPr lang="ru-RU" dirty="0"/>
              <a:t>место симметричного шифрования — обмен ключом. Поскольку для работы алгоритма ключ должен быть и у отправителя, и у получателя сообщения, его необходимо передать; однако при передаче по незащищенным каналам его могут перехватить и использовать посторонние. На практике во многих системах эта проблема решается шифрованием ключа с помощью асимметричного алгоритма.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814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2906-02FA-B0BB-E039-4937D213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SSH </a:t>
            </a:r>
            <a:r>
              <a:rPr lang="ru-RU" dirty="0" smtClean="0"/>
              <a:t>и </a:t>
            </a:r>
            <a:r>
              <a:rPr lang="en-US" dirty="0" smtClean="0"/>
              <a:t>RSA</a:t>
            </a:r>
            <a:r>
              <a:rPr lang="ru-RU" dirty="0" smtClean="0"/>
              <a:t> </a:t>
            </a:r>
            <a:r>
              <a:rPr lang="en-US" dirty="0" smtClean="0"/>
              <a:t>?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B9CF-6E2D-866F-EE56-842D6D4F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44" y="1930876"/>
            <a:ext cx="35412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Самым внимательным из вас могло показаться, что рассмотренный ранее протокол </a:t>
            </a:r>
            <a:r>
              <a:rPr lang="en-US" dirty="0" err="1" smtClean="0"/>
              <a:t>ssh</a:t>
            </a:r>
            <a:r>
              <a:rPr lang="ru-RU" dirty="0" smtClean="0"/>
              <a:t> имеет подозрительно много общего с принципами </a:t>
            </a:r>
            <a:r>
              <a:rPr lang="ru-RU" dirty="0" smtClean="0"/>
              <a:t> асимметричного шифрования. Так и есть! При создании своих ключей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ru-RU" dirty="0" smtClean="0"/>
              <a:t>пользуется алгоритмом </a:t>
            </a:r>
            <a:r>
              <a:rPr lang="en-US" dirty="0" smtClean="0"/>
              <a:t>RSA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06" y="1930876"/>
            <a:ext cx="7638889" cy="34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3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/>
              <a:t>Что же, надеюсь что, поняв как работает асимметричное шифрование изнутри, вы станете больше ему доверять и соответственно чаще пользоваться SSL =)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Декодировать сообщение, взломав алгоритм </a:t>
            </a:r>
            <a:r>
              <a:rPr lang="en-US" dirty="0" smtClean="0"/>
              <a:t>RSA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9865" cy="3311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	Асимметричное </a:t>
            </a:r>
            <a:r>
              <a:rPr lang="ru-RU" b="1" dirty="0"/>
              <a:t>шифрование </a:t>
            </a:r>
            <a:r>
              <a:rPr lang="ru-RU" dirty="0"/>
              <a:t>— это метод шифрования данных, предполагающий использование двух ключей — открытого и закрытого. Открытый (публичный) ключ применяется для шифрования информации и может передаваться по незащищенным каналам. Закрытый (приватный) ключ применяется для расшифровки данных, зашифрованных открытым ключом. Открытый и закрытый ключи — это очень большие числа, связанные друг с другом определенной функцией, но так, что, зная одно, крайне сложно вычислить второе.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B1621-DA19-E3B5-AA6C-092E452B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52538-4FE1-448F-5C2B-803B6681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63589" cy="47837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Схема </a:t>
            </a:r>
            <a:r>
              <a:rPr lang="ru-RU" dirty="0"/>
              <a:t>передачи данных между двумя субъектами (А и Б) с использованием открытого ключа выглядит следующим образом:</a:t>
            </a:r>
          </a:p>
          <a:p>
            <a:r>
              <a:rPr lang="ru-RU" dirty="0"/>
              <a:t>Субъект А генерирует пару ключей, открытый и закрытый (публичный и приватный).</a:t>
            </a:r>
          </a:p>
          <a:p>
            <a:r>
              <a:rPr lang="ru-RU" dirty="0"/>
              <a:t>Субъект А передает открытый ключ субъекту Б. Передача может осуществляться по незащищенным каналам.</a:t>
            </a:r>
          </a:p>
          <a:p>
            <a:r>
              <a:rPr lang="ru-RU" dirty="0"/>
              <a:t>Субъект Б шифрует пакет данных при помощи полученного открытого ключа и передает его А. Передача может осуществляться по незащищенным каналам.</a:t>
            </a:r>
          </a:p>
          <a:p>
            <a:r>
              <a:rPr lang="ru-RU" dirty="0"/>
              <a:t>Субъект А расшифровывает полученную от Б информацию при помощи секретного, закрытого ключа.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21" y="891617"/>
            <a:ext cx="6292505" cy="47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7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Times New Roman" panose="02020603050405020304" pitchFamily="18" charset="0"/>
              </a:rPr>
              <a:t>Применение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99865" cy="44421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Асимметричное </a:t>
            </a:r>
            <a:r>
              <a:rPr lang="ru-RU" dirty="0"/>
              <a:t>шифрование решает главную проблему симметричного метода, при котором для кодирования и восстановления данных используется один и тот же ключ. </a:t>
            </a:r>
            <a:r>
              <a:rPr lang="ru-RU" dirty="0"/>
              <a:t>Если передавать этот ключ по незащищенным каналам, его могут перехватить и получить доступ к зашифрованным данным. </a:t>
            </a:r>
            <a:r>
              <a:rPr lang="ru-RU" dirty="0"/>
              <a:t>С другой стороны, асимметричные алгоритмы гораздо медленнее симметричных, поэтому во многих криптосистемах применяются и те и другие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	В </a:t>
            </a:r>
            <a:r>
              <a:rPr lang="ru-RU" dirty="0"/>
              <a:t>такой схеме перехват любых данных, передаваемых по незащищенным каналам, не имеет смысла, поскольку восстановить исходную информацию возможно только при помощи закрытого ключа, известного лишь получателю и не требующего передачи.</a:t>
            </a:r>
          </a:p>
        </p:txBody>
      </p:sp>
    </p:spTree>
    <p:extLst>
      <p:ext uri="{BB962C8B-B14F-4D97-AF65-F5344CB8AC3E}">
        <p14:creationId xmlns:p14="http://schemas.microsoft.com/office/powerpoint/2010/main" val="268939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Наиболее распространенные алгоритмы асимметричного </a:t>
            </a:r>
            <a:r>
              <a:rPr lang="ru-RU" dirty="0" smtClean="0"/>
              <a:t>шифрования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99865" cy="4442171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RSA</a:t>
            </a:r>
            <a:r>
              <a:rPr lang="ru-RU" dirty="0"/>
              <a:t> </a:t>
            </a:r>
            <a:r>
              <a:rPr lang="ru-RU" dirty="0" smtClean="0"/>
              <a:t> </a:t>
            </a:r>
            <a:r>
              <a:rPr lang="ru-RU" dirty="0"/>
              <a:t>— алгоритм, в основе которого лежит вычислительная сложность факторизации (разложения на множители) больших чисел. Применяется в защищенных протоколах SSL и TLS, стандартах шифрования, например в PGP и S/MIME, и так далее. Используется и для шифрования данных, и для создания цифровых подписей.</a:t>
            </a:r>
          </a:p>
          <a:p>
            <a:r>
              <a:rPr lang="ru-RU" dirty="0"/>
              <a:t>DSA </a:t>
            </a:r>
            <a:r>
              <a:rPr lang="ru-RU" dirty="0" smtClean="0"/>
              <a:t>— </a:t>
            </a:r>
            <a:r>
              <a:rPr lang="ru-RU" dirty="0"/>
              <a:t>алгоритм, основанный на сложности вычисления дискретных логарифмов. Используется для генерации цифровых подписей. Является частью стандарта </a:t>
            </a:r>
            <a:r>
              <a:rPr lang="ru-RU" dirty="0" smtClean="0"/>
              <a:t>DSS.</a:t>
            </a:r>
            <a:endParaRPr lang="ru-RU" dirty="0"/>
          </a:p>
          <a:p>
            <a:r>
              <a:rPr lang="ru-RU" dirty="0"/>
              <a:t>Схема Эль-Гамаля — алгоритм, основанный на сложности вычисления дискретных логарифмов. Лежит в основе DSA и устаревшего российского стандарта ГОСТ 34.10–94. Применяется как для шифрования, так и для создания цифровых подписей.</a:t>
            </a:r>
          </a:p>
          <a:p>
            <a:r>
              <a:rPr lang="ru-RU" dirty="0"/>
              <a:t>ECDSA </a:t>
            </a:r>
            <a:r>
              <a:rPr lang="ru-RU" dirty="0" smtClean="0"/>
              <a:t>— </a:t>
            </a:r>
            <a:r>
              <a:rPr lang="ru-RU" dirty="0"/>
              <a:t>алгоритм, основанный на сложности вычисления дискретного логарифма в группе точек эллиптической кривой. Применяется для генерации цифровых подписей, в частности для подтверждения транзакций в криптовалюте Ripple.</a:t>
            </a:r>
          </a:p>
        </p:txBody>
      </p:sp>
    </p:spTree>
    <p:extLst>
      <p:ext uri="{BB962C8B-B14F-4D97-AF65-F5344CB8AC3E}">
        <p14:creationId xmlns:p14="http://schemas.microsoft.com/office/powerpoint/2010/main" val="207925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B5B1B1-DE8E-672A-6754-D8A09315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37" y="1865729"/>
            <a:ext cx="10487526" cy="4992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Теоретически </a:t>
            </a:r>
            <a:r>
              <a:rPr lang="ru-RU" dirty="0"/>
              <a:t>приватный ключ от асимметричного шифра можно вычислить, зная публичный ключ и механизм, лежащий в основе алгоритма шифрования (последнее — открытая информация). Надежными считаются шифры, для которых это нецелесообразно с практической точки зрения. Так, на взлом шифра, выполненного с помощью алгоритма RSA с ключом длиной 768 бит на компьютере с одноядерным процессором AMD Opteron с частотой 2,2 ГГц, бывшем в ходу в середине 2000-х, ушло бы 2000 лет.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Надежность </a:t>
            </a:r>
            <a:r>
              <a:rPr lang="ru-RU" dirty="0"/>
              <a:t>асимметричного </a:t>
            </a:r>
            <a:r>
              <a:rPr lang="ru-RU" dirty="0" smtClean="0"/>
              <a:t>шифрования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B9CF-6E2D-866F-EE56-842D6D4F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При </a:t>
            </a:r>
            <a:r>
              <a:rPr lang="ru-RU" dirty="0"/>
              <a:t>этом фактическая надежность шифрования зависит в основном от длины ключа и сложности решения задачи, лежащей в основе алгоритма шифрования, для существующих технологий. Поскольку производительность вычислительных машин постоянно растет, длину ключей необходимо время от времени увеличивать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	Что </a:t>
            </a:r>
            <a:r>
              <a:rPr lang="ru-RU" dirty="0"/>
              <a:t>касается эффективности поиска ключа, то она незначительно меняется с течением времени, но может скачкообразно увеличиться с появлением кардинально новых технологий (например, квантовых компьютеров). В этом случае может потребоваться поиск альтернативных подходов к шифрованию.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46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2906-02FA-B0BB-E039-4937D213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Немного математики</a:t>
            </a:r>
            <a:r>
              <a:rPr lang="ru-RU" dirty="0"/>
              <a:t/>
            </a:r>
            <a:br>
              <a:rPr lang="ru-RU" dirty="0"/>
            </a:br>
            <a:r>
              <a:rPr lang="ru-RU" sz="2200" dirty="0"/>
              <a:t>Рассмотрим математическую модель алгоритма </a:t>
            </a:r>
            <a:r>
              <a:rPr lang="en-US" sz="2200" dirty="0"/>
              <a:t>RSA:</a:t>
            </a:r>
            <a:r>
              <a:rPr lang="ru-RU" sz="2200" dirty="0"/>
              <a:t/>
            </a:r>
            <a:br>
              <a:rPr lang="ru-RU" sz="2200" dirty="0"/>
            </a:br>
            <a:endParaRPr lang="ru-RU" sz="2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B9CF-6E2D-866F-EE56-842D6D4F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78" y="1441622"/>
            <a:ext cx="8377881" cy="52392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Первое, что нам необходимо сделать — сгенерировать открытый и закрытый ключи. Последовательность действий примерно такая: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1) Мы выбираем два простых числа. Желательно, чтобы они были достаточно близкими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p = 19</a:t>
            </a:r>
            <a:br>
              <a:rPr lang="ru-RU" i="1" dirty="0" smtClean="0"/>
            </a:br>
            <a:r>
              <a:rPr lang="ru-RU" i="1" dirty="0" smtClean="0"/>
              <a:t>s = 13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2) Вычисляем их произведение, а также функцию Эйлера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n = p * s</a:t>
            </a:r>
            <a:br>
              <a:rPr lang="ru-RU" i="1" dirty="0" smtClean="0"/>
            </a:br>
            <a:r>
              <a:rPr lang="ru-RU" i="1" dirty="0" smtClean="0"/>
              <a:t>f = (p — 1) * (s — 1)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3) Теперь наиболее затратная по времени часть — выбор экспоненты и произвольного коэффициента.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Дело в том, что при выбранных коэффициентах значение «</a:t>
            </a:r>
            <a:r>
              <a:rPr lang="ru-RU" i="1" dirty="0"/>
              <a:t>d</a:t>
            </a:r>
            <a:r>
              <a:rPr lang="ru-RU" dirty="0"/>
              <a:t>» должно быть целым. «</a:t>
            </a:r>
            <a:r>
              <a:rPr lang="ru-RU" i="1" dirty="0"/>
              <a:t>d</a:t>
            </a:r>
            <a:r>
              <a:rPr lang="ru-RU" dirty="0"/>
              <a:t>» — необходимая составляющая алгоритма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i="1" dirty="0"/>
              <a:t>e = 5</a:t>
            </a:r>
            <a:r>
              <a:rPr lang="ru-RU" i="1" dirty="0"/>
              <a:t/>
            </a:r>
            <a:br>
              <a:rPr lang="ru-RU" i="1" dirty="0"/>
            </a:br>
            <a:r>
              <a:rPr lang="ru-RU" i="1" dirty="0"/>
              <a:t>k = 9</a:t>
            </a:r>
            <a:r>
              <a:rPr lang="ru-RU" i="1" dirty="0"/>
              <a:t/>
            </a:r>
            <a:br>
              <a:rPr lang="ru-RU" i="1" dirty="0"/>
            </a:br>
            <a:r>
              <a:rPr lang="ru-RU" i="1" dirty="0"/>
              <a:t>d = (k * f + 1)/e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Теперь наш открытый ключ (для шифрования сообщения) состоит из значений переменных «</a:t>
            </a:r>
            <a:r>
              <a:rPr lang="ru-RU" i="1" dirty="0"/>
              <a:t>e</a:t>
            </a:r>
            <a:r>
              <a:rPr lang="ru-RU" dirty="0"/>
              <a:t>» и «</a:t>
            </a:r>
            <a:r>
              <a:rPr lang="ru-RU" i="1" dirty="0"/>
              <a:t>n</a:t>
            </a:r>
            <a:r>
              <a:rPr lang="ru-RU" dirty="0"/>
              <a:t>», а закрытый ключ (для дешифрования) из значений «</a:t>
            </a:r>
            <a:r>
              <a:rPr lang="ru-RU" i="1" dirty="0"/>
              <a:t>d</a:t>
            </a:r>
            <a:r>
              <a:rPr lang="ru-RU" dirty="0"/>
              <a:t>» и «</a:t>
            </a:r>
            <a:r>
              <a:rPr lang="ru-RU" i="1" dirty="0"/>
              <a:t>n</a:t>
            </a:r>
            <a:r>
              <a:rPr lang="ru-RU" dirty="0"/>
              <a:t>».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То есть в нашем случае…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Тогда шифрование </a:t>
            </a:r>
            <a:r>
              <a:rPr lang="ru-RU" dirty="0" smtClean="0"/>
              <a:t>сообщения </a:t>
            </a:r>
            <a:r>
              <a:rPr lang="en-US" b="1" i="1" dirty="0" smtClean="0"/>
              <a:t>m</a:t>
            </a:r>
            <a:r>
              <a:rPr lang="ru-RU" dirty="0" smtClean="0"/>
              <a:t> </a:t>
            </a:r>
            <a:r>
              <a:rPr lang="ru-RU" dirty="0"/>
              <a:t>происходит по формуле: </a:t>
            </a:r>
            <a:r>
              <a:rPr lang="ru-RU" b="1" i="1" dirty="0"/>
              <a:t>crypt = m^e%n.</a:t>
            </a:r>
            <a:r>
              <a:rPr lang="ru-RU" b="1" i="1" dirty="0"/>
              <a:t/>
            </a:r>
            <a:br>
              <a:rPr lang="ru-RU" b="1" i="1" dirty="0"/>
            </a:br>
            <a:r>
              <a:rPr lang="ru-RU" dirty="0"/>
              <a:t>А дешифрование: </a:t>
            </a:r>
            <a:r>
              <a:rPr lang="ru-RU" b="1" i="1" dirty="0"/>
              <a:t>decrypt = crypt^d%n.</a:t>
            </a:r>
            <a:endParaRPr lang="ru-RU" b="1" i="1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 txBox="1">
            <a:spLocks/>
          </p:cNvSpPr>
          <p:nvPr/>
        </p:nvSpPr>
        <p:spPr>
          <a:xfrm>
            <a:off x="8765059" y="1441622"/>
            <a:ext cx="3039763" cy="408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00" dirty="0" smtClean="0"/>
              <a:t>Для использования нашей функции в программе необходимо:</a:t>
            </a:r>
          </a:p>
          <a:p>
            <a:pPr marL="514350" indent="-514350">
              <a:buAutoNum type="arabicParenR"/>
            </a:pPr>
            <a:r>
              <a:rPr lang="ru-RU" sz="1500" dirty="0" smtClean="0"/>
              <a:t>Создать </a:t>
            </a:r>
            <a:r>
              <a:rPr lang="ru-RU" sz="1500" dirty="0"/>
              <a:t>массив соответствий символу и его коду (например, ASCII </a:t>
            </a:r>
            <a:r>
              <a:rPr lang="ru-RU" sz="1500" dirty="0" smtClean="0"/>
              <a:t>код)</a:t>
            </a:r>
          </a:p>
          <a:p>
            <a:pPr marL="514350" indent="-514350">
              <a:buAutoNum type="arabicParenR"/>
            </a:pPr>
            <a:r>
              <a:rPr lang="ru-RU" sz="1500" dirty="0" smtClean="0"/>
              <a:t>Применить </a:t>
            </a:r>
            <a:r>
              <a:rPr lang="ru-RU" sz="1500" dirty="0"/>
              <a:t>алгоритм для каждого символа, создавая массив преобразованных </a:t>
            </a:r>
            <a:r>
              <a:rPr lang="ru-RU" sz="1500" dirty="0" smtClean="0"/>
              <a:t>значений</a:t>
            </a:r>
          </a:p>
          <a:p>
            <a:pPr marL="514350" indent="-514350">
              <a:buAutoNum type="arabicParenR"/>
            </a:pPr>
            <a:r>
              <a:rPr lang="ru-RU" sz="1500" dirty="0" smtClean="0"/>
              <a:t>Перевести </a:t>
            </a:r>
            <a:r>
              <a:rPr lang="ru-RU" sz="1500" dirty="0"/>
              <a:t>полученный массив обратно в строковый вид</a:t>
            </a:r>
          </a:p>
        </p:txBody>
      </p:sp>
    </p:spTree>
    <p:extLst>
      <p:ext uri="{BB962C8B-B14F-4D97-AF65-F5344CB8AC3E}">
        <p14:creationId xmlns:p14="http://schemas.microsoft.com/office/powerpoint/2010/main" val="410806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2906-02FA-B0BB-E039-4937D213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Программные средства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B9CF-6E2D-866F-EE56-842D6D4F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Здесь мы познакомимся с простой кросс-платформенной программой </a:t>
            </a:r>
            <a:r>
              <a:rPr lang="en-US" b="1" i="1" dirty="0" smtClean="0"/>
              <a:t>gpg4usb</a:t>
            </a:r>
            <a:r>
              <a:rPr lang="ru-RU" dirty="0" smtClean="0"/>
              <a:t>. Она </a:t>
            </a:r>
            <a:r>
              <a:rPr lang="ru-RU" dirty="0"/>
              <a:t>использует </a:t>
            </a:r>
            <a:r>
              <a:rPr lang="ru-RU" b="1" i="1" dirty="0"/>
              <a:t>PGP</a:t>
            </a:r>
            <a:r>
              <a:rPr lang="ru-RU" dirty="0"/>
              <a:t> шифрование. Почему </a:t>
            </a:r>
            <a:r>
              <a:rPr lang="ru-RU" dirty="0" smtClean="0"/>
              <a:t>именно оно? Все </a:t>
            </a:r>
            <a:r>
              <a:rPr lang="ru-RU" dirty="0"/>
              <a:t>просто. Этот тип шифрования до сих пор еще </a:t>
            </a:r>
            <a:r>
              <a:rPr lang="ru-RU" dirty="0" smtClean="0"/>
              <a:t>никому не </a:t>
            </a:r>
            <a:r>
              <a:rPr lang="ru-RU" dirty="0"/>
              <a:t>удалось взломать.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921577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269</Words>
  <Application>Microsoft Office PowerPoint</Application>
  <PresentationFormat>Широкоэкранный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Криптография Асимметричное шифрование</vt:lpstr>
      <vt:lpstr>Введение</vt:lpstr>
      <vt:lpstr>Принцип работы</vt:lpstr>
      <vt:lpstr>Применение</vt:lpstr>
      <vt:lpstr>Наиболее распространенные алгоритмы асимметричного шифрования</vt:lpstr>
      <vt:lpstr>Надежность асимметричного шифрования</vt:lpstr>
      <vt:lpstr>Презентация PowerPoint</vt:lpstr>
      <vt:lpstr>Немного математики Рассмотрим математическую модель алгоритма RSA: </vt:lpstr>
      <vt:lpstr>Программные средства</vt:lpstr>
      <vt:lpstr>Презентация PowerPoint</vt:lpstr>
      <vt:lpstr>Презентация PowerPoint</vt:lpstr>
      <vt:lpstr>Достоинства и недостатки симметричного шифрования</vt:lpstr>
      <vt:lpstr>SSH и RSA ??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Danil</cp:lastModifiedBy>
  <cp:revision>163</cp:revision>
  <dcterms:created xsi:type="dcterms:W3CDTF">2022-06-18T22:46:52Z</dcterms:created>
  <dcterms:modified xsi:type="dcterms:W3CDTF">2022-07-28T21:15:58Z</dcterms:modified>
</cp:coreProperties>
</file>